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321" r:id="rId2"/>
    <p:sldId id="351" r:id="rId3"/>
    <p:sldId id="365" r:id="rId4"/>
    <p:sldId id="383" r:id="rId5"/>
    <p:sldId id="364" r:id="rId6"/>
    <p:sldId id="368" r:id="rId7"/>
    <p:sldId id="369" r:id="rId8"/>
    <p:sldId id="370" r:id="rId9"/>
    <p:sldId id="371" r:id="rId10"/>
    <p:sldId id="372" r:id="rId11"/>
    <p:sldId id="373" r:id="rId12"/>
    <p:sldId id="382" r:id="rId13"/>
    <p:sldId id="374" r:id="rId14"/>
    <p:sldId id="375" r:id="rId15"/>
    <p:sldId id="380" r:id="rId16"/>
    <p:sldId id="376" r:id="rId17"/>
    <p:sldId id="381" r:id="rId18"/>
    <p:sldId id="377" r:id="rId19"/>
    <p:sldId id="384" r:id="rId20"/>
    <p:sldId id="3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EEFF"/>
    <a:srgbClr val="B7ECFF"/>
    <a:srgbClr val="7030A0"/>
    <a:srgbClr val="33CAFF"/>
    <a:srgbClr val="E3C091"/>
    <a:srgbClr val="E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156" autoAdjust="0"/>
    <p:restoredTop sz="92229" autoAdjust="0"/>
  </p:normalViewPr>
  <p:slideViewPr>
    <p:cSldViewPr>
      <p:cViewPr varScale="1">
        <p:scale>
          <a:sx n="91" d="100"/>
          <a:sy n="91" d="100"/>
        </p:scale>
        <p:origin x="1244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Countries Represented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Sheet1!$B$3:$B$23</c:f>
              <c:strCache>
                <c:ptCount val="21"/>
                <c:pt idx="0">
                  <c:v>Prague 2022</c:v>
                </c:pt>
                <c:pt idx="2">
                  <c:v>Shenzhen 2020</c:v>
                </c:pt>
                <c:pt idx="4">
                  <c:v>Cape Town 2018</c:v>
                </c:pt>
                <c:pt idx="6">
                  <c:v>Bangalore 2016</c:v>
                </c:pt>
                <c:pt idx="8">
                  <c:v>Vienna 2014</c:v>
                </c:pt>
                <c:pt idx="10">
                  <c:v>Manila 2012</c:v>
                </c:pt>
                <c:pt idx="12">
                  <c:v>Sao Paulo 2010</c:v>
                </c:pt>
                <c:pt idx="14">
                  <c:v>Cape Town 2009</c:v>
                </c:pt>
                <c:pt idx="16">
                  <c:v>Bucharest 2007</c:v>
                </c:pt>
                <c:pt idx="18">
                  <c:v>Halifax 2005</c:v>
                </c:pt>
                <c:pt idx="20">
                  <c:v>lemesos 2002</c:v>
                </c:pt>
              </c:strCache>
            </c:strRef>
          </c:cat>
          <c:val>
            <c:numRef>
              <c:f>Sheet1!$C$3:$C$23</c:f>
              <c:numCache>
                <c:formatCode>General</c:formatCode>
                <c:ptCount val="21"/>
                <c:pt idx="0">
                  <c:v>48</c:v>
                </c:pt>
                <c:pt idx="2">
                  <c:v>94</c:v>
                </c:pt>
                <c:pt idx="4">
                  <c:v>50</c:v>
                </c:pt>
                <c:pt idx="6">
                  <c:v>42</c:v>
                </c:pt>
                <c:pt idx="8">
                  <c:v>61</c:v>
                </c:pt>
                <c:pt idx="10">
                  <c:v>50</c:v>
                </c:pt>
                <c:pt idx="12">
                  <c:v>32</c:v>
                </c:pt>
                <c:pt idx="14">
                  <c:v>58</c:v>
                </c:pt>
                <c:pt idx="16">
                  <c:v>45</c:v>
                </c:pt>
                <c:pt idx="18">
                  <c:v>30</c:v>
                </c:pt>
                <c:pt idx="2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8-42D5-AF9B-F8276C44EC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02454176"/>
        <c:axId val="602458112"/>
        <c:axId val="0"/>
      </c:bar3DChart>
      <c:catAx>
        <c:axId val="60245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458112"/>
        <c:crosses val="autoZero"/>
        <c:auto val="1"/>
        <c:lblAlgn val="ctr"/>
        <c:lblOffset val="100"/>
        <c:noMultiLvlLbl val="0"/>
      </c:catAx>
      <c:valAx>
        <c:axId val="60245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45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8E4177-233F-4B31-9144-76D35493C56B}" type="datetimeFigureOut">
              <a:rPr lang="en-US"/>
              <a:pPr>
                <a:defRPr/>
              </a:pPr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B1125-5F2F-459C-8A0C-9DB712AF4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8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1125-5F2F-459C-8A0C-9DB712AF45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2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1125-5F2F-459C-8A0C-9DB712AF45C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1"/>
          <p:cNvSpPr/>
          <p:nvPr userDrawn="1"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6670675" y="6542088"/>
            <a:ext cx="2230438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8677CE-E9EC-42CB-BDB1-CDBF9AEBBECE}" type="slidenum">
              <a:rPr lang="en-US" b="1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6" name="Rechteck 7"/>
          <p:cNvSpPr/>
          <p:nvPr userDrawn="1"/>
        </p:nvSpPr>
        <p:spPr>
          <a:xfrm>
            <a:off x="-4763" y="309563"/>
            <a:ext cx="73026" cy="866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661150"/>
            <a:ext cx="10779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355" y="334800"/>
            <a:ext cx="6820062" cy="820615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354" y="1423988"/>
            <a:ext cx="804731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325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20"/>
          <p:cNvSpPr/>
          <p:nvPr userDrawn="1"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6670675" y="6542088"/>
            <a:ext cx="2230438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DB23374-4BB0-46E4-8DC8-5BD62678FFAF}" type="slidenum">
              <a:rPr lang="en-US" b="1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Rechteck 10"/>
          <p:cNvSpPr/>
          <p:nvPr userDrawn="1"/>
        </p:nvSpPr>
        <p:spPr>
          <a:xfrm>
            <a:off x="-4763" y="309563"/>
            <a:ext cx="73026" cy="866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661150"/>
            <a:ext cx="10779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354" y="334963"/>
            <a:ext cx="6820063" cy="820615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8124" y="1423988"/>
            <a:ext cx="4038600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9124" y="1423988"/>
            <a:ext cx="384654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83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4"/>
          <p:cNvSpPr/>
          <p:nvPr userDrawn="1"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oliennummernplatzhalter 5"/>
          <p:cNvSpPr txBox="1">
            <a:spLocks/>
          </p:cNvSpPr>
          <p:nvPr userDrawn="1"/>
        </p:nvSpPr>
        <p:spPr>
          <a:xfrm>
            <a:off x="6670675" y="6542088"/>
            <a:ext cx="2230438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2B91C9-8B71-4C2A-8827-2920EFD73875}" type="slidenum">
              <a:rPr lang="en-US" b="1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5" name="Rechteck 6"/>
          <p:cNvSpPr/>
          <p:nvPr userDrawn="1"/>
        </p:nvSpPr>
        <p:spPr>
          <a:xfrm>
            <a:off x="-4763" y="309563"/>
            <a:ext cx="73026" cy="866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661150"/>
            <a:ext cx="10779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354" y="334800"/>
            <a:ext cx="6820063" cy="820615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724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4"/>
          <p:cNvSpPr/>
          <p:nvPr userDrawn="1"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oliennummernplatzhalter 5"/>
          <p:cNvSpPr txBox="1">
            <a:spLocks/>
          </p:cNvSpPr>
          <p:nvPr userDrawn="1"/>
        </p:nvSpPr>
        <p:spPr>
          <a:xfrm>
            <a:off x="6670675" y="6542088"/>
            <a:ext cx="2230438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7124FD-DA29-4CAE-A4AA-9E297C005B80}" type="slidenum">
              <a:rPr lang="en-US" b="1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4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661150"/>
            <a:ext cx="10779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53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/>
          <p:cNvSpPr/>
          <p:nvPr userDrawn="1"/>
        </p:nvSpPr>
        <p:spPr>
          <a:xfrm>
            <a:off x="9072563" y="2028825"/>
            <a:ext cx="71437" cy="1619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30950"/>
            <a:ext cx="1436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392237"/>
            <a:ext cx="8387999" cy="4751999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12950"/>
            <a:ext cx="6587999" cy="1620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695375"/>
            <a:ext cx="6587999" cy="429166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2" y="4553185"/>
            <a:ext cx="2047005" cy="19812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49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07988" y="173038"/>
            <a:ext cx="68214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07988" y="1981200"/>
            <a:ext cx="8305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Mastertextformat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pic>
        <p:nvPicPr>
          <p:cNvPr id="1028" name="Bild 3" descr="IWA_LOGO_white_background_RGB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396875"/>
            <a:ext cx="10366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AEF0"/>
          </a:solidFill>
          <a:latin typeface="Arial" charset="0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iwapublishing.com/books/9781780409191/improving-water-supply-networks-fit-purpose-strategies-and-technologies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iwapublishing.com/books/9781789060843/leak-detection-technology-and-implementation-2nd-edition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arywyeth@me.com" TargetMode="External"/><Relationship Id="rId2" Type="http://schemas.openxmlformats.org/officeDocument/2006/relationships/hyperlink" Target="mailto:Shamilton@hydroetc.ltd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7467600" cy="4979905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12950"/>
            <a:ext cx="6934200" cy="1620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altLang="de-DE" sz="2400" b="0" kern="0" spc="300" dirty="0">
                <a:latin typeface="Impact" panose="020B0806030902050204" pitchFamily="34" charset="0"/>
              </a:rPr>
              <a:t>the international water association</a:t>
            </a:r>
            <a:br>
              <a:rPr lang="en-GB" altLang="de-DE" sz="2400" b="0" kern="0" spc="300" dirty="0">
                <a:latin typeface="Impact" panose="020B0806030902050204" pitchFamily="34" charset="0"/>
              </a:rPr>
            </a:br>
            <a:r>
              <a:rPr lang="en-GB" altLang="de-DE" b="0" kern="0" spc="320" dirty="0">
                <a:latin typeface="Impact" panose="020B0806030902050204" pitchFamily="34" charset="0"/>
              </a:rPr>
              <a:t>Water Loss Specialist Group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695375"/>
            <a:ext cx="6934200" cy="429166"/>
          </a:xfrm>
        </p:spPr>
        <p:txBody>
          <a:bodyPr/>
          <a:lstStyle/>
          <a:p>
            <a:r>
              <a:rPr lang="en-US" dirty="0"/>
              <a:t>best practices in water loss management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138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 and outline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Investigate new best practices in water loss management </a:t>
            </a:r>
          </a:p>
          <a:p>
            <a:r>
              <a:rPr lang="en-US" sz="2800" dirty="0"/>
              <a:t>Update all existing documents &amp; processes and distribute </a:t>
            </a:r>
          </a:p>
          <a:p>
            <a:r>
              <a:rPr lang="en-US" sz="2800" dirty="0"/>
              <a:t>Seek to promote new technologies from around the world </a:t>
            </a:r>
          </a:p>
          <a:p>
            <a:r>
              <a:rPr lang="en-US" sz="2800" dirty="0"/>
              <a:t>Promote regional conferences and awareness programs </a:t>
            </a:r>
          </a:p>
        </p:txBody>
      </p:sp>
    </p:spTree>
    <p:extLst>
      <p:ext uri="{BB962C8B-B14F-4D97-AF65-F5344CB8AC3E}">
        <p14:creationId xmlns:p14="http://schemas.microsoft.com/office/powerpoint/2010/main" val="17174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Distribute all knowledge gained by means of electronic communications</a:t>
            </a:r>
          </a:p>
          <a:p>
            <a:r>
              <a:rPr lang="en-US" sz="2800" dirty="0"/>
              <a:t>Promote all findings through conferences </a:t>
            </a:r>
          </a:p>
          <a:p>
            <a:r>
              <a:rPr lang="en-US" sz="2800" dirty="0"/>
              <a:t>Encourage free sharing of data </a:t>
            </a:r>
          </a:p>
          <a:p>
            <a:r>
              <a:rPr lang="en-US" sz="2800" dirty="0"/>
              <a:t>Share software and spreadsheets to allow everyone to benefit</a:t>
            </a:r>
          </a:p>
        </p:txBody>
      </p:sp>
    </p:spTree>
    <p:extLst>
      <p:ext uri="{BB962C8B-B14F-4D97-AF65-F5344CB8AC3E}">
        <p14:creationId xmlns:p14="http://schemas.microsoft.com/office/powerpoint/2010/main" val="5517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5CD980-905F-4BC5-9210-48638D2E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1751254" cy="24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84845-0BB7-4E5F-AEEC-EAD7EB0C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977"/>
            <a:ext cx="6820063" cy="820615"/>
          </a:xfrm>
        </p:spPr>
        <p:txBody>
          <a:bodyPr>
            <a:normAutofit fontScale="90000"/>
          </a:bodyPr>
          <a:lstStyle/>
          <a:p>
            <a:r>
              <a:rPr lang="en-GB" dirty="0"/>
              <a:t>Books published, Spreadsheets  developed and webinars delivered 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1809C820-860C-4005-807C-AFE87DA4A20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8288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7CDF89A0-6A28-4E22-A59F-E5854C19B13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17526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Image 36">
            <a:extLst>
              <a:ext uri="{FF2B5EF4-FFF2-40B4-BE49-F238E27FC236}">
                <a16:creationId xmlns:a16="http://schemas.microsoft.com/office/drawing/2014/main" id="{19CC6964-F68D-47F7-82CC-EC50C4FD3C1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017957" y="2895600"/>
            <a:ext cx="4114800" cy="22764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624687-2705-4ABF-BF8A-335B26FE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828800" cy="23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41D6FE-983C-4FDA-AC3D-CE585713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1901472" cy="25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617F6D-4519-46C6-98AE-719B49561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78594"/>
              </p:ext>
            </p:extLst>
          </p:nvPr>
        </p:nvGraphicFramePr>
        <p:xfrm>
          <a:off x="1905000" y="3352800"/>
          <a:ext cx="4165600" cy="182880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372191781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GB" sz="4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WCB-EasyCalc</a:t>
                      </a:r>
                      <a:r>
                        <a:rPr lang="en-GB" sz="48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☺</a:t>
                      </a:r>
                      <a:endParaRPr lang="en-GB" sz="4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0747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free Carbon and Water Balance software</a:t>
                      </a:r>
                      <a:br>
                        <a:rPr lang="en-GB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Version 1.06 (21</a:t>
                      </a:r>
                      <a:r>
                        <a:rPr lang="en-GB" sz="16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GB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Nov 2023)</a:t>
                      </a:r>
                      <a:endParaRPr lang="en-GB" sz="2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959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8C00A6-DCA4-439B-A48D-671D1EE2C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02621"/>
              </p:ext>
            </p:extLst>
          </p:nvPr>
        </p:nvGraphicFramePr>
        <p:xfrm>
          <a:off x="2362200" y="5334000"/>
          <a:ext cx="6629402" cy="1055584"/>
        </p:xfrm>
        <a:graphic>
          <a:graphicData uri="http://schemas.openxmlformats.org/drawingml/2006/table">
            <a:tbl>
              <a:tblPr/>
              <a:tblGrid>
                <a:gridCol w="1344958">
                  <a:extLst>
                    <a:ext uri="{9D8B030D-6E8A-4147-A177-3AD203B41FA5}">
                      <a16:colId xmlns:a16="http://schemas.microsoft.com/office/drawing/2014/main" val="2363123781"/>
                    </a:ext>
                  </a:extLst>
                </a:gridCol>
                <a:gridCol w="829867">
                  <a:extLst>
                    <a:ext uri="{9D8B030D-6E8A-4147-A177-3AD203B41FA5}">
                      <a16:colId xmlns:a16="http://schemas.microsoft.com/office/drawing/2014/main" val="1114357779"/>
                    </a:ext>
                  </a:extLst>
                </a:gridCol>
                <a:gridCol w="2241596">
                  <a:extLst>
                    <a:ext uri="{9D8B030D-6E8A-4147-A177-3AD203B41FA5}">
                      <a16:colId xmlns:a16="http://schemas.microsoft.com/office/drawing/2014/main" val="4164004384"/>
                    </a:ext>
                  </a:extLst>
                </a:gridCol>
                <a:gridCol w="248007">
                  <a:extLst>
                    <a:ext uri="{9D8B030D-6E8A-4147-A177-3AD203B41FA5}">
                      <a16:colId xmlns:a16="http://schemas.microsoft.com/office/drawing/2014/main" val="581113138"/>
                    </a:ext>
                  </a:extLst>
                </a:gridCol>
                <a:gridCol w="1964974">
                  <a:extLst>
                    <a:ext uri="{9D8B030D-6E8A-4147-A177-3AD203B41FA5}">
                      <a16:colId xmlns:a16="http://schemas.microsoft.com/office/drawing/2014/main" val="256386917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Verdana Pro Black" panose="020B0A04030504040204" pitchFamily="34" charset="0"/>
                        </a:rPr>
                        <a:t>Water System Improvement Calculator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25507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Verdana Pro Black" panose="020B0A0403050404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Verdana Pro Black" panose="020B0A0403050404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Verdana Pro Black" panose="020B0A0403050404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Verdana Pro Black" panose="020B0A0403050404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Verdana Pro Black" panose="020B0A0403050404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247762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6109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the Water System Improvement Matrix Methodology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5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9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WLSG message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Many parts of the world are in real trouble, regarding water, due to lack of resources, groundwater and high leakage levels</a:t>
            </a:r>
          </a:p>
          <a:p>
            <a:r>
              <a:rPr lang="en-US" sz="2800" dirty="0"/>
              <a:t>Look after what you have, to prevent a situation in the future</a:t>
            </a:r>
          </a:p>
          <a:p>
            <a:r>
              <a:rPr lang="en-US" sz="2800" dirty="0"/>
              <a:t>No matter how good your system is or availability to clean water, control of your resources is imperative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1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Wlsg</a:t>
            </a:r>
            <a:r>
              <a:rPr lang="en-US" dirty="0"/>
              <a:t> message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354" y="1423988"/>
            <a:ext cx="8583246" cy="4994397"/>
          </a:xfrm>
        </p:spPr>
        <p:txBody>
          <a:bodyPr>
            <a:normAutofit/>
          </a:bodyPr>
          <a:lstStyle/>
          <a:p>
            <a:r>
              <a:rPr lang="en-US" sz="2800" dirty="0"/>
              <a:t>Use the IWA Carbon and Water Balance to understand your NRW and calculate meaningful performance indicators </a:t>
            </a:r>
          </a:p>
          <a:p>
            <a:r>
              <a:rPr lang="en-US" sz="2800" dirty="0"/>
              <a:t>Do you have real losses or apparent losses? </a:t>
            </a:r>
          </a:p>
          <a:p>
            <a:r>
              <a:rPr lang="en-US" sz="2800" dirty="0"/>
              <a:t>Apparent losses are your next source of income</a:t>
            </a:r>
          </a:p>
          <a:p>
            <a:pPr lvl="1"/>
            <a:r>
              <a:rPr lang="en-US" sz="2800" dirty="0"/>
              <a:t>Meter replacement program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Wlsg</a:t>
            </a:r>
            <a:r>
              <a:rPr lang="en-US" dirty="0"/>
              <a:t> message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354" y="1423988"/>
            <a:ext cx="8583246" cy="4994397"/>
          </a:xfrm>
        </p:spPr>
        <p:txBody>
          <a:bodyPr>
            <a:normAutofit/>
          </a:bodyPr>
          <a:lstStyle/>
          <a:p>
            <a:r>
              <a:rPr lang="en-US" sz="2800" dirty="0"/>
              <a:t>Real losses are your next source of water </a:t>
            </a:r>
          </a:p>
          <a:p>
            <a:r>
              <a:rPr lang="en-US" sz="2800" spc="30" dirty="0"/>
              <a:t>Produce a plan using the 4 IWA pillars for real loss reduction </a:t>
            </a:r>
          </a:p>
          <a:p>
            <a:pPr lvl="1"/>
            <a:r>
              <a:rPr lang="en-US" sz="2800" dirty="0"/>
              <a:t>Pressure management </a:t>
            </a:r>
          </a:p>
          <a:p>
            <a:pPr lvl="1"/>
            <a:r>
              <a:rPr lang="en-US" sz="2800" dirty="0"/>
              <a:t>Speed and quality of repairs</a:t>
            </a:r>
          </a:p>
          <a:p>
            <a:pPr lvl="1"/>
            <a:r>
              <a:rPr lang="en-US" sz="2800" dirty="0"/>
              <a:t>Rehabilitation / infrastructure renewal </a:t>
            </a:r>
          </a:p>
          <a:p>
            <a:pPr lvl="1"/>
            <a:r>
              <a:rPr lang="en-US" sz="2800" dirty="0"/>
              <a:t>Leakage location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WLSG Message (4)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Failure to monitor your system will end in failure </a:t>
            </a:r>
          </a:p>
          <a:p>
            <a:r>
              <a:rPr lang="en-US" sz="2800" dirty="0"/>
              <a:t>Don’t worry about being stupid – the simple things sometimes give the quickest and best results </a:t>
            </a:r>
          </a:p>
          <a:p>
            <a:r>
              <a:rPr lang="en-US" sz="2800" dirty="0"/>
              <a:t>Think to the future and plan, but don’t lose sight as to your current situation</a:t>
            </a:r>
          </a:p>
          <a:p>
            <a:r>
              <a:rPr lang="en-US" sz="2800" dirty="0"/>
              <a:t>Have a plan to climb the ladder to the next level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1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WLSG Message (5)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08355" y="931801"/>
            <a:ext cx="8047313" cy="49943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Think about investment you have and work within this budget – even no money does not prevent you from starting</a:t>
            </a:r>
          </a:p>
          <a:p>
            <a:r>
              <a:rPr lang="en-US" sz="2800" dirty="0"/>
              <a:t>Start at the beginning and don’t worry about what is happening around you </a:t>
            </a:r>
          </a:p>
          <a:p>
            <a:r>
              <a:rPr lang="en-US" sz="2800" b="1" dirty="0"/>
              <a:t>BUT MAKE A START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9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355" y="1149169"/>
            <a:ext cx="8047313" cy="4994397"/>
          </a:xfrm>
        </p:spPr>
        <p:txBody>
          <a:bodyPr/>
          <a:lstStyle/>
          <a:p>
            <a:r>
              <a:rPr lang="en-US" sz="2800" dirty="0"/>
              <a:t>Its not about being the best but being better than yesterday </a:t>
            </a:r>
          </a:p>
          <a:p>
            <a:r>
              <a:rPr lang="en-US" sz="2800" dirty="0"/>
              <a:t>Albert Einstein is credited for saying “The definition of Insanity is doing the same thing over and over again and expect a different result” – make that change that matters</a:t>
            </a:r>
          </a:p>
          <a:p>
            <a:r>
              <a:rPr lang="en-US" sz="2800" dirty="0"/>
              <a:t>Be as wild as you like looking for innovation – just be disciplined during the implementation </a:t>
            </a:r>
          </a:p>
          <a:p>
            <a:r>
              <a:rPr lang="en-US" sz="2800" dirty="0"/>
              <a:t>The WLSG is there to help and we are one big family – don’t be afraid to ask </a:t>
            </a:r>
          </a:p>
        </p:txBody>
      </p:sp>
    </p:spTree>
    <p:extLst>
      <p:ext uri="{BB962C8B-B14F-4D97-AF65-F5344CB8AC3E}">
        <p14:creationId xmlns:p14="http://schemas.microsoft.com/office/powerpoint/2010/main" val="110808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7B40-C545-16FA-B3A3-B02B4DE5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Join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BEBF-A621-04DD-49E2-6100C9592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497276" cy="4994397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Join via the connect page </a:t>
            </a:r>
          </a:p>
          <a:p>
            <a:r>
              <a:rPr lang="en-GB" sz="2800" dirty="0">
                <a:latin typeface="+mn-lt"/>
              </a:rPr>
              <a:t>Send either myself Stuart @ </a:t>
            </a:r>
            <a:r>
              <a:rPr lang="en-GB" sz="2800" dirty="0">
                <a:latin typeface="+mn-lt"/>
                <a:hlinkClick r:id="rId2"/>
              </a:rPr>
              <a:t>Shamilton@hydrotec.ltd.uk</a:t>
            </a:r>
            <a:r>
              <a:rPr lang="en-GB" sz="2800" dirty="0">
                <a:latin typeface="+mn-lt"/>
              </a:rPr>
              <a:t> or Gary @ </a:t>
            </a:r>
            <a:r>
              <a:rPr lang="en-GB" sz="2800" dirty="0">
                <a:latin typeface="+mn-lt"/>
                <a:hlinkClick r:id="rId3"/>
              </a:rPr>
              <a:t>garywyeth@me.com</a:t>
            </a:r>
            <a:r>
              <a:rPr lang="en-GB" sz="2800" dirty="0">
                <a:latin typeface="+mn-lt"/>
              </a:rPr>
              <a:t> an email and you will be a member </a:t>
            </a:r>
          </a:p>
          <a:p>
            <a:r>
              <a:rPr lang="en-GB" sz="2800" dirty="0">
                <a:latin typeface="+mn-lt"/>
              </a:rPr>
              <a:t>We encourage YWP participants </a:t>
            </a:r>
          </a:p>
          <a:p>
            <a:r>
              <a:rPr lang="en-GB" sz="2800" dirty="0">
                <a:latin typeface="+mn-lt"/>
              </a:rPr>
              <a:t>We encourage YWP taking lead roles in initiatives </a:t>
            </a:r>
          </a:p>
          <a:p>
            <a:r>
              <a:rPr lang="en-GB" sz="2800" dirty="0">
                <a:latin typeface="+mn-lt"/>
              </a:rPr>
              <a:t>We currently have a YWP heading up an initiative as chair of that initiative </a:t>
            </a:r>
          </a:p>
          <a:p>
            <a:r>
              <a:rPr lang="en-GB" sz="2800" dirty="0">
                <a:latin typeface="+mn-lt"/>
              </a:rPr>
              <a:t>Come and join us its free and a fun group </a:t>
            </a:r>
          </a:p>
        </p:txBody>
      </p:sp>
    </p:spTree>
    <p:extLst>
      <p:ext uri="{BB962C8B-B14F-4D97-AF65-F5344CB8AC3E}">
        <p14:creationId xmlns:p14="http://schemas.microsoft.com/office/powerpoint/2010/main" val="148368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IWA’s vision and 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8124" y="1423988"/>
            <a:ext cx="5068276" cy="4994397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Our Vision</a:t>
            </a:r>
          </a:p>
          <a:p>
            <a:r>
              <a:rPr lang="en-US" sz="1900" dirty="0"/>
              <a:t>A world in which water is wisely managed to satisfy the needs of human activities and ecosystems in an equitable and sustainable way.</a:t>
            </a: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Our Mission</a:t>
            </a:r>
          </a:p>
          <a:p>
            <a:r>
              <a:rPr lang="en-US" sz="1900" dirty="0"/>
              <a:t>To </a:t>
            </a:r>
            <a:r>
              <a:rPr lang="en-US" sz="1900" b="1" dirty="0"/>
              <a:t>inspire change</a:t>
            </a:r>
            <a:r>
              <a:rPr lang="en-US" sz="1900" dirty="0"/>
              <a:t> and service IWA members, the community of professionals concerned with water, external </a:t>
            </a:r>
            <a:r>
              <a:rPr lang="en-US" sz="1900" dirty="0" err="1"/>
              <a:t>organisations</a:t>
            </a:r>
            <a:r>
              <a:rPr lang="en-US" sz="1900" dirty="0"/>
              <a:t> and opinion leaders in being the </a:t>
            </a:r>
            <a:r>
              <a:rPr lang="en-US" sz="1900" b="1" dirty="0"/>
              <a:t>international reference </a:t>
            </a:r>
            <a:r>
              <a:rPr lang="en-US" sz="1900" dirty="0"/>
              <a:t>and </a:t>
            </a:r>
            <a:r>
              <a:rPr lang="en-US" sz="1900" b="1" dirty="0"/>
              <a:t>global source of knowledge, </a:t>
            </a:r>
            <a:r>
              <a:rPr lang="en-US" sz="1900" dirty="0"/>
              <a:t>experience</a:t>
            </a:r>
            <a:r>
              <a:rPr lang="en-US" sz="1900" b="1" dirty="0"/>
              <a:t> </a:t>
            </a:r>
            <a:r>
              <a:rPr lang="en-US" sz="1900" dirty="0"/>
              <a:t>and leadership for </a:t>
            </a:r>
            <a:r>
              <a:rPr lang="en-US" sz="1900" b="1" dirty="0"/>
              <a:t>sustainable urban and basin-related water solutions</a:t>
            </a:r>
          </a:p>
        </p:txBody>
      </p:sp>
      <p:pic>
        <p:nvPicPr>
          <p:cNvPr id="5" name="Picture 2" descr="http://ibroad7.com/wp-content/uploads/2014/03/vision_mission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1" r="4794"/>
          <a:stretch/>
        </p:blipFill>
        <p:spPr bwMode="auto">
          <a:xfrm>
            <a:off x="5556265" y="1905000"/>
            <a:ext cx="3344303" cy="39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8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12950"/>
            <a:ext cx="6781800" cy="1620000"/>
          </a:xfrm>
        </p:spPr>
        <p:txBody>
          <a:bodyPr/>
          <a:lstStyle/>
          <a:p>
            <a:r>
              <a:rPr lang="en-GB" altLang="de-DE" b="0" kern="0" spc="320" dirty="0">
                <a:latin typeface="Impact" panose="020B0806030902050204" pitchFamily="34" charset="0"/>
              </a:rPr>
              <a:t>Thank you!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5800" y="419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Stuart Hamilton: 	stuart.hamilton@miya-water.com</a:t>
            </a:r>
          </a:p>
          <a:p>
            <a:r>
              <a:rPr lang="en-US" sz="2400" dirty="0"/>
              <a:t>Gary Wyeth: 		garywyeth@me.com</a:t>
            </a:r>
          </a:p>
        </p:txBody>
      </p:sp>
    </p:spTree>
    <p:extLst>
      <p:ext uri="{BB962C8B-B14F-4D97-AF65-F5344CB8AC3E}">
        <p14:creationId xmlns:p14="http://schemas.microsoft.com/office/powerpoint/2010/main" val="77597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IWA helps bridge the chasm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208826"/>
            <a:ext cx="8001000" cy="5343814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609600" y="6172200"/>
            <a:ext cx="770107" cy="27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7543800" y="6189238"/>
            <a:ext cx="914400" cy="255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iealina.com/craftmap/world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4" y="1246352"/>
            <a:ext cx="8195601" cy="53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Global reach</a:t>
            </a:r>
          </a:p>
        </p:txBody>
      </p:sp>
      <p:pic>
        <p:nvPicPr>
          <p:cNvPr id="23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86" y="281671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35" y="48588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22" y="292816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20" y="2915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54" y="269463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2265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40" y="49710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38" y="314556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48" y="268824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79" y="228361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07" y="246445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73" y="28602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07" y="268824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74" y="30872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4" y="300016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79" y="331328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91" y="338528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21" y="275710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86" y="3514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20" y="261624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21" y="321756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24" y="2915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94" y="290084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7" y="411213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80" y="2915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00" y="548137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43" y="264634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67" y="460507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19" y="336156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80" y="346261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63" y="39199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24" y="439760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73" y="331861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7" y="225494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1" y="282579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02" y="302960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51" y="377433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41" y="233612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84" y="422328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23" y="27500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68" y="239144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54" y="2987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95" y="487476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84" y="2843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69" y="281671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02" y="40661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52" y="28753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62" y="29322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51" y="261443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83" y="404013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49" y="303485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C:\Users\katharinec\Desktop\map-p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3" y="442608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8" y="4773657"/>
            <a:ext cx="92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45" y="302492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5" y="401625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14" y="311014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29" y="272635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51" y="27331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52" y="232694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31" y="228842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92" y="31592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5" y="494952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3" y="512581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83" y="538172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39" y="494676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65" y="290548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0" y="402047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93" y="436061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11" y="296979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79" y="280481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7" y="36768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42" y="296368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89" y="345670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88" y="300156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54" y="267791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97" y="434098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96" y="2193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90" y="288577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23" y="408199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44" y="280481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4" y="531932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6" y="394980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48" y="489048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86" y="296815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89" y="430633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93" y="393799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6" y="236042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85" y="352928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53" y="48068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646211" y="4722780"/>
            <a:ext cx="1380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Governing Members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6211" y="4917528"/>
            <a:ext cx="1380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University Members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3304" y="5105841"/>
            <a:ext cx="1380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Corporate Members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44134" y="5289561"/>
            <a:ext cx="1380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Individual Members</a:t>
            </a:r>
          </a:p>
        </p:txBody>
      </p:sp>
      <p:pic>
        <p:nvPicPr>
          <p:cNvPr id="12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41" y="35036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97" y="262263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00" y="311032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01" y="37578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89" y="360661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67" y="388101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57" y="443624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39" y="256466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97" y="394437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27" y="38298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91" y="308548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46" y="281516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64" y="271933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89" y="22109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78" y="275875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01" y="33266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65" y="263894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88" y="29024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3" y="22109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58" y="34316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40" y="33032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0" y="304179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30" y="27500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06" y="3586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6" y="325688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51" y="296979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37" y="407423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83" y="282415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09" y="32546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42" y="321756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28" y="551856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14" y="300396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10" y="262263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17" y="472029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65" y="454160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13" y="339061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3" y="267271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40" y="290334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83" y="33511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53" y="457017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34" y="386252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35" y="239066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69" y="23062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33" y="276081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3" descr="C:\Users\katharinec\Desktop\map-pi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48" y="267535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25" y="403902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73" y="511565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6" y="366641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11" y="330381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46" y="442514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58" y="453974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52" y="279547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65" y="352283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6" y="278509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82" y="504932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15" y="520561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05" y="224550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1" y="233232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44" y="263046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24" y="289779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25" y="33511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3" y="415399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52" y="270246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78" y="273417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90" y="309322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80" y="292405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11" y="294572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4" y="297322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44" y="25891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37" y="3658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30" y="266217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58" y="22342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67" y="328146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43" y="309876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97" y="3059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90" y="263247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04" y="260869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65" y="3586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58" y="462656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48" y="309873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91" y="279915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337073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77" y="37443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443208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59" y="47348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5" y="38163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12" y="237326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30" y="390920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18" y="555809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27" y="476542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7" y="282191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88" y="285996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74" y="414861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51" y="340380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85" y="221161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91" y="282579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9" y="307704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1" y="256528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74" y="323916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11" y="386599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64" y="281548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48" y="265804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8" y="27175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30" y="49508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08" y="304340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97" y="36003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59" y="242888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67" y="390920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56" y="390920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49" y="338594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02" y="339061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6" y="293541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52" y="443208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29" y="374637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46" y="39018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96" y="379606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2" y="240150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71" y="373855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60" y="379606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77" y="36858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73" y="3709473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8" y="408931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2" y="37819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8" y="267271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94" y="324671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98" y="32071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80" y="326827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51" y="409159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64" y="37578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59" y="373824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89" y="384178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6" y="399821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61" y="293196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07" y="293541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86" y="309322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20" y="330323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31" y="412461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31" y="326439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78" y="4582311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30" y="389813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20" y="266843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2" y="434098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05" y="357676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02" y="382089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86" y="4175822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43" y="4677074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23" y="355024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83" y="3203488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10" y="349024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58" y="364053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8" y="4216619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95" y="437698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62" y="366929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32" y="3779485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69" y="317360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19" y="4718587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14" y="3685800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3" descr="C:\Users\katharinec\Desktop\map-pi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5" y="3821446"/>
            <a:ext cx="8814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1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12950"/>
            <a:ext cx="6781800" cy="1620000"/>
          </a:xfrm>
        </p:spPr>
        <p:txBody>
          <a:bodyPr/>
          <a:lstStyle/>
          <a:p>
            <a:r>
              <a:rPr lang="en-GB" altLang="de-DE" b="0" kern="0" spc="320" dirty="0">
                <a:latin typeface="Impact" panose="020B0806030902050204" pitchFamily="34" charset="0"/>
              </a:rPr>
              <a:t>Water Loss Specialist Group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8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Chair: Stuart Hamilton – UK</a:t>
            </a:r>
          </a:p>
          <a:p>
            <a:r>
              <a:rPr lang="en-US" dirty="0"/>
              <a:t>Secretary: Gary Wyeth – Thailand</a:t>
            </a:r>
          </a:p>
          <a:p>
            <a:r>
              <a:rPr lang="en-US" dirty="0"/>
              <a:t>Management Committee – 20 members 17 countries</a:t>
            </a:r>
          </a:p>
          <a:p>
            <a:r>
              <a:rPr lang="en-US" dirty="0"/>
              <a:t>Country Representatives – 15 (continuously increasing)</a:t>
            </a:r>
          </a:p>
          <a:p>
            <a:r>
              <a:rPr lang="en-US" dirty="0"/>
              <a:t>Over 1500 IWA Connect  WLSG members </a:t>
            </a:r>
          </a:p>
          <a:p>
            <a:r>
              <a:rPr lang="en-US" dirty="0"/>
              <a:t>Over 3500 active members promoting Water Loss</a:t>
            </a:r>
          </a:p>
          <a:p>
            <a:r>
              <a:rPr lang="en-US" dirty="0"/>
              <a:t>Represented in over 60 countries </a:t>
            </a:r>
          </a:p>
        </p:txBody>
      </p:sp>
    </p:spTree>
    <p:extLst>
      <p:ext uri="{BB962C8B-B14F-4D97-AF65-F5344CB8AC3E}">
        <p14:creationId xmlns:p14="http://schemas.microsoft.com/office/powerpoint/2010/main" val="110877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conferences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0BB3BB-BAED-4D3C-B1A9-451B852A797C}"/>
              </a:ext>
            </a:extLst>
          </p:cNvPr>
          <p:cNvGraphicFramePr>
            <a:graphicFrameLocks/>
          </p:cNvGraphicFramePr>
          <p:nvPr/>
        </p:nvGraphicFramePr>
        <p:xfrm>
          <a:off x="152400" y="12192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699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loss specialist group - aim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“to provide leadership in the development of effective and sustainable international best practice in water loss management”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“to develop best practices in water loss management”</a:t>
            </a:r>
          </a:p>
        </p:txBody>
      </p:sp>
    </p:spTree>
    <p:extLst>
      <p:ext uri="{BB962C8B-B14F-4D97-AF65-F5344CB8AC3E}">
        <p14:creationId xmlns:p14="http://schemas.microsoft.com/office/powerpoint/2010/main" val="154270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 and outline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Introduce new and young talent to the WLSG </a:t>
            </a:r>
          </a:p>
          <a:p>
            <a:r>
              <a:rPr lang="en-US" sz="2800" dirty="0"/>
              <a:t>Encourage and promote gender balance across all activities delivered by the WLSG</a:t>
            </a:r>
          </a:p>
          <a:p>
            <a:r>
              <a:rPr lang="en-US" sz="2800" dirty="0"/>
              <a:t>Create relationships and sharing of knowledge with water Associations around the world</a:t>
            </a:r>
          </a:p>
          <a:p>
            <a:r>
              <a:rPr lang="en-US" sz="2800" dirty="0"/>
              <a:t>Build relationships with funding </a:t>
            </a:r>
            <a:r>
              <a:rPr lang="en-US" sz="2800" dirty="0" err="1"/>
              <a:t>institusions</a:t>
            </a:r>
            <a:r>
              <a:rPr lang="en-US" sz="2800" dirty="0"/>
              <a:t>, such as World Bank, to assist them in promoting and investing in best practices to reduce water loss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97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</TotalTime>
  <Words>791</Words>
  <Application>Microsoft Office PowerPoint</Application>
  <PresentationFormat>On-screen Show (4:3)</PresentationFormat>
  <Paragraphs>102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Impact</vt:lpstr>
      <vt:lpstr>Symbol</vt:lpstr>
      <vt:lpstr>Verdana Pro Black</vt:lpstr>
      <vt:lpstr>Wingdings</vt:lpstr>
      <vt:lpstr>Office-Design</vt:lpstr>
      <vt:lpstr>the international water association Water Loss Specialist Group</vt:lpstr>
      <vt:lpstr>IWA’s vision and mission</vt:lpstr>
      <vt:lpstr>IWA helps bridge the chasm</vt:lpstr>
      <vt:lpstr>Global reach</vt:lpstr>
      <vt:lpstr>Water Loss Specialist Group</vt:lpstr>
      <vt:lpstr>The team</vt:lpstr>
      <vt:lpstr>Previous conferences</vt:lpstr>
      <vt:lpstr>Water loss specialist group - aim</vt:lpstr>
      <vt:lpstr>Key objectives and outline (1)</vt:lpstr>
      <vt:lpstr>Key objectives and outline (2)</vt:lpstr>
      <vt:lpstr>deliverables</vt:lpstr>
      <vt:lpstr>Books published, Spreadsheets  developed and webinars delivered </vt:lpstr>
      <vt:lpstr>WLSG message (1)</vt:lpstr>
      <vt:lpstr>Wlsg message (2)</vt:lpstr>
      <vt:lpstr>Wlsg message (3)</vt:lpstr>
      <vt:lpstr>WLSG Message (4)</vt:lpstr>
      <vt:lpstr>WLSG Message (5)</vt:lpstr>
      <vt:lpstr>Take home message</vt:lpstr>
      <vt:lpstr>How do you Join ?</vt:lpstr>
      <vt:lpstr>Thank you!</vt:lpstr>
    </vt:vector>
  </TitlesOfParts>
  <Company>International Water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Grilo</dc:creator>
  <cp:lastModifiedBy>stuart hamilton</cp:lastModifiedBy>
  <cp:revision>232</cp:revision>
  <dcterms:created xsi:type="dcterms:W3CDTF">2014-10-27T17:12:22Z</dcterms:created>
  <dcterms:modified xsi:type="dcterms:W3CDTF">2023-11-21T10:32:02Z</dcterms:modified>
</cp:coreProperties>
</file>