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2" r:id="rId1"/>
  </p:sldMasterIdLst>
  <p:notesMasterIdLst>
    <p:notesMasterId r:id="rId27"/>
  </p:notesMasterIdLst>
  <p:sldIdLst>
    <p:sldId id="256" r:id="rId2"/>
    <p:sldId id="2013" r:id="rId3"/>
    <p:sldId id="297" r:id="rId4"/>
    <p:sldId id="2000" r:id="rId5"/>
    <p:sldId id="2001" r:id="rId6"/>
    <p:sldId id="2018" r:id="rId7"/>
    <p:sldId id="1997" r:id="rId8"/>
    <p:sldId id="2003" r:id="rId9"/>
    <p:sldId id="2021" r:id="rId10"/>
    <p:sldId id="2005" r:id="rId11"/>
    <p:sldId id="2022" r:id="rId12"/>
    <p:sldId id="2007" r:id="rId13"/>
    <p:sldId id="887" r:id="rId14"/>
    <p:sldId id="2024" r:id="rId15"/>
    <p:sldId id="2008" r:id="rId16"/>
    <p:sldId id="2009" r:id="rId17"/>
    <p:sldId id="2010" r:id="rId18"/>
    <p:sldId id="2012" r:id="rId19"/>
    <p:sldId id="2011" r:id="rId20"/>
    <p:sldId id="2014" r:id="rId21"/>
    <p:sldId id="2015" r:id="rId22"/>
    <p:sldId id="2017" r:id="rId23"/>
    <p:sldId id="2016" r:id="rId24"/>
    <p:sldId id="2020" r:id="rId25"/>
    <p:sldId id="201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hamilton" initials="sh" lastIdx="1" clrIdx="0">
    <p:extLst>
      <p:ext uri="{19B8F6BF-5375-455C-9EA6-DF929625EA0E}">
        <p15:presenceInfo xmlns:p15="http://schemas.microsoft.com/office/powerpoint/2012/main" userId="stuart hami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9" d="100"/>
          <a:sy n="99" d="100"/>
        </p:scale>
        <p:origin x="1543"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AAC70-0C37-4AB6-835D-974991BE596A}"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96242BCE-A59E-4ADD-9D31-7B412F4E0836}">
      <dgm:prSet/>
      <dgm:spPr/>
      <dgm:t>
        <a:bodyPr/>
        <a:lstStyle/>
        <a:p>
          <a:r>
            <a:rPr lang="en-US" dirty="0"/>
            <a:t>Listening on each stop tap</a:t>
          </a:r>
        </a:p>
      </dgm:t>
    </dgm:pt>
    <dgm:pt modelId="{09DCAA04-5BC4-4AFF-BA71-7C99E71C3815}" type="parTrans" cxnId="{8EBBA0D4-5E02-4B04-A7E7-1ED465686AC8}">
      <dgm:prSet/>
      <dgm:spPr/>
      <dgm:t>
        <a:bodyPr/>
        <a:lstStyle/>
        <a:p>
          <a:endParaRPr lang="en-US"/>
        </a:p>
      </dgm:t>
    </dgm:pt>
    <dgm:pt modelId="{408C8932-3FE2-4A4A-8020-8ED92371486E}" type="sibTrans" cxnId="{8EBBA0D4-5E02-4B04-A7E7-1ED465686AC8}">
      <dgm:prSet/>
      <dgm:spPr/>
      <dgm:t>
        <a:bodyPr/>
        <a:lstStyle/>
        <a:p>
          <a:endParaRPr lang="en-US"/>
        </a:p>
      </dgm:t>
    </dgm:pt>
    <dgm:pt modelId="{CC7F14F0-FBF4-4F6E-88F7-93BEC75631E6}">
      <dgm:prSet/>
      <dgm:spPr/>
      <dgm:t>
        <a:bodyPr/>
        <a:lstStyle/>
        <a:p>
          <a:r>
            <a:rPr lang="en-US" dirty="0"/>
            <a:t>Must get to and from site </a:t>
          </a:r>
        </a:p>
      </dgm:t>
    </dgm:pt>
    <dgm:pt modelId="{B5E780F9-64C2-408C-A6FA-A9E8D76C242A}" type="parTrans" cxnId="{5A9E7736-18A9-48B9-A5B4-83935F942A55}">
      <dgm:prSet/>
      <dgm:spPr/>
      <dgm:t>
        <a:bodyPr/>
        <a:lstStyle/>
        <a:p>
          <a:endParaRPr lang="en-US"/>
        </a:p>
      </dgm:t>
    </dgm:pt>
    <dgm:pt modelId="{1DDC8F8A-30EA-4C52-91E1-543947EC1F2C}" type="sibTrans" cxnId="{5A9E7736-18A9-48B9-A5B4-83935F942A55}">
      <dgm:prSet/>
      <dgm:spPr/>
      <dgm:t>
        <a:bodyPr/>
        <a:lstStyle/>
        <a:p>
          <a:endParaRPr lang="en-US"/>
        </a:p>
      </dgm:t>
    </dgm:pt>
    <dgm:pt modelId="{7419F28A-060F-4FE1-A528-74937F3BB6B4}">
      <dgm:prSet/>
      <dgm:spPr/>
      <dgm:t>
        <a:bodyPr/>
        <a:lstStyle/>
        <a:p>
          <a:r>
            <a:rPr lang="en-US" dirty="0"/>
            <a:t>Don’t know if any leaks present in the region surveyed</a:t>
          </a:r>
        </a:p>
      </dgm:t>
    </dgm:pt>
    <dgm:pt modelId="{C11141AF-B144-46F2-891A-0AD791D7AC96}" type="parTrans" cxnId="{29B685BA-6753-461B-920D-3335A643407F}">
      <dgm:prSet/>
      <dgm:spPr/>
      <dgm:t>
        <a:bodyPr/>
        <a:lstStyle/>
        <a:p>
          <a:endParaRPr lang="en-US"/>
        </a:p>
      </dgm:t>
    </dgm:pt>
    <dgm:pt modelId="{DCACE0A8-A8EE-47CC-B9DE-5F5A42A24103}" type="sibTrans" cxnId="{29B685BA-6753-461B-920D-3335A643407F}">
      <dgm:prSet/>
      <dgm:spPr/>
      <dgm:t>
        <a:bodyPr/>
        <a:lstStyle/>
        <a:p>
          <a:endParaRPr lang="en-US"/>
        </a:p>
      </dgm:t>
    </dgm:pt>
    <dgm:pt modelId="{FC5B4440-B7B9-4341-A991-ED3B778F1091}">
      <dgm:prSet/>
      <dgm:spPr/>
      <dgm:t>
        <a:bodyPr/>
        <a:lstStyle/>
        <a:p>
          <a:r>
            <a:rPr lang="en-US" dirty="0"/>
            <a:t>Low footprint if area is surveyed by foot</a:t>
          </a:r>
        </a:p>
      </dgm:t>
    </dgm:pt>
    <dgm:pt modelId="{757F5DD4-53D0-46D1-8B99-980BCC80DFD2}" type="parTrans" cxnId="{8E0AA2A5-A181-47B6-983A-21E894A22A94}">
      <dgm:prSet/>
      <dgm:spPr/>
      <dgm:t>
        <a:bodyPr/>
        <a:lstStyle/>
        <a:p>
          <a:endParaRPr lang="en-US"/>
        </a:p>
      </dgm:t>
    </dgm:pt>
    <dgm:pt modelId="{9EE43BDB-C702-45DC-A4CB-C179B115888B}" type="sibTrans" cxnId="{8E0AA2A5-A181-47B6-983A-21E894A22A94}">
      <dgm:prSet/>
      <dgm:spPr/>
      <dgm:t>
        <a:bodyPr/>
        <a:lstStyle/>
        <a:p>
          <a:endParaRPr lang="en-US"/>
        </a:p>
      </dgm:t>
    </dgm:pt>
    <dgm:pt modelId="{F39F83B6-D690-44DF-B72D-002031994A8F}">
      <dgm:prSet/>
      <dgm:spPr/>
      <dgm:t>
        <a:bodyPr/>
        <a:lstStyle/>
        <a:p>
          <a:r>
            <a:rPr lang="en-US" dirty="0"/>
            <a:t>Lift and shift of noise loggers</a:t>
          </a:r>
        </a:p>
      </dgm:t>
    </dgm:pt>
    <dgm:pt modelId="{6499C28A-548F-46C1-B1B2-A2033C25753F}" type="parTrans" cxnId="{C80FF3BE-647E-417C-8E83-9BCE4197A825}">
      <dgm:prSet/>
      <dgm:spPr/>
      <dgm:t>
        <a:bodyPr/>
        <a:lstStyle/>
        <a:p>
          <a:endParaRPr lang="en-US"/>
        </a:p>
      </dgm:t>
    </dgm:pt>
    <dgm:pt modelId="{14304B9D-05E3-483F-B9BD-4D7351195475}" type="sibTrans" cxnId="{C80FF3BE-647E-417C-8E83-9BCE4197A825}">
      <dgm:prSet/>
      <dgm:spPr/>
      <dgm:t>
        <a:bodyPr/>
        <a:lstStyle/>
        <a:p>
          <a:endParaRPr lang="en-US"/>
        </a:p>
      </dgm:t>
    </dgm:pt>
    <dgm:pt modelId="{70F2CFE9-6D99-4D1D-AEDC-FEA6A731A27B}">
      <dgm:prSet/>
      <dgm:spPr/>
      <dgm:t>
        <a:bodyPr/>
        <a:lstStyle/>
        <a:p>
          <a:r>
            <a:rPr lang="en-US" dirty="0"/>
            <a:t>Movement of staff  in vehicles doing lift and shift and follow up Active Leakage Control activities </a:t>
          </a:r>
        </a:p>
      </dgm:t>
    </dgm:pt>
    <dgm:pt modelId="{296FF6BC-CA1D-47AE-B36B-2A78B83DFF1B}" type="parTrans" cxnId="{9759CB95-BE39-43EC-B540-4688847E8A2A}">
      <dgm:prSet/>
      <dgm:spPr/>
      <dgm:t>
        <a:bodyPr/>
        <a:lstStyle/>
        <a:p>
          <a:endParaRPr lang="en-US"/>
        </a:p>
      </dgm:t>
    </dgm:pt>
    <dgm:pt modelId="{1AACBFF6-431B-4B24-B9C8-0F541648C773}" type="sibTrans" cxnId="{9759CB95-BE39-43EC-B540-4688847E8A2A}">
      <dgm:prSet/>
      <dgm:spPr/>
      <dgm:t>
        <a:bodyPr/>
        <a:lstStyle/>
        <a:p>
          <a:endParaRPr lang="en-US"/>
        </a:p>
      </dgm:t>
    </dgm:pt>
    <dgm:pt modelId="{DD625128-6800-436C-98CE-57A441EF78E2}">
      <dgm:prSet/>
      <dgm:spPr/>
      <dgm:t>
        <a:bodyPr/>
        <a:lstStyle/>
        <a:p>
          <a:r>
            <a:rPr lang="en-US" dirty="0"/>
            <a:t>Don’t know if any leaks present in the region surveyed </a:t>
          </a:r>
        </a:p>
      </dgm:t>
    </dgm:pt>
    <dgm:pt modelId="{01A2CBA4-8181-4D9D-B13B-7522D929965D}" type="parTrans" cxnId="{6014C107-4CF6-4A01-97C4-043938CE0A95}">
      <dgm:prSet/>
      <dgm:spPr/>
      <dgm:t>
        <a:bodyPr/>
        <a:lstStyle/>
        <a:p>
          <a:endParaRPr lang="en-US"/>
        </a:p>
      </dgm:t>
    </dgm:pt>
    <dgm:pt modelId="{AEC2A06E-AC4D-4A00-B382-EBBA8DA3933F}" type="sibTrans" cxnId="{6014C107-4CF6-4A01-97C4-043938CE0A95}">
      <dgm:prSet/>
      <dgm:spPr/>
      <dgm:t>
        <a:bodyPr/>
        <a:lstStyle/>
        <a:p>
          <a:endParaRPr lang="en-US"/>
        </a:p>
      </dgm:t>
    </dgm:pt>
    <dgm:pt modelId="{8F2146DB-D384-4728-A5A2-B4E5291B8406}">
      <dgm:prSet/>
      <dgm:spPr/>
      <dgm:t>
        <a:bodyPr/>
        <a:lstStyle/>
        <a:p>
          <a:r>
            <a:rPr lang="en-US" dirty="0"/>
            <a:t>Permanent installed equipment </a:t>
          </a:r>
        </a:p>
      </dgm:t>
    </dgm:pt>
    <dgm:pt modelId="{5E60BA07-8E24-49F3-AF3D-7A8EFF0375C7}" type="parTrans" cxnId="{29338E0B-9990-42A1-A74F-5BE7A565D9B6}">
      <dgm:prSet/>
      <dgm:spPr/>
      <dgm:t>
        <a:bodyPr/>
        <a:lstStyle/>
        <a:p>
          <a:endParaRPr lang="en-US"/>
        </a:p>
      </dgm:t>
    </dgm:pt>
    <dgm:pt modelId="{E2FC3E32-C4C0-4F58-BF84-02D32F4003BD}" type="sibTrans" cxnId="{29338E0B-9990-42A1-A74F-5BE7A565D9B6}">
      <dgm:prSet/>
      <dgm:spPr/>
      <dgm:t>
        <a:bodyPr/>
        <a:lstStyle/>
        <a:p>
          <a:endParaRPr lang="en-US"/>
        </a:p>
      </dgm:t>
    </dgm:pt>
    <dgm:pt modelId="{D1ED8B36-0539-4B66-A946-7D9817925020}">
      <dgm:prSet/>
      <dgm:spPr/>
      <dgm:t>
        <a:bodyPr/>
        <a:lstStyle/>
        <a:p>
          <a:r>
            <a:rPr lang="en-US" dirty="0"/>
            <a:t>Once installed only go to alarms – reduced unnecessary vehicle usage </a:t>
          </a:r>
        </a:p>
      </dgm:t>
    </dgm:pt>
    <dgm:pt modelId="{66B1C2D6-625D-4821-BA95-40EE2CCC49E3}" type="parTrans" cxnId="{137EA950-7192-41DB-A60D-23DE7CE247CF}">
      <dgm:prSet/>
      <dgm:spPr/>
      <dgm:t>
        <a:bodyPr/>
        <a:lstStyle/>
        <a:p>
          <a:endParaRPr lang="en-US"/>
        </a:p>
      </dgm:t>
    </dgm:pt>
    <dgm:pt modelId="{5E938152-2D8D-4257-ABA1-D4A45CB8A0CE}" type="sibTrans" cxnId="{137EA950-7192-41DB-A60D-23DE7CE247CF}">
      <dgm:prSet/>
      <dgm:spPr/>
      <dgm:t>
        <a:bodyPr/>
        <a:lstStyle/>
        <a:p>
          <a:endParaRPr lang="en-US"/>
        </a:p>
      </dgm:t>
    </dgm:pt>
    <dgm:pt modelId="{221632CE-00F7-4B50-8CC1-A242608E35F6}">
      <dgm:prSet/>
      <dgm:spPr/>
      <dgm:t>
        <a:bodyPr/>
        <a:lstStyle/>
        <a:p>
          <a:r>
            <a:rPr lang="en-US" dirty="0"/>
            <a:t>Satellite leakage </a:t>
          </a:r>
        </a:p>
      </dgm:t>
    </dgm:pt>
    <dgm:pt modelId="{2A6192DB-DBFA-44D1-AB13-FB1B6E6FCDC0}" type="parTrans" cxnId="{57F33950-7DB0-4B20-A1B3-86EBD6887443}">
      <dgm:prSet/>
      <dgm:spPr/>
      <dgm:t>
        <a:bodyPr/>
        <a:lstStyle/>
        <a:p>
          <a:endParaRPr lang="en-US"/>
        </a:p>
      </dgm:t>
    </dgm:pt>
    <dgm:pt modelId="{E36518E8-BDE4-44AD-907D-12DB80C77FA0}" type="sibTrans" cxnId="{57F33950-7DB0-4B20-A1B3-86EBD6887443}">
      <dgm:prSet/>
      <dgm:spPr/>
      <dgm:t>
        <a:bodyPr/>
        <a:lstStyle/>
        <a:p>
          <a:endParaRPr lang="en-US"/>
        </a:p>
      </dgm:t>
    </dgm:pt>
    <dgm:pt modelId="{1EA06311-267A-4027-9749-D319A7372D24}">
      <dgm:prSet/>
      <dgm:spPr/>
      <dgm:t>
        <a:bodyPr/>
        <a:lstStyle/>
        <a:p>
          <a:r>
            <a:rPr lang="en-US" dirty="0"/>
            <a:t>Only go to areas of Interest – reduced unnecessary vehicle usage </a:t>
          </a:r>
        </a:p>
      </dgm:t>
    </dgm:pt>
    <dgm:pt modelId="{B3C3445A-1E77-4115-AB49-E357FB236956}" type="parTrans" cxnId="{DB905E7C-00E5-44F5-9144-1F02FD72EB13}">
      <dgm:prSet/>
      <dgm:spPr/>
      <dgm:t>
        <a:bodyPr/>
        <a:lstStyle/>
        <a:p>
          <a:endParaRPr lang="en-US"/>
        </a:p>
      </dgm:t>
    </dgm:pt>
    <dgm:pt modelId="{A44EAF04-8020-4634-A53F-E14F925B0847}" type="sibTrans" cxnId="{DB905E7C-00E5-44F5-9144-1F02FD72EB13}">
      <dgm:prSet/>
      <dgm:spPr/>
      <dgm:t>
        <a:bodyPr/>
        <a:lstStyle/>
        <a:p>
          <a:endParaRPr lang="en-US"/>
        </a:p>
      </dgm:t>
    </dgm:pt>
    <dgm:pt modelId="{505EE2C5-596C-49D1-AB00-555279749B9A}" type="pres">
      <dgm:prSet presAssocID="{16CAAC70-0C37-4AB6-835D-974991BE596A}" presName="linear" presStyleCnt="0">
        <dgm:presLayoutVars>
          <dgm:dir/>
          <dgm:animLvl val="lvl"/>
          <dgm:resizeHandles val="exact"/>
        </dgm:presLayoutVars>
      </dgm:prSet>
      <dgm:spPr/>
    </dgm:pt>
    <dgm:pt modelId="{9A122996-3D47-441F-9F3C-1AB0175B718D}" type="pres">
      <dgm:prSet presAssocID="{96242BCE-A59E-4ADD-9D31-7B412F4E0836}" presName="parentLin" presStyleCnt="0"/>
      <dgm:spPr/>
    </dgm:pt>
    <dgm:pt modelId="{BB4D77D3-08ED-4335-860D-62F210B1ADC1}" type="pres">
      <dgm:prSet presAssocID="{96242BCE-A59E-4ADD-9D31-7B412F4E0836}" presName="parentLeftMargin" presStyleLbl="node1" presStyleIdx="0" presStyleCnt="4"/>
      <dgm:spPr/>
    </dgm:pt>
    <dgm:pt modelId="{2C1F1991-37AE-4415-BE14-CE288B0D8588}" type="pres">
      <dgm:prSet presAssocID="{96242BCE-A59E-4ADD-9D31-7B412F4E0836}" presName="parentText" presStyleLbl="node1" presStyleIdx="0" presStyleCnt="4">
        <dgm:presLayoutVars>
          <dgm:chMax val="0"/>
          <dgm:bulletEnabled val="1"/>
        </dgm:presLayoutVars>
      </dgm:prSet>
      <dgm:spPr/>
    </dgm:pt>
    <dgm:pt modelId="{91557D2D-7256-43C9-9A05-9C6383965634}" type="pres">
      <dgm:prSet presAssocID="{96242BCE-A59E-4ADD-9D31-7B412F4E0836}" presName="negativeSpace" presStyleCnt="0"/>
      <dgm:spPr/>
    </dgm:pt>
    <dgm:pt modelId="{429357CB-E823-47E2-9B42-5482120ADBA4}" type="pres">
      <dgm:prSet presAssocID="{96242BCE-A59E-4ADD-9D31-7B412F4E0836}" presName="childText" presStyleLbl="conFgAcc1" presStyleIdx="0" presStyleCnt="4">
        <dgm:presLayoutVars>
          <dgm:bulletEnabled val="1"/>
        </dgm:presLayoutVars>
      </dgm:prSet>
      <dgm:spPr/>
    </dgm:pt>
    <dgm:pt modelId="{89541D52-F8D2-4219-8347-0E0A3647D421}" type="pres">
      <dgm:prSet presAssocID="{408C8932-3FE2-4A4A-8020-8ED92371486E}" presName="spaceBetweenRectangles" presStyleCnt="0"/>
      <dgm:spPr/>
    </dgm:pt>
    <dgm:pt modelId="{955CC697-8F23-460C-B999-807346FDB656}" type="pres">
      <dgm:prSet presAssocID="{F39F83B6-D690-44DF-B72D-002031994A8F}" presName="parentLin" presStyleCnt="0"/>
      <dgm:spPr/>
    </dgm:pt>
    <dgm:pt modelId="{4D6D63D0-3637-4276-B0F1-3548C8C2FA81}" type="pres">
      <dgm:prSet presAssocID="{F39F83B6-D690-44DF-B72D-002031994A8F}" presName="parentLeftMargin" presStyleLbl="node1" presStyleIdx="0" presStyleCnt="4"/>
      <dgm:spPr/>
    </dgm:pt>
    <dgm:pt modelId="{6D8E1209-033C-421A-A6F8-FD8D1D874782}" type="pres">
      <dgm:prSet presAssocID="{F39F83B6-D690-44DF-B72D-002031994A8F}" presName="parentText" presStyleLbl="node1" presStyleIdx="1" presStyleCnt="4">
        <dgm:presLayoutVars>
          <dgm:chMax val="0"/>
          <dgm:bulletEnabled val="1"/>
        </dgm:presLayoutVars>
      </dgm:prSet>
      <dgm:spPr/>
    </dgm:pt>
    <dgm:pt modelId="{7B5A855B-247A-482A-B961-6DBFA2E4CC40}" type="pres">
      <dgm:prSet presAssocID="{F39F83B6-D690-44DF-B72D-002031994A8F}" presName="negativeSpace" presStyleCnt="0"/>
      <dgm:spPr/>
    </dgm:pt>
    <dgm:pt modelId="{15CB69EA-0B9B-4375-898B-FDF236501107}" type="pres">
      <dgm:prSet presAssocID="{F39F83B6-D690-44DF-B72D-002031994A8F}" presName="childText" presStyleLbl="conFgAcc1" presStyleIdx="1" presStyleCnt="4">
        <dgm:presLayoutVars>
          <dgm:bulletEnabled val="1"/>
        </dgm:presLayoutVars>
      </dgm:prSet>
      <dgm:spPr/>
    </dgm:pt>
    <dgm:pt modelId="{B9A68002-207F-4B35-AEC1-DB960887EC28}" type="pres">
      <dgm:prSet presAssocID="{14304B9D-05E3-483F-B9BD-4D7351195475}" presName="spaceBetweenRectangles" presStyleCnt="0"/>
      <dgm:spPr/>
    </dgm:pt>
    <dgm:pt modelId="{5BA4FD6E-E254-446E-A443-41F824907575}" type="pres">
      <dgm:prSet presAssocID="{8F2146DB-D384-4728-A5A2-B4E5291B8406}" presName="parentLin" presStyleCnt="0"/>
      <dgm:spPr/>
    </dgm:pt>
    <dgm:pt modelId="{09EB619D-8BB1-4159-93F3-3365DDB52C42}" type="pres">
      <dgm:prSet presAssocID="{8F2146DB-D384-4728-A5A2-B4E5291B8406}" presName="parentLeftMargin" presStyleLbl="node1" presStyleIdx="1" presStyleCnt="4"/>
      <dgm:spPr/>
    </dgm:pt>
    <dgm:pt modelId="{3DAFC216-9489-4586-B5ED-93538A3C0D49}" type="pres">
      <dgm:prSet presAssocID="{8F2146DB-D384-4728-A5A2-B4E5291B8406}" presName="parentText" presStyleLbl="node1" presStyleIdx="2" presStyleCnt="4">
        <dgm:presLayoutVars>
          <dgm:chMax val="0"/>
          <dgm:bulletEnabled val="1"/>
        </dgm:presLayoutVars>
      </dgm:prSet>
      <dgm:spPr/>
    </dgm:pt>
    <dgm:pt modelId="{AA9007E4-45FF-4CAE-8208-D10C15AF6B21}" type="pres">
      <dgm:prSet presAssocID="{8F2146DB-D384-4728-A5A2-B4E5291B8406}" presName="negativeSpace" presStyleCnt="0"/>
      <dgm:spPr/>
    </dgm:pt>
    <dgm:pt modelId="{4543A667-CC5C-4730-ADB7-194ACAA15EC1}" type="pres">
      <dgm:prSet presAssocID="{8F2146DB-D384-4728-A5A2-B4E5291B8406}" presName="childText" presStyleLbl="conFgAcc1" presStyleIdx="2" presStyleCnt="4">
        <dgm:presLayoutVars>
          <dgm:bulletEnabled val="1"/>
        </dgm:presLayoutVars>
      </dgm:prSet>
      <dgm:spPr/>
    </dgm:pt>
    <dgm:pt modelId="{F4511F25-E63E-4CE2-AB96-6ACBA200894F}" type="pres">
      <dgm:prSet presAssocID="{E2FC3E32-C4C0-4F58-BF84-02D32F4003BD}" presName="spaceBetweenRectangles" presStyleCnt="0"/>
      <dgm:spPr/>
    </dgm:pt>
    <dgm:pt modelId="{DED4338F-7741-4139-A59C-006D79F961F5}" type="pres">
      <dgm:prSet presAssocID="{221632CE-00F7-4B50-8CC1-A242608E35F6}" presName="parentLin" presStyleCnt="0"/>
      <dgm:spPr/>
    </dgm:pt>
    <dgm:pt modelId="{BD371B24-567A-43DB-B28B-9CC8DF8EC0E8}" type="pres">
      <dgm:prSet presAssocID="{221632CE-00F7-4B50-8CC1-A242608E35F6}" presName="parentLeftMargin" presStyleLbl="node1" presStyleIdx="2" presStyleCnt="4"/>
      <dgm:spPr/>
    </dgm:pt>
    <dgm:pt modelId="{00A8113D-8C10-4C67-A9A3-9108E773D2E2}" type="pres">
      <dgm:prSet presAssocID="{221632CE-00F7-4B50-8CC1-A242608E35F6}" presName="parentText" presStyleLbl="node1" presStyleIdx="3" presStyleCnt="4">
        <dgm:presLayoutVars>
          <dgm:chMax val="0"/>
          <dgm:bulletEnabled val="1"/>
        </dgm:presLayoutVars>
      </dgm:prSet>
      <dgm:spPr/>
    </dgm:pt>
    <dgm:pt modelId="{F95C4F0B-A670-4554-9410-B00907E993A6}" type="pres">
      <dgm:prSet presAssocID="{221632CE-00F7-4B50-8CC1-A242608E35F6}" presName="negativeSpace" presStyleCnt="0"/>
      <dgm:spPr/>
    </dgm:pt>
    <dgm:pt modelId="{877D9F08-B4CB-4FC7-B5C8-7FC615491D91}" type="pres">
      <dgm:prSet presAssocID="{221632CE-00F7-4B50-8CC1-A242608E35F6}" presName="childText" presStyleLbl="conFgAcc1" presStyleIdx="3" presStyleCnt="4">
        <dgm:presLayoutVars>
          <dgm:bulletEnabled val="1"/>
        </dgm:presLayoutVars>
      </dgm:prSet>
      <dgm:spPr/>
    </dgm:pt>
  </dgm:ptLst>
  <dgm:cxnLst>
    <dgm:cxn modelId="{96432801-7549-420B-A225-7D0E6DEBB445}" type="presOf" srcId="{F39F83B6-D690-44DF-B72D-002031994A8F}" destId="{6D8E1209-033C-421A-A6F8-FD8D1D874782}" srcOrd="1" destOrd="0" presId="urn:microsoft.com/office/officeart/2005/8/layout/list1"/>
    <dgm:cxn modelId="{6014C107-4CF6-4A01-97C4-043938CE0A95}" srcId="{F39F83B6-D690-44DF-B72D-002031994A8F}" destId="{DD625128-6800-436C-98CE-57A441EF78E2}" srcOrd="1" destOrd="0" parTransId="{01A2CBA4-8181-4D9D-B13B-7522D929965D}" sibTransId="{AEC2A06E-AC4D-4A00-B382-EBBA8DA3933F}"/>
    <dgm:cxn modelId="{29338E0B-9990-42A1-A74F-5BE7A565D9B6}" srcId="{16CAAC70-0C37-4AB6-835D-974991BE596A}" destId="{8F2146DB-D384-4728-A5A2-B4E5291B8406}" srcOrd="2" destOrd="0" parTransId="{5E60BA07-8E24-49F3-AF3D-7A8EFF0375C7}" sibTransId="{E2FC3E32-C4C0-4F58-BF84-02D32F4003BD}"/>
    <dgm:cxn modelId="{9992A333-6F48-4A56-8C04-F31674C0D3CD}" type="presOf" srcId="{221632CE-00F7-4B50-8CC1-A242608E35F6}" destId="{BD371B24-567A-43DB-B28B-9CC8DF8EC0E8}" srcOrd="0" destOrd="0" presId="urn:microsoft.com/office/officeart/2005/8/layout/list1"/>
    <dgm:cxn modelId="{456CD333-D9BA-4609-B435-C96B484184F8}" type="presOf" srcId="{1EA06311-267A-4027-9749-D319A7372D24}" destId="{877D9F08-B4CB-4FC7-B5C8-7FC615491D91}" srcOrd="0" destOrd="0" presId="urn:microsoft.com/office/officeart/2005/8/layout/list1"/>
    <dgm:cxn modelId="{5A9E7736-18A9-48B9-A5B4-83935F942A55}" srcId="{96242BCE-A59E-4ADD-9D31-7B412F4E0836}" destId="{CC7F14F0-FBF4-4F6E-88F7-93BEC75631E6}" srcOrd="0" destOrd="0" parTransId="{B5E780F9-64C2-408C-A6FA-A9E8D76C242A}" sibTransId="{1DDC8F8A-30EA-4C52-91E1-543947EC1F2C}"/>
    <dgm:cxn modelId="{383CB63D-AB94-45F4-911B-1407C7A589D7}" type="presOf" srcId="{96242BCE-A59E-4ADD-9D31-7B412F4E0836}" destId="{BB4D77D3-08ED-4335-860D-62F210B1ADC1}" srcOrd="0" destOrd="0" presId="urn:microsoft.com/office/officeart/2005/8/layout/list1"/>
    <dgm:cxn modelId="{57F33950-7DB0-4B20-A1B3-86EBD6887443}" srcId="{16CAAC70-0C37-4AB6-835D-974991BE596A}" destId="{221632CE-00F7-4B50-8CC1-A242608E35F6}" srcOrd="3" destOrd="0" parTransId="{2A6192DB-DBFA-44D1-AB13-FB1B6E6FCDC0}" sibTransId="{E36518E8-BDE4-44AD-907D-12DB80C77FA0}"/>
    <dgm:cxn modelId="{137EA950-7192-41DB-A60D-23DE7CE247CF}" srcId="{8F2146DB-D384-4728-A5A2-B4E5291B8406}" destId="{D1ED8B36-0539-4B66-A946-7D9817925020}" srcOrd="0" destOrd="0" parTransId="{66B1C2D6-625D-4821-BA95-40EE2CCC49E3}" sibTransId="{5E938152-2D8D-4257-ABA1-D4A45CB8A0CE}"/>
    <dgm:cxn modelId="{05C7E452-15B3-4B09-800D-BC7264906327}" type="presOf" srcId="{221632CE-00F7-4B50-8CC1-A242608E35F6}" destId="{00A8113D-8C10-4C67-A9A3-9108E773D2E2}" srcOrd="1" destOrd="0" presId="urn:microsoft.com/office/officeart/2005/8/layout/list1"/>
    <dgm:cxn modelId="{536A0C53-CEA0-4C8A-A6DF-0A12644B271E}" type="presOf" srcId="{96242BCE-A59E-4ADD-9D31-7B412F4E0836}" destId="{2C1F1991-37AE-4415-BE14-CE288B0D8588}" srcOrd="1" destOrd="0" presId="urn:microsoft.com/office/officeart/2005/8/layout/list1"/>
    <dgm:cxn modelId="{F817BD58-28DE-4BDB-A7ED-A6A5803EBAA2}" type="presOf" srcId="{D1ED8B36-0539-4B66-A946-7D9817925020}" destId="{4543A667-CC5C-4730-ADB7-194ACAA15EC1}" srcOrd="0" destOrd="0" presId="urn:microsoft.com/office/officeart/2005/8/layout/list1"/>
    <dgm:cxn modelId="{DB905E7C-00E5-44F5-9144-1F02FD72EB13}" srcId="{221632CE-00F7-4B50-8CC1-A242608E35F6}" destId="{1EA06311-267A-4027-9749-D319A7372D24}" srcOrd="0" destOrd="0" parTransId="{B3C3445A-1E77-4115-AB49-E357FB236956}" sibTransId="{A44EAF04-8020-4634-A53F-E14F925B0847}"/>
    <dgm:cxn modelId="{9759CB95-BE39-43EC-B540-4688847E8A2A}" srcId="{F39F83B6-D690-44DF-B72D-002031994A8F}" destId="{70F2CFE9-6D99-4D1D-AEDC-FEA6A731A27B}" srcOrd="0" destOrd="0" parTransId="{296FF6BC-CA1D-47AE-B36B-2A78B83DFF1B}" sibTransId="{1AACBFF6-431B-4B24-B9C8-0F541648C773}"/>
    <dgm:cxn modelId="{8E0AA2A5-A181-47B6-983A-21E894A22A94}" srcId="{96242BCE-A59E-4ADD-9D31-7B412F4E0836}" destId="{FC5B4440-B7B9-4341-A991-ED3B778F1091}" srcOrd="2" destOrd="0" parTransId="{757F5DD4-53D0-46D1-8B99-980BCC80DFD2}" sibTransId="{9EE43BDB-C702-45DC-A4CB-C179B115888B}"/>
    <dgm:cxn modelId="{9F7306A7-9B59-476A-A347-EE71CAEAF2D7}" type="presOf" srcId="{16CAAC70-0C37-4AB6-835D-974991BE596A}" destId="{505EE2C5-596C-49D1-AB00-555279749B9A}" srcOrd="0" destOrd="0" presId="urn:microsoft.com/office/officeart/2005/8/layout/list1"/>
    <dgm:cxn modelId="{29B685BA-6753-461B-920D-3335A643407F}" srcId="{96242BCE-A59E-4ADD-9D31-7B412F4E0836}" destId="{7419F28A-060F-4FE1-A528-74937F3BB6B4}" srcOrd="1" destOrd="0" parTransId="{C11141AF-B144-46F2-891A-0AD791D7AC96}" sibTransId="{DCACE0A8-A8EE-47CC-B9DE-5F5A42A24103}"/>
    <dgm:cxn modelId="{C80FF3BE-647E-417C-8E83-9BCE4197A825}" srcId="{16CAAC70-0C37-4AB6-835D-974991BE596A}" destId="{F39F83B6-D690-44DF-B72D-002031994A8F}" srcOrd="1" destOrd="0" parTransId="{6499C28A-548F-46C1-B1B2-A2033C25753F}" sibTransId="{14304B9D-05E3-483F-B9BD-4D7351195475}"/>
    <dgm:cxn modelId="{BCAE53C2-EC23-4FF9-96BD-3BA062FB73D6}" type="presOf" srcId="{F39F83B6-D690-44DF-B72D-002031994A8F}" destId="{4D6D63D0-3637-4276-B0F1-3548C8C2FA81}" srcOrd="0" destOrd="0" presId="urn:microsoft.com/office/officeart/2005/8/layout/list1"/>
    <dgm:cxn modelId="{8EBBA0D4-5E02-4B04-A7E7-1ED465686AC8}" srcId="{16CAAC70-0C37-4AB6-835D-974991BE596A}" destId="{96242BCE-A59E-4ADD-9D31-7B412F4E0836}" srcOrd="0" destOrd="0" parTransId="{09DCAA04-5BC4-4AFF-BA71-7C99E71C3815}" sibTransId="{408C8932-3FE2-4A4A-8020-8ED92371486E}"/>
    <dgm:cxn modelId="{90CA73D6-8E81-4BA7-A6E4-8DAB7FABE739}" type="presOf" srcId="{FC5B4440-B7B9-4341-A991-ED3B778F1091}" destId="{429357CB-E823-47E2-9B42-5482120ADBA4}" srcOrd="0" destOrd="2" presId="urn:microsoft.com/office/officeart/2005/8/layout/list1"/>
    <dgm:cxn modelId="{0282D3DD-A963-427A-A688-26E38502BE82}" type="presOf" srcId="{8F2146DB-D384-4728-A5A2-B4E5291B8406}" destId="{3DAFC216-9489-4586-B5ED-93538A3C0D49}" srcOrd="1" destOrd="0" presId="urn:microsoft.com/office/officeart/2005/8/layout/list1"/>
    <dgm:cxn modelId="{F337B9DE-6F44-458D-AC59-CA468C0B55CD}" type="presOf" srcId="{70F2CFE9-6D99-4D1D-AEDC-FEA6A731A27B}" destId="{15CB69EA-0B9B-4375-898B-FDF236501107}" srcOrd="0" destOrd="0" presId="urn:microsoft.com/office/officeart/2005/8/layout/list1"/>
    <dgm:cxn modelId="{11B639E0-E6D1-4371-9388-38E5A4174B3D}" type="presOf" srcId="{CC7F14F0-FBF4-4F6E-88F7-93BEC75631E6}" destId="{429357CB-E823-47E2-9B42-5482120ADBA4}" srcOrd="0" destOrd="0" presId="urn:microsoft.com/office/officeart/2005/8/layout/list1"/>
    <dgm:cxn modelId="{7447E1E7-3DFE-4CB1-A521-3DC38550AFED}" type="presOf" srcId="{DD625128-6800-436C-98CE-57A441EF78E2}" destId="{15CB69EA-0B9B-4375-898B-FDF236501107}" srcOrd="0" destOrd="1" presId="urn:microsoft.com/office/officeart/2005/8/layout/list1"/>
    <dgm:cxn modelId="{545620F4-0497-44E3-96AF-604B369CD527}" type="presOf" srcId="{7419F28A-060F-4FE1-A528-74937F3BB6B4}" destId="{429357CB-E823-47E2-9B42-5482120ADBA4}" srcOrd="0" destOrd="1" presId="urn:microsoft.com/office/officeart/2005/8/layout/list1"/>
    <dgm:cxn modelId="{3C5012FE-C50A-45A6-BCA3-3F3187F5C6AF}" type="presOf" srcId="{8F2146DB-D384-4728-A5A2-B4E5291B8406}" destId="{09EB619D-8BB1-4159-93F3-3365DDB52C42}" srcOrd="0" destOrd="0" presId="urn:microsoft.com/office/officeart/2005/8/layout/list1"/>
    <dgm:cxn modelId="{1479BD6F-A7C4-4A87-B7EC-FC27DFEA500B}" type="presParOf" srcId="{505EE2C5-596C-49D1-AB00-555279749B9A}" destId="{9A122996-3D47-441F-9F3C-1AB0175B718D}" srcOrd="0" destOrd="0" presId="urn:microsoft.com/office/officeart/2005/8/layout/list1"/>
    <dgm:cxn modelId="{78638F68-C081-4EF0-9E93-810C8EE93701}" type="presParOf" srcId="{9A122996-3D47-441F-9F3C-1AB0175B718D}" destId="{BB4D77D3-08ED-4335-860D-62F210B1ADC1}" srcOrd="0" destOrd="0" presId="urn:microsoft.com/office/officeart/2005/8/layout/list1"/>
    <dgm:cxn modelId="{3C69A38F-A027-42F7-814A-72510C7C1491}" type="presParOf" srcId="{9A122996-3D47-441F-9F3C-1AB0175B718D}" destId="{2C1F1991-37AE-4415-BE14-CE288B0D8588}" srcOrd="1" destOrd="0" presId="urn:microsoft.com/office/officeart/2005/8/layout/list1"/>
    <dgm:cxn modelId="{859EB116-5076-4188-9BBC-F4EAA08A93D7}" type="presParOf" srcId="{505EE2C5-596C-49D1-AB00-555279749B9A}" destId="{91557D2D-7256-43C9-9A05-9C6383965634}" srcOrd="1" destOrd="0" presId="urn:microsoft.com/office/officeart/2005/8/layout/list1"/>
    <dgm:cxn modelId="{C2F0FB9B-9E50-4D36-A477-7E1BE3549175}" type="presParOf" srcId="{505EE2C5-596C-49D1-AB00-555279749B9A}" destId="{429357CB-E823-47E2-9B42-5482120ADBA4}" srcOrd="2" destOrd="0" presId="urn:microsoft.com/office/officeart/2005/8/layout/list1"/>
    <dgm:cxn modelId="{055F4D64-019C-4ED0-9E36-1306171AC4A4}" type="presParOf" srcId="{505EE2C5-596C-49D1-AB00-555279749B9A}" destId="{89541D52-F8D2-4219-8347-0E0A3647D421}" srcOrd="3" destOrd="0" presId="urn:microsoft.com/office/officeart/2005/8/layout/list1"/>
    <dgm:cxn modelId="{42AD2CFA-37E4-4F74-9A22-DA289AEAB47A}" type="presParOf" srcId="{505EE2C5-596C-49D1-AB00-555279749B9A}" destId="{955CC697-8F23-460C-B999-807346FDB656}" srcOrd="4" destOrd="0" presId="urn:microsoft.com/office/officeart/2005/8/layout/list1"/>
    <dgm:cxn modelId="{E99E7E85-13B2-4F06-9D6A-2173586D0E7B}" type="presParOf" srcId="{955CC697-8F23-460C-B999-807346FDB656}" destId="{4D6D63D0-3637-4276-B0F1-3548C8C2FA81}" srcOrd="0" destOrd="0" presId="urn:microsoft.com/office/officeart/2005/8/layout/list1"/>
    <dgm:cxn modelId="{A374D1A9-5A2C-4777-BBF3-529F39B4C3E3}" type="presParOf" srcId="{955CC697-8F23-460C-B999-807346FDB656}" destId="{6D8E1209-033C-421A-A6F8-FD8D1D874782}" srcOrd="1" destOrd="0" presId="urn:microsoft.com/office/officeart/2005/8/layout/list1"/>
    <dgm:cxn modelId="{C15AA327-F90B-4466-9C79-7BD15D4C14E6}" type="presParOf" srcId="{505EE2C5-596C-49D1-AB00-555279749B9A}" destId="{7B5A855B-247A-482A-B961-6DBFA2E4CC40}" srcOrd="5" destOrd="0" presId="urn:microsoft.com/office/officeart/2005/8/layout/list1"/>
    <dgm:cxn modelId="{57EBA0E0-D608-4D43-9389-7C21D248A1A8}" type="presParOf" srcId="{505EE2C5-596C-49D1-AB00-555279749B9A}" destId="{15CB69EA-0B9B-4375-898B-FDF236501107}" srcOrd="6" destOrd="0" presId="urn:microsoft.com/office/officeart/2005/8/layout/list1"/>
    <dgm:cxn modelId="{00E4DE83-0804-4256-ABCD-51148B06CD79}" type="presParOf" srcId="{505EE2C5-596C-49D1-AB00-555279749B9A}" destId="{B9A68002-207F-4B35-AEC1-DB960887EC28}" srcOrd="7" destOrd="0" presId="urn:microsoft.com/office/officeart/2005/8/layout/list1"/>
    <dgm:cxn modelId="{37F98068-2C9F-41AC-93B2-E574C0AFA7F4}" type="presParOf" srcId="{505EE2C5-596C-49D1-AB00-555279749B9A}" destId="{5BA4FD6E-E254-446E-A443-41F824907575}" srcOrd="8" destOrd="0" presId="urn:microsoft.com/office/officeart/2005/8/layout/list1"/>
    <dgm:cxn modelId="{39D864CB-5B82-4EE7-866F-6D638A15D034}" type="presParOf" srcId="{5BA4FD6E-E254-446E-A443-41F824907575}" destId="{09EB619D-8BB1-4159-93F3-3365DDB52C42}" srcOrd="0" destOrd="0" presId="urn:microsoft.com/office/officeart/2005/8/layout/list1"/>
    <dgm:cxn modelId="{B49AD07D-8218-418D-B865-20A47D8AB86E}" type="presParOf" srcId="{5BA4FD6E-E254-446E-A443-41F824907575}" destId="{3DAFC216-9489-4586-B5ED-93538A3C0D49}" srcOrd="1" destOrd="0" presId="urn:microsoft.com/office/officeart/2005/8/layout/list1"/>
    <dgm:cxn modelId="{F439C2C9-C66F-49AF-92A5-1A8EAAECC3BE}" type="presParOf" srcId="{505EE2C5-596C-49D1-AB00-555279749B9A}" destId="{AA9007E4-45FF-4CAE-8208-D10C15AF6B21}" srcOrd="9" destOrd="0" presId="urn:microsoft.com/office/officeart/2005/8/layout/list1"/>
    <dgm:cxn modelId="{D954D8E2-96EA-448D-9938-E11F97F00E97}" type="presParOf" srcId="{505EE2C5-596C-49D1-AB00-555279749B9A}" destId="{4543A667-CC5C-4730-ADB7-194ACAA15EC1}" srcOrd="10" destOrd="0" presId="urn:microsoft.com/office/officeart/2005/8/layout/list1"/>
    <dgm:cxn modelId="{3AE89923-68EF-4F2B-9947-6FF7D8DA18A6}" type="presParOf" srcId="{505EE2C5-596C-49D1-AB00-555279749B9A}" destId="{F4511F25-E63E-4CE2-AB96-6ACBA200894F}" srcOrd="11" destOrd="0" presId="urn:microsoft.com/office/officeart/2005/8/layout/list1"/>
    <dgm:cxn modelId="{125ACB21-CAB3-4F80-84BF-D042EB3A7D7A}" type="presParOf" srcId="{505EE2C5-596C-49D1-AB00-555279749B9A}" destId="{DED4338F-7741-4139-A59C-006D79F961F5}" srcOrd="12" destOrd="0" presId="urn:microsoft.com/office/officeart/2005/8/layout/list1"/>
    <dgm:cxn modelId="{6A84BAFC-4531-4900-BA60-A2F0CBB87C54}" type="presParOf" srcId="{DED4338F-7741-4139-A59C-006D79F961F5}" destId="{BD371B24-567A-43DB-B28B-9CC8DF8EC0E8}" srcOrd="0" destOrd="0" presId="urn:microsoft.com/office/officeart/2005/8/layout/list1"/>
    <dgm:cxn modelId="{AF6FDFE8-B1C9-4FCA-BF51-C7661343BE93}" type="presParOf" srcId="{DED4338F-7741-4139-A59C-006D79F961F5}" destId="{00A8113D-8C10-4C67-A9A3-9108E773D2E2}" srcOrd="1" destOrd="0" presId="urn:microsoft.com/office/officeart/2005/8/layout/list1"/>
    <dgm:cxn modelId="{DFA99834-3B46-4076-ABFC-43F650305ED9}" type="presParOf" srcId="{505EE2C5-596C-49D1-AB00-555279749B9A}" destId="{F95C4F0B-A670-4554-9410-B00907E993A6}" srcOrd="13" destOrd="0" presId="urn:microsoft.com/office/officeart/2005/8/layout/list1"/>
    <dgm:cxn modelId="{3C9B2666-CEDE-4840-B661-9F28262BF0CD}" type="presParOf" srcId="{505EE2C5-596C-49D1-AB00-555279749B9A}" destId="{877D9F08-B4CB-4FC7-B5C8-7FC615491D9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3ED2F-5507-4964-803C-800037E6C9BC}"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n-US"/>
        </a:p>
      </dgm:t>
    </dgm:pt>
    <dgm:pt modelId="{55590E79-A500-481A-9F30-D01EF0EAD0F3}">
      <dgm:prSet/>
      <dgm:spPr/>
      <dgm:t>
        <a:bodyPr/>
        <a:lstStyle/>
        <a:p>
          <a:r>
            <a:rPr lang="en-US" dirty="0"/>
            <a:t>Method of pipe installation</a:t>
          </a:r>
        </a:p>
      </dgm:t>
    </dgm:pt>
    <dgm:pt modelId="{9170F31A-A33B-47AC-91C5-E563147E568E}" type="parTrans" cxnId="{07F67D84-DB8E-4C48-A0AF-FF1ECC7CB073}">
      <dgm:prSet/>
      <dgm:spPr/>
      <dgm:t>
        <a:bodyPr/>
        <a:lstStyle/>
        <a:p>
          <a:endParaRPr lang="en-US"/>
        </a:p>
      </dgm:t>
    </dgm:pt>
    <dgm:pt modelId="{FBBE31D9-B50D-487A-97A7-8CAB600B8CD5}" type="sibTrans" cxnId="{07F67D84-DB8E-4C48-A0AF-FF1ECC7CB073}">
      <dgm:prSet/>
      <dgm:spPr/>
      <dgm:t>
        <a:bodyPr/>
        <a:lstStyle/>
        <a:p>
          <a:endParaRPr lang="en-US"/>
        </a:p>
      </dgm:t>
    </dgm:pt>
    <dgm:pt modelId="{C0A13B5A-2DD2-4C7F-9E58-1580180D60D6}">
      <dgm:prSet/>
      <dgm:spPr/>
      <dgm:t>
        <a:bodyPr/>
        <a:lstStyle/>
        <a:p>
          <a:r>
            <a:rPr lang="en-US" dirty="0"/>
            <a:t>Open-cut</a:t>
          </a:r>
        </a:p>
      </dgm:t>
    </dgm:pt>
    <dgm:pt modelId="{C41D50E7-7C37-45B6-8F8F-07733618D55F}" type="parTrans" cxnId="{F855F5F2-4FFD-4A05-A85F-58C0B806433F}">
      <dgm:prSet/>
      <dgm:spPr/>
      <dgm:t>
        <a:bodyPr/>
        <a:lstStyle/>
        <a:p>
          <a:endParaRPr lang="en-US"/>
        </a:p>
      </dgm:t>
    </dgm:pt>
    <dgm:pt modelId="{D7EED740-8E92-4151-B369-FD5B76437FF2}" type="sibTrans" cxnId="{F855F5F2-4FFD-4A05-A85F-58C0B806433F}">
      <dgm:prSet/>
      <dgm:spPr/>
      <dgm:t>
        <a:bodyPr/>
        <a:lstStyle/>
        <a:p>
          <a:endParaRPr lang="en-US"/>
        </a:p>
      </dgm:t>
    </dgm:pt>
    <dgm:pt modelId="{A8A9E26F-F92A-4CFB-BBE5-98B176A9394D}">
      <dgm:prSet/>
      <dgm:spPr/>
      <dgm:t>
        <a:bodyPr/>
        <a:lstStyle/>
        <a:p>
          <a:r>
            <a:rPr lang="en-US" dirty="0"/>
            <a:t>Bored / pipe-bursting </a:t>
          </a:r>
        </a:p>
      </dgm:t>
    </dgm:pt>
    <dgm:pt modelId="{FDE50C30-6C00-49A3-984B-DAEE4900FA70}" type="parTrans" cxnId="{CB95EB1A-2C87-4460-BF8B-F5B1DF5F7981}">
      <dgm:prSet/>
      <dgm:spPr/>
      <dgm:t>
        <a:bodyPr/>
        <a:lstStyle/>
        <a:p>
          <a:endParaRPr lang="en-US"/>
        </a:p>
      </dgm:t>
    </dgm:pt>
    <dgm:pt modelId="{F1E9EC59-595A-4315-A4DE-ACBC14B4A5AC}" type="sibTrans" cxnId="{CB95EB1A-2C87-4460-BF8B-F5B1DF5F7981}">
      <dgm:prSet/>
      <dgm:spPr/>
      <dgm:t>
        <a:bodyPr/>
        <a:lstStyle/>
        <a:p>
          <a:endParaRPr lang="en-US"/>
        </a:p>
      </dgm:t>
    </dgm:pt>
    <dgm:pt modelId="{46001CB5-34F6-4BDD-8E79-58047615FAEE}">
      <dgm:prSet/>
      <dgm:spPr/>
      <dgm:t>
        <a:bodyPr/>
        <a:lstStyle/>
        <a:p>
          <a:r>
            <a:rPr lang="en-US" dirty="0"/>
            <a:t>Ground type </a:t>
          </a:r>
        </a:p>
      </dgm:t>
    </dgm:pt>
    <dgm:pt modelId="{E6B98656-07EE-4F2A-A81C-984D1565932F}" type="parTrans" cxnId="{9FDA3333-180C-4E50-9322-6CCFBDDC5638}">
      <dgm:prSet/>
      <dgm:spPr/>
      <dgm:t>
        <a:bodyPr/>
        <a:lstStyle/>
        <a:p>
          <a:endParaRPr lang="en-US"/>
        </a:p>
      </dgm:t>
    </dgm:pt>
    <dgm:pt modelId="{6F3B8B9E-5CEC-4D0D-B22F-47CA951BA82E}" type="sibTrans" cxnId="{9FDA3333-180C-4E50-9322-6CCFBDDC5638}">
      <dgm:prSet/>
      <dgm:spPr/>
      <dgm:t>
        <a:bodyPr/>
        <a:lstStyle/>
        <a:p>
          <a:endParaRPr lang="en-US"/>
        </a:p>
      </dgm:t>
    </dgm:pt>
    <dgm:pt modelId="{3AB1553B-303D-4581-B90B-F136BDA3CAC7}">
      <dgm:prSet/>
      <dgm:spPr/>
      <dgm:t>
        <a:bodyPr/>
        <a:lstStyle/>
        <a:p>
          <a:r>
            <a:rPr lang="en-US" dirty="0"/>
            <a:t>Concrete / tarmac</a:t>
          </a:r>
        </a:p>
      </dgm:t>
    </dgm:pt>
    <dgm:pt modelId="{BC1C6673-0A7D-4D02-A7AC-47E6BB99F285}" type="parTrans" cxnId="{4B8A9356-E3C0-4C8B-8552-7969EF270959}">
      <dgm:prSet/>
      <dgm:spPr/>
      <dgm:t>
        <a:bodyPr/>
        <a:lstStyle/>
        <a:p>
          <a:endParaRPr lang="en-US"/>
        </a:p>
      </dgm:t>
    </dgm:pt>
    <dgm:pt modelId="{7D9AAAE1-B224-4F6A-9385-59DDC0B13677}" type="sibTrans" cxnId="{4B8A9356-E3C0-4C8B-8552-7969EF270959}">
      <dgm:prSet/>
      <dgm:spPr/>
      <dgm:t>
        <a:bodyPr/>
        <a:lstStyle/>
        <a:p>
          <a:endParaRPr lang="en-US"/>
        </a:p>
      </dgm:t>
    </dgm:pt>
    <dgm:pt modelId="{40017F7A-AE19-40C9-B509-D1F5E915ABC6}">
      <dgm:prSet/>
      <dgm:spPr/>
      <dgm:t>
        <a:bodyPr/>
        <a:lstStyle/>
        <a:p>
          <a:r>
            <a:rPr lang="en-US" dirty="0"/>
            <a:t>Sand / grass </a:t>
          </a:r>
        </a:p>
      </dgm:t>
    </dgm:pt>
    <dgm:pt modelId="{6ED69913-9BFF-46F0-B2B1-B2FEF18AF898}" type="parTrans" cxnId="{DD803A6B-1962-4392-8B7A-4354B5D42BCB}">
      <dgm:prSet/>
      <dgm:spPr/>
      <dgm:t>
        <a:bodyPr/>
        <a:lstStyle/>
        <a:p>
          <a:endParaRPr lang="en-US"/>
        </a:p>
      </dgm:t>
    </dgm:pt>
    <dgm:pt modelId="{7829109A-8235-4689-8865-863C1EC8D91C}" type="sibTrans" cxnId="{DD803A6B-1962-4392-8B7A-4354B5D42BCB}">
      <dgm:prSet/>
      <dgm:spPr/>
      <dgm:t>
        <a:bodyPr/>
        <a:lstStyle/>
        <a:p>
          <a:endParaRPr lang="en-US"/>
        </a:p>
      </dgm:t>
    </dgm:pt>
    <dgm:pt modelId="{5A22B7B0-E2AD-4001-89DE-1CE45580B11E}">
      <dgm:prSet/>
      <dgm:spPr/>
      <dgm:t>
        <a:bodyPr/>
        <a:lstStyle/>
        <a:p>
          <a:r>
            <a:rPr lang="en-US" dirty="0"/>
            <a:t>Material used </a:t>
          </a:r>
        </a:p>
      </dgm:t>
    </dgm:pt>
    <dgm:pt modelId="{45505D5B-C624-4F6A-BA13-4551DCA49CD3}" type="parTrans" cxnId="{40DB593C-D258-43D2-91B7-E5099CF72EC7}">
      <dgm:prSet/>
      <dgm:spPr/>
      <dgm:t>
        <a:bodyPr/>
        <a:lstStyle/>
        <a:p>
          <a:endParaRPr lang="en-US"/>
        </a:p>
      </dgm:t>
    </dgm:pt>
    <dgm:pt modelId="{230FDE59-D293-46A4-8CAF-8FFFF6BFDB6C}" type="sibTrans" cxnId="{40DB593C-D258-43D2-91B7-E5099CF72EC7}">
      <dgm:prSet/>
      <dgm:spPr/>
      <dgm:t>
        <a:bodyPr/>
        <a:lstStyle/>
        <a:p>
          <a:endParaRPr lang="en-US"/>
        </a:p>
      </dgm:t>
    </dgm:pt>
    <dgm:pt modelId="{0EAFCC8A-9278-4398-A012-42BF6140E34A}">
      <dgm:prSet/>
      <dgm:spPr/>
      <dgm:t>
        <a:bodyPr/>
        <a:lstStyle/>
        <a:p>
          <a:r>
            <a:rPr lang="en-US" dirty="0"/>
            <a:t>Metallic</a:t>
          </a:r>
        </a:p>
      </dgm:t>
    </dgm:pt>
    <dgm:pt modelId="{60FCF5FD-0E72-4439-A391-C0CE26B357CE}" type="parTrans" cxnId="{CF83663E-5157-4490-BB87-B35A33E54D1E}">
      <dgm:prSet/>
      <dgm:spPr/>
      <dgm:t>
        <a:bodyPr/>
        <a:lstStyle/>
        <a:p>
          <a:endParaRPr lang="en-US"/>
        </a:p>
      </dgm:t>
    </dgm:pt>
    <dgm:pt modelId="{6025F77F-A1FB-4012-AF7D-EEA830866B90}" type="sibTrans" cxnId="{CF83663E-5157-4490-BB87-B35A33E54D1E}">
      <dgm:prSet/>
      <dgm:spPr/>
      <dgm:t>
        <a:bodyPr/>
        <a:lstStyle/>
        <a:p>
          <a:endParaRPr lang="en-US"/>
        </a:p>
      </dgm:t>
    </dgm:pt>
    <dgm:pt modelId="{2435E51E-01C2-451A-BC1A-5B10FE254A98}">
      <dgm:prSet/>
      <dgm:spPr/>
      <dgm:t>
        <a:bodyPr/>
        <a:lstStyle/>
        <a:p>
          <a:r>
            <a:rPr lang="en-US" dirty="0"/>
            <a:t>Non-metallic</a:t>
          </a:r>
        </a:p>
      </dgm:t>
    </dgm:pt>
    <dgm:pt modelId="{35789633-A510-4153-97C8-59DFEB41936A}" type="parTrans" cxnId="{A9CB8F79-67C4-48BA-B380-8B229577A56D}">
      <dgm:prSet/>
      <dgm:spPr/>
      <dgm:t>
        <a:bodyPr/>
        <a:lstStyle/>
        <a:p>
          <a:endParaRPr lang="en-US"/>
        </a:p>
      </dgm:t>
    </dgm:pt>
    <dgm:pt modelId="{2101D3A8-0B1C-423B-AA4F-54203C0ACE3B}" type="sibTrans" cxnId="{A9CB8F79-67C4-48BA-B380-8B229577A56D}">
      <dgm:prSet/>
      <dgm:spPr/>
      <dgm:t>
        <a:bodyPr/>
        <a:lstStyle/>
        <a:p>
          <a:endParaRPr lang="en-US"/>
        </a:p>
      </dgm:t>
    </dgm:pt>
    <dgm:pt modelId="{8B3B6718-E30A-4C2D-AC6C-987966054DFF}">
      <dgm:prSet/>
      <dgm:spPr/>
      <dgm:t>
        <a:bodyPr/>
        <a:lstStyle/>
        <a:p>
          <a:r>
            <a:rPr lang="en-US" dirty="0"/>
            <a:t>Life expectancy 30 - 60 years </a:t>
          </a:r>
        </a:p>
      </dgm:t>
    </dgm:pt>
    <dgm:pt modelId="{4C037FFE-12CA-4228-8BA6-4D1D48AB6DE5}" type="parTrans" cxnId="{CD8A185F-928E-4F3C-97FF-117C9133A175}">
      <dgm:prSet/>
      <dgm:spPr/>
      <dgm:t>
        <a:bodyPr/>
        <a:lstStyle/>
        <a:p>
          <a:endParaRPr lang="en-US"/>
        </a:p>
      </dgm:t>
    </dgm:pt>
    <dgm:pt modelId="{915FA1A6-9872-40C8-B5D1-DB447CEB67DC}" type="sibTrans" cxnId="{CD8A185F-928E-4F3C-97FF-117C9133A175}">
      <dgm:prSet/>
      <dgm:spPr/>
      <dgm:t>
        <a:bodyPr/>
        <a:lstStyle/>
        <a:p>
          <a:endParaRPr lang="en-US"/>
        </a:p>
      </dgm:t>
    </dgm:pt>
    <dgm:pt modelId="{DF3BC814-23BB-4406-B121-FEA3B0CA04D8}">
      <dgm:prSet/>
      <dgm:spPr/>
      <dgm:t>
        <a:bodyPr/>
        <a:lstStyle/>
        <a:p>
          <a:r>
            <a:rPr lang="en-US" dirty="0"/>
            <a:t>Service pipe </a:t>
          </a:r>
        </a:p>
      </dgm:t>
    </dgm:pt>
    <dgm:pt modelId="{B8096B19-BD9E-4DF6-8168-909D0C8E28A3}" type="parTrans" cxnId="{94922843-9214-4CA7-9A67-FABB84F08D3A}">
      <dgm:prSet/>
      <dgm:spPr/>
      <dgm:t>
        <a:bodyPr/>
        <a:lstStyle/>
        <a:p>
          <a:endParaRPr lang="en-US"/>
        </a:p>
      </dgm:t>
    </dgm:pt>
    <dgm:pt modelId="{EAABB7D0-1FF4-45BD-9FA1-C6B943043E10}" type="sibTrans" cxnId="{94922843-9214-4CA7-9A67-FABB84F08D3A}">
      <dgm:prSet/>
      <dgm:spPr/>
      <dgm:t>
        <a:bodyPr/>
        <a:lstStyle/>
        <a:p>
          <a:endParaRPr lang="en-US"/>
        </a:p>
      </dgm:t>
    </dgm:pt>
    <dgm:pt modelId="{9C38984C-6CC5-4873-AA2D-FCC7936B344F}">
      <dgm:prSet/>
      <dgm:spPr/>
      <dgm:t>
        <a:bodyPr/>
        <a:lstStyle/>
        <a:p>
          <a:r>
            <a:rPr lang="en-US" dirty="0"/>
            <a:t>Material</a:t>
          </a:r>
        </a:p>
      </dgm:t>
    </dgm:pt>
    <dgm:pt modelId="{641091DA-D840-4B7C-B1CE-69CAB93BD854}" type="parTrans" cxnId="{DC9BEF32-3141-4D42-B4DA-81061A178B93}">
      <dgm:prSet/>
      <dgm:spPr/>
      <dgm:t>
        <a:bodyPr/>
        <a:lstStyle/>
        <a:p>
          <a:endParaRPr lang="en-US"/>
        </a:p>
      </dgm:t>
    </dgm:pt>
    <dgm:pt modelId="{F99B8ACA-B479-4BD7-A11A-8E3B46556F48}" type="sibTrans" cxnId="{DC9BEF32-3141-4D42-B4DA-81061A178B93}">
      <dgm:prSet/>
      <dgm:spPr/>
      <dgm:t>
        <a:bodyPr/>
        <a:lstStyle/>
        <a:p>
          <a:endParaRPr lang="en-US"/>
        </a:p>
      </dgm:t>
    </dgm:pt>
    <dgm:pt modelId="{263E939B-D945-4932-9325-7C295A9A2E6E}">
      <dgm:prSet/>
      <dgm:spPr/>
      <dgm:t>
        <a:bodyPr/>
        <a:lstStyle/>
        <a:p>
          <a:r>
            <a:rPr lang="en-US" dirty="0"/>
            <a:t>Renew or use existing </a:t>
          </a:r>
        </a:p>
      </dgm:t>
    </dgm:pt>
    <dgm:pt modelId="{CC6BB1E5-8815-4BF4-9794-5BB7A3547775}" type="parTrans" cxnId="{B10E98F9-3705-4A90-876F-E8BE32DEE35F}">
      <dgm:prSet/>
      <dgm:spPr/>
      <dgm:t>
        <a:bodyPr/>
        <a:lstStyle/>
        <a:p>
          <a:endParaRPr lang="en-US"/>
        </a:p>
      </dgm:t>
    </dgm:pt>
    <dgm:pt modelId="{1A4D75BF-9AC8-4A60-8667-560928AA9FE1}" type="sibTrans" cxnId="{B10E98F9-3705-4A90-876F-E8BE32DEE35F}">
      <dgm:prSet/>
      <dgm:spPr/>
      <dgm:t>
        <a:bodyPr/>
        <a:lstStyle/>
        <a:p>
          <a:endParaRPr lang="en-US"/>
        </a:p>
      </dgm:t>
    </dgm:pt>
    <dgm:pt modelId="{D4B01758-FE22-43FB-9A26-4C2BCDB6F32D}" type="pres">
      <dgm:prSet presAssocID="{D9E3ED2F-5507-4964-803C-800037E6C9BC}" presName="Name0" presStyleCnt="0">
        <dgm:presLayoutVars>
          <dgm:dir/>
          <dgm:animLvl val="lvl"/>
          <dgm:resizeHandles val="exact"/>
        </dgm:presLayoutVars>
      </dgm:prSet>
      <dgm:spPr/>
    </dgm:pt>
    <dgm:pt modelId="{EBEF1266-72FC-4DDF-A729-C30931D66352}" type="pres">
      <dgm:prSet presAssocID="{55590E79-A500-481A-9F30-D01EF0EAD0F3}" presName="linNode" presStyleCnt="0"/>
      <dgm:spPr/>
    </dgm:pt>
    <dgm:pt modelId="{604B6E76-F7D6-4E30-A721-09601B29C289}" type="pres">
      <dgm:prSet presAssocID="{55590E79-A500-481A-9F30-D01EF0EAD0F3}" presName="parentText" presStyleLbl="node1" presStyleIdx="0" presStyleCnt="5">
        <dgm:presLayoutVars>
          <dgm:chMax val="1"/>
          <dgm:bulletEnabled val="1"/>
        </dgm:presLayoutVars>
      </dgm:prSet>
      <dgm:spPr/>
    </dgm:pt>
    <dgm:pt modelId="{35A4B160-189F-451A-B6A5-DDF0B545670A}" type="pres">
      <dgm:prSet presAssocID="{55590E79-A500-481A-9F30-D01EF0EAD0F3}" presName="descendantText" presStyleLbl="alignAccFollowNode1" presStyleIdx="0" presStyleCnt="4">
        <dgm:presLayoutVars>
          <dgm:bulletEnabled val="1"/>
        </dgm:presLayoutVars>
      </dgm:prSet>
      <dgm:spPr/>
    </dgm:pt>
    <dgm:pt modelId="{E948B82E-32F6-4E21-B572-35FFFE5D8543}" type="pres">
      <dgm:prSet presAssocID="{FBBE31D9-B50D-487A-97A7-8CAB600B8CD5}" presName="sp" presStyleCnt="0"/>
      <dgm:spPr/>
    </dgm:pt>
    <dgm:pt modelId="{6ECFBC12-5121-4A75-A37A-E8F117E99B7D}" type="pres">
      <dgm:prSet presAssocID="{46001CB5-34F6-4BDD-8E79-58047615FAEE}" presName="linNode" presStyleCnt="0"/>
      <dgm:spPr/>
    </dgm:pt>
    <dgm:pt modelId="{D3AF63E1-E65D-4F84-974D-FED9D60CAC59}" type="pres">
      <dgm:prSet presAssocID="{46001CB5-34F6-4BDD-8E79-58047615FAEE}" presName="parentText" presStyleLbl="node1" presStyleIdx="1" presStyleCnt="5">
        <dgm:presLayoutVars>
          <dgm:chMax val="1"/>
          <dgm:bulletEnabled val="1"/>
        </dgm:presLayoutVars>
      </dgm:prSet>
      <dgm:spPr/>
    </dgm:pt>
    <dgm:pt modelId="{472810BF-1DE0-47D1-8AD5-F003B64BDF8A}" type="pres">
      <dgm:prSet presAssocID="{46001CB5-34F6-4BDD-8E79-58047615FAEE}" presName="descendantText" presStyleLbl="alignAccFollowNode1" presStyleIdx="1" presStyleCnt="4">
        <dgm:presLayoutVars>
          <dgm:bulletEnabled val="1"/>
        </dgm:presLayoutVars>
      </dgm:prSet>
      <dgm:spPr/>
    </dgm:pt>
    <dgm:pt modelId="{1E775E35-EB66-4977-A55A-F4B5D7E77D63}" type="pres">
      <dgm:prSet presAssocID="{6F3B8B9E-5CEC-4D0D-B22F-47CA951BA82E}" presName="sp" presStyleCnt="0"/>
      <dgm:spPr/>
    </dgm:pt>
    <dgm:pt modelId="{6153A4A0-E32A-4B8E-8B5C-3F493AB68BC6}" type="pres">
      <dgm:prSet presAssocID="{5A22B7B0-E2AD-4001-89DE-1CE45580B11E}" presName="linNode" presStyleCnt="0"/>
      <dgm:spPr/>
    </dgm:pt>
    <dgm:pt modelId="{79046713-859D-4E1A-ABC8-2D72B674C9D7}" type="pres">
      <dgm:prSet presAssocID="{5A22B7B0-E2AD-4001-89DE-1CE45580B11E}" presName="parentText" presStyleLbl="node1" presStyleIdx="2" presStyleCnt="5">
        <dgm:presLayoutVars>
          <dgm:chMax val="1"/>
          <dgm:bulletEnabled val="1"/>
        </dgm:presLayoutVars>
      </dgm:prSet>
      <dgm:spPr/>
    </dgm:pt>
    <dgm:pt modelId="{49534E40-7393-42F0-9C6F-5AB99437CD8F}" type="pres">
      <dgm:prSet presAssocID="{5A22B7B0-E2AD-4001-89DE-1CE45580B11E}" presName="descendantText" presStyleLbl="alignAccFollowNode1" presStyleIdx="2" presStyleCnt="4">
        <dgm:presLayoutVars>
          <dgm:bulletEnabled val="1"/>
        </dgm:presLayoutVars>
      </dgm:prSet>
      <dgm:spPr/>
    </dgm:pt>
    <dgm:pt modelId="{E6664AAE-50BF-4759-9C8E-6A3308370BC2}" type="pres">
      <dgm:prSet presAssocID="{230FDE59-D293-46A4-8CAF-8FFFF6BFDB6C}" presName="sp" presStyleCnt="0"/>
      <dgm:spPr/>
    </dgm:pt>
    <dgm:pt modelId="{7DC7DC87-096D-49AF-8A31-6616E10B5216}" type="pres">
      <dgm:prSet presAssocID="{8B3B6718-E30A-4C2D-AC6C-987966054DFF}" presName="linNode" presStyleCnt="0"/>
      <dgm:spPr/>
    </dgm:pt>
    <dgm:pt modelId="{AB75D825-5948-4F96-A79D-BAE540D61035}" type="pres">
      <dgm:prSet presAssocID="{8B3B6718-E30A-4C2D-AC6C-987966054DFF}" presName="parentText" presStyleLbl="node1" presStyleIdx="3" presStyleCnt="5">
        <dgm:presLayoutVars>
          <dgm:chMax val="1"/>
          <dgm:bulletEnabled val="1"/>
        </dgm:presLayoutVars>
      </dgm:prSet>
      <dgm:spPr/>
    </dgm:pt>
    <dgm:pt modelId="{8ECE4BE0-0D42-4CB1-B32C-B78F711E7C8F}" type="pres">
      <dgm:prSet presAssocID="{915FA1A6-9872-40C8-B5D1-DB447CEB67DC}" presName="sp" presStyleCnt="0"/>
      <dgm:spPr/>
    </dgm:pt>
    <dgm:pt modelId="{D0D57B46-BC78-4247-90BD-5D6D029063AB}" type="pres">
      <dgm:prSet presAssocID="{DF3BC814-23BB-4406-B121-FEA3B0CA04D8}" presName="linNode" presStyleCnt="0"/>
      <dgm:spPr/>
    </dgm:pt>
    <dgm:pt modelId="{337BD55F-8394-4290-B7F8-19FE7EA5BE9C}" type="pres">
      <dgm:prSet presAssocID="{DF3BC814-23BB-4406-B121-FEA3B0CA04D8}" presName="parentText" presStyleLbl="node1" presStyleIdx="4" presStyleCnt="5">
        <dgm:presLayoutVars>
          <dgm:chMax val="1"/>
          <dgm:bulletEnabled val="1"/>
        </dgm:presLayoutVars>
      </dgm:prSet>
      <dgm:spPr/>
    </dgm:pt>
    <dgm:pt modelId="{FC068767-5192-4220-9A12-17E8FB949F0E}" type="pres">
      <dgm:prSet presAssocID="{DF3BC814-23BB-4406-B121-FEA3B0CA04D8}" presName="descendantText" presStyleLbl="alignAccFollowNode1" presStyleIdx="3" presStyleCnt="4">
        <dgm:presLayoutVars>
          <dgm:bulletEnabled val="1"/>
        </dgm:presLayoutVars>
      </dgm:prSet>
      <dgm:spPr/>
    </dgm:pt>
  </dgm:ptLst>
  <dgm:cxnLst>
    <dgm:cxn modelId="{03DB1413-A8AC-44F8-9F85-557BF28973FC}" type="presOf" srcId="{D9E3ED2F-5507-4964-803C-800037E6C9BC}" destId="{D4B01758-FE22-43FB-9A26-4C2BCDB6F32D}" srcOrd="0" destOrd="0" presId="urn:microsoft.com/office/officeart/2005/8/layout/vList5"/>
    <dgm:cxn modelId="{7A3B2C13-5B6B-453D-934A-4C9A34F27325}" type="presOf" srcId="{55590E79-A500-481A-9F30-D01EF0EAD0F3}" destId="{604B6E76-F7D6-4E30-A721-09601B29C289}" srcOrd="0" destOrd="0" presId="urn:microsoft.com/office/officeart/2005/8/layout/vList5"/>
    <dgm:cxn modelId="{CB95EB1A-2C87-4460-BF8B-F5B1DF5F7981}" srcId="{55590E79-A500-481A-9F30-D01EF0EAD0F3}" destId="{A8A9E26F-F92A-4CFB-BBE5-98B176A9394D}" srcOrd="1" destOrd="0" parTransId="{FDE50C30-6C00-49A3-984B-DAEE4900FA70}" sibTransId="{F1E9EC59-595A-4315-A4DE-ACBC14B4A5AC}"/>
    <dgm:cxn modelId="{DC9BEF32-3141-4D42-B4DA-81061A178B93}" srcId="{DF3BC814-23BB-4406-B121-FEA3B0CA04D8}" destId="{9C38984C-6CC5-4873-AA2D-FCC7936B344F}" srcOrd="0" destOrd="0" parTransId="{641091DA-D840-4B7C-B1CE-69CAB93BD854}" sibTransId="{F99B8ACA-B479-4BD7-A11A-8E3B46556F48}"/>
    <dgm:cxn modelId="{9FDA3333-180C-4E50-9322-6CCFBDDC5638}" srcId="{D9E3ED2F-5507-4964-803C-800037E6C9BC}" destId="{46001CB5-34F6-4BDD-8E79-58047615FAEE}" srcOrd="1" destOrd="0" parTransId="{E6B98656-07EE-4F2A-A81C-984D1565932F}" sibTransId="{6F3B8B9E-5CEC-4D0D-B22F-47CA951BA82E}"/>
    <dgm:cxn modelId="{569E3536-31C0-4D1C-BAAE-D8FB056A232D}" type="presOf" srcId="{2435E51E-01C2-451A-BC1A-5B10FE254A98}" destId="{49534E40-7393-42F0-9C6F-5AB99437CD8F}" srcOrd="0" destOrd="1" presId="urn:microsoft.com/office/officeart/2005/8/layout/vList5"/>
    <dgm:cxn modelId="{C1AE9E3B-573D-4854-BD4E-7546C61A4036}" type="presOf" srcId="{0EAFCC8A-9278-4398-A012-42BF6140E34A}" destId="{49534E40-7393-42F0-9C6F-5AB99437CD8F}" srcOrd="0" destOrd="0" presId="urn:microsoft.com/office/officeart/2005/8/layout/vList5"/>
    <dgm:cxn modelId="{40DB593C-D258-43D2-91B7-E5099CF72EC7}" srcId="{D9E3ED2F-5507-4964-803C-800037E6C9BC}" destId="{5A22B7B0-E2AD-4001-89DE-1CE45580B11E}" srcOrd="2" destOrd="0" parTransId="{45505D5B-C624-4F6A-BA13-4551DCA49CD3}" sibTransId="{230FDE59-D293-46A4-8CAF-8FFFF6BFDB6C}"/>
    <dgm:cxn modelId="{CF83663E-5157-4490-BB87-B35A33E54D1E}" srcId="{5A22B7B0-E2AD-4001-89DE-1CE45580B11E}" destId="{0EAFCC8A-9278-4398-A012-42BF6140E34A}" srcOrd="0" destOrd="0" parTransId="{60FCF5FD-0E72-4439-A391-C0CE26B357CE}" sibTransId="{6025F77F-A1FB-4012-AF7D-EEA830866B90}"/>
    <dgm:cxn modelId="{CD8A185F-928E-4F3C-97FF-117C9133A175}" srcId="{D9E3ED2F-5507-4964-803C-800037E6C9BC}" destId="{8B3B6718-E30A-4C2D-AC6C-987966054DFF}" srcOrd="3" destOrd="0" parTransId="{4C037FFE-12CA-4228-8BA6-4D1D48AB6DE5}" sibTransId="{915FA1A6-9872-40C8-B5D1-DB447CEB67DC}"/>
    <dgm:cxn modelId="{94922843-9214-4CA7-9A67-FABB84F08D3A}" srcId="{D9E3ED2F-5507-4964-803C-800037E6C9BC}" destId="{DF3BC814-23BB-4406-B121-FEA3B0CA04D8}" srcOrd="4" destOrd="0" parTransId="{B8096B19-BD9E-4DF6-8168-909D0C8E28A3}" sibTransId="{EAABB7D0-1FF4-45BD-9FA1-C6B943043E10}"/>
    <dgm:cxn modelId="{957A2C45-51F8-4D68-9C1E-E8A16EC94511}" type="presOf" srcId="{8B3B6718-E30A-4C2D-AC6C-987966054DFF}" destId="{AB75D825-5948-4F96-A79D-BAE540D61035}" srcOrd="0" destOrd="0" presId="urn:microsoft.com/office/officeart/2005/8/layout/vList5"/>
    <dgm:cxn modelId="{DD803A6B-1962-4392-8B7A-4354B5D42BCB}" srcId="{46001CB5-34F6-4BDD-8E79-58047615FAEE}" destId="{40017F7A-AE19-40C9-B509-D1F5E915ABC6}" srcOrd="1" destOrd="0" parTransId="{6ED69913-9BFF-46F0-B2B1-B2FEF18AF898}" sibTransId="{7829109A-8235-4689-8865-863C1EC8D91C}"/>
    <dgm:cxn modelId="{AE48274E-3CB9-4C82-9B1B-413F9B45543E}" type="presOf" srcId="{3AB1553B-303D-4581-B90B-F136BDA3CAC7}" destId="{472810BF-1DE0-47D1-8AD5-F003B64BDF8A}" srcOrd="0" destOrd="0" presId="urn:microsoft.com/office/officeart/2005/8/layout/vList5"/>
    <dgm:cxn modelId="{6FDB7F55-ED32-493F-A348-A9F65D0CABA1}" type="presOf" srcId="{5A22B7B0-E2AD-4001-89DE-1CE45580B11E}" destId="{79046713-859D-4E1A-ABC8-2D72B674C9D7}" srcOrd="0" destOrd="0" presId="urn:microsoft.com/office/officeart/2005/8/layout/vList5"/>
    <dgm:cxn modelId="{26646076-293F-4904-893B-641E4DDCE677}" type="presOf" srcId="{A8A9E26F-F92A-4CFB-BBE5-98B176A9394D}" destId="{35A4B160-189F-451A-B6A5-DDF0B545670A}" srcOrd="0" destOrd="1" presId="urn:microsoft.com/office/officeart/2005/8/layout/vList5"/>
    <dgm:cxn modelId="{4B8A9356-E3C0-4C8B-8552-7969EF270959}" srcId="{46001CB5-34F6-4BDD-8E79-58047615FAEE}" destId="{3AB1553B-303D-4581-B90B-F136BDA3CAC7}" srcOrd="0" destOrd="0" parTransId="{BC1C6673-0A7D-4D02-A7AC-47E6BB99F285}" sibTransId="{7D9AAAE1-B224-4F6A-9385-59DDC0B13677}"/>
    <dgm:cxn modelId="{A9CB8F79-67C4-48BA-B380-8B229577A56D}" srcId="{5A22B7B0-E2AD-4001-89DE-1CE45580B11E}" destId="{2435E51E-01C2-451A-BC1A-5B10FE254A98}" srcOrd="1" destOrd="0" parTransId="{35789633-A510-4153-97C8-59DFEB41936A}" sibTransId="{2101D3A8-0B1C-423B-AA4F-54203C0ACE3B}"/>
    <dgm:cxn modelId="{8E38C07B-712E-40BE-A0A9-49B158CD8A34}" type="presOf" srcId="{46001CB5-34F6-4BDD-8E79-58047615FAEE}" destId="{D3AF63E1-E65D-4F84-974D-FED9D60CAC59}" srcOrd="0" destOrd="0" presId="urn:microsoft.com/office/officeart/2005/8/layout/vList5"/>
    <dgm:cxn modelId="{07F67D84-DB8E-4C48-A0AF-FF1ECC7CB073}" srcId="{D9E3ED2F-5507-4964-803C-800037E6C9BC}" destId="{55590E79-A500-481A-9F30-D01EF0EAD0F3}" srcOrd="0" destOrd="0" parTransId="{9170F31A-A33B-47AC-91C5-E563147E568E}" sibTransId="{FBBE31D9-B50D-487A-97A7-8CAB600B8CD5}"/>
    <dgm:cxn modelId="{D1055ABA-5486-4AF9-AB3F-9BE6512B5061}" type="presOf" srcId="{C0A13B5A-2DD2-4C7F-9E58-1580180D60D6}" destId="{35A4B160-189F-451A-B6A5-DDF0B545670A}" srcOrd="0" destOrd="0" presId="urn:microsoft.com/office/officeart/2005/8/layout/vList5"/>
    <dgm:cxn modelId="{829B97BC-0F2E-4358-93C3-BFEB8E96AA1E}" type="presOf" srcId="{263E939B-D945-4932-9325-7C295A9A2E6E}" destId="{FC068767-5192-4220-9A12-17E8FB949F0E}" srcOrd="0" destOrd="1" presId="urn:microsoft.com/office/officeart/2005/8/layout/vList5"/>
    <dgm:cxn modelId="{AF4A17F1-0D56-47C8-86B2-8569EC22ED66}" type="presOf" srcId="{9C38984C-6CC5-4873-AA2D-FCC7936B344F}" destId="{FC068767-5192-4220-9A12-17E8FB949F0E}" srcOrd="0" destOrd="0" presId="urn:microsoft.com/office/officeart/2005/8/layout/vList5"/>
    <dgm:cxn modelId="{F855F5F2-4FFD-4A05-A85F-58C0B806433F}" srcId="{55590E79-A500-481A-9F30-D01EF0EAD0F3}" destId="{C0A13B5A-2DD2-4C7F-9E58-1580180D60D6}" srcOrd="0" destOrd="0" parTransId="{C41D50E7-7C37-45B6-8F8F-07733618D55F}" sibTransId="{D7EED740-8E92-4151-B369-FD5B76437FF2}"/>
    <dgm:cxn modelId="{F5DD2BF8-F606-4CC7-9059-54394B673606}" type="presOf" srcId="{DF3BC814-23BB-4406-B121-FEA3B0CA04D8}" destId="{337BD55F-8394-4290-B7F8-19FE7EA5BE9C}" srcOrd="0" destOrd="0" presId="urn:microsoft.com/office/officeart/2005/8/layout/vList5"/>
    <dgm:cxn modelId="{B1B090F9-B130-48C3-8743-C972DAFCB699}" type="presOf" srcId="{40017F7A-AE19-40C9-B509-D1F5E915ABC6}" destId="{472810BF-1DE0-47D1-8AD5-F003B64BDF8A}" srcOrd="0" destOrd="1" presId="urn:microsoft.com/office/officeart/2005/8/layout/vList5"/>
    <dgm:cxn modelId="{B10E98F9-3705-4A90-876F-E8BE32DEE35F}" srcId="{DF3BC814-23BB-4406-B121-FEA3B0CA04D8}" destId="{263E939B-D945-4932-9325-7C295A9A2E6E}" srcOrd="1" destOrd="0" parTransId="{CC6BB1E5-8815-4BF4-9794-5BB7A3547775}" sibTransId="{1A4D75BF-9AC8-4A60-8667-560928AA9FE1}"/>
    <dgm:cxn modelId="{979CD4A0-079C-4B18-BA19-9CDC736123B4}" type="presParOf" srcId="{D4B01758-FE22-43FB-9A26-4C2BCDB6F32D}" destId="{EBEF1266-72FC-4DDF-A729-C30931D66352}" srcOrd="0" destOrd="0" presId="urn:microsoft.com/office/officeart/2005/8/layout/vList5"/>
    <dgm:cxn modelId="{CB6DB65B-C0E5-4062-B8BF-0705C61B00BA}" type="presParOf" srcId="{EBEF1266-72FC-4DDF-A729-C30931D66352}" destId="{604B6E76-F7D6-4E30-A721-09601B29C289}" srcOrd="0" destOrd="0" presId="urn:microsoft.com/office/officeart/2005/8/layout/vList5"/>
    <dgm:cxn modelId="{095330C6-B4D6-4DF6-84BC-0F551A7EBA72}" type="presParOf" srcId="{EBEF1266-72FC-4DDF-A729-C30931D66352}" destId="{35A4B160-189F-451A-B6A5-DDF0B545670A}" srcOrd="1" destOrd="0" presId="urn:microsoft.com/office/officeart/2005/8/layout/vList5"/>
    <dgm:cxn modelId="{C77FB282-A876-41AD-9E30-CC2C4E3091AB}" type="presParOf" srcId="{D4B01758-FE22-43FB-9A26-4C2BCDB6F32D}" destId="{E948B82E-32F6-4E21-B572-35FFFE5D8543}" srcOrd="1" destOrd="0" presId="urn:microsoft.com/office/officeart/2005/8/layout/vList5"/>
    <dgm:cxn modelId="{0C900060-EF67-4A77-97A2-825BE6C15480}" type="presParOf" srcId="{D4B01758-FE22-43FB-9A26-4C2BCDB6F32D}" destId="{6ECFBC12-5121-4A75-A37A-E8F117E99B7D}" srcOrd="2" destOrd="0" presId="urn:microsoft.com/office/officeart/2005/8/layout/vList5"/>
    <dgm:cxn modelId="{9C7D1750-D291-42E7-8695-E209D5587125}" type="presParOf" srcId="{6ECFBC12-5121-4A75-A37A-E8F117E99B7D}" destId="{D3AF63E1-E65D-4F84-974D-FED9D60CAC59}" srcOrd="0" destOrd="0" presId="urn:microsoft.com/office/officeart/2005/8/layout/vList5"/>
    <dgm:cxn modelId="{6FA82325-6DB6-4DAE-B2F7-DC667FF34D53}" type="presParOf" srcId="{6ECFBC12-5121-4A75-A37A-E8F117E99B7D}" destId="{472810BF-1DE0-47D1-8AD5-F003B64BDF8A}" srcOrd="1" destOrd="0" presId="urn:microsoft.com/office/officeart/2005/8/layout/vList5"/>
    <dgm:cxn modelId="{15EE590D-90BD-44E3-AEBA-C4849289E5EF}" type="presParOf" srcId="{D4B01758-FE22-43FB-9A26-4C2BCDB6F32D}" destId="{1E775E35-EB66-4977-A55A-F4B5D7E77D63}" srcOrd="3" destOrd="0" presId="urn:microsoft.com/office/officeart/2005/8/layout/vList5"/>
    <dgm:cxn modelId="{F1007952-8343-4636-B21B-BFA1DA8C427D}" type="presParOf" srcId="{D4B01758-FE22-43FB-9A26-4C2BCDB6F32D}" destId="{6153A4A0-E32A-4B8E-8B5C-3F493AB68BC6}" srcOrd="4" destOrd="0" presId="urn:microsoft.com/office/officeart/2005/8/layout/vList5"/>
    <dgm:cxn modelId="{588DCAD2-1049-4F6E-B759-E34DD195C74F}" type="presParOf" srcId="{6153A4A0-E32A-4B8E-8B5C-3F493AB68BC6}" destId="{79046713-859D-4E1A-ABC8-2D72B674C9D7}" srcOrd="0" destOrd="0" presId="urn:microsoft.com/office/officeart/2005/8/layout/vList5"/>
    <dgm:cxn modelId="{1BA25A32-F326-4CA3-9A6B-B7E79D7DE39E}" type="presParOf" srcId="{6153A4A0-E32A-4B8E-8B5C-3F493AB68BC6}" destId="{49534E40-7393-42F0-9C6F-5AB99437CD8F}" srcOrd="1" destOrd="0" presId="urn:microsoft.com/office/officeart/2005/8/layout/vList5"/>
    <dgm:cxn modelId="{406759B2-C0C7-41D7-A833-C62FD255A477}" type="presParOf" srcId="{D4B01758-FE22-43FB-9A26-4C2BCDB6F32D}" destId="{E6664AAE-50BF-4759-9C8E-6A3308370BC2}" srcOrd="5" destOrd="0" presId="urn:microsoft.com/office/officeart/2005/8/layout/vList5"/>
    <dgm:cxn modelId="{87305FF0-B619-4007-A785-679F09F88A2A}" type="presParOf" srcId="{D4B01758-FE22-43FB-9A26-4C2BCDB6F32D}" destId="{7DC7DC87-096D-49AF-8A31-6616E10B5216}" srcOrd="6" destOrd="0" presId="urn:microsoft.com/office/officeart/2005/8/layout/vList5"/>
    <dgm:cxn modelId="{B34EB425-5990-42A8-A612-93B9A134AF56}" type="presParOf" srcId="{7DC7DC87-096D-49AF-8A31-6616E10B5216}" destId="{AB75D825-5948-4F96-A79D-BAE540D61035}" srcOrd="0" destOrd="0" presId="urn:microsoft.com/office/officeart/2005/8/layout/vList5"/>
    <dgm:cxn modelId="{24710964-BBB4-4E0B-A41F-281FCC89013B}" type="presParOf" srcId="{D4B01758-FE22-43FB-9A26-4C2BCDB6F32D}" destId="{8ECE4BE0-0D42-4CB1-B32C-B78F711E7C8F}" srcOrd="7" destOrd="0" presId="urn:microsoft.com/office/officeart/2005/8/layout/vList5"/>
    <dgm:cxn modelId="{98B52B6B-DE26-40EC-A142-3BE23BD1B5C3}" type="presParOf" srcId="{D4B01758-FE22-43FB-9A26-4C2BCDB6F32D}" destId="{D0D57B46-BC78-4247-90BD-5D6D029063AB}" srcOrd="8" destOrd="0" presId="urn:microsoft.com/office/officeart/2005/8/layout/vList5"/>
    <dgm:cxn modelId="{936312F7-4871-4A66-A7AA-9EA00CEE48BB}" type="presParOf" srcId="{D0D57B46-BC78-4247-90BD-5D6D029063AB}" destId="{337BD55F-8394-4290-B7F8-19FE7EA5BE9C}" srcOrd="0" destOrd="0" presId="urn:microsoft.com/office/officeart/2005/8/layout/vList5"/>
    <dgm:cxn modelId="{5D1E43B6-76C8-4DDB-AE02-EDE4B6A43B8E}" type="presParOf" srcId="{D0D57B46-BC78-4247-90BD-5D6D029063AB}" destId="{FC068767-5192-4220-9A12-17E8FB949F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EB79B-9A68-450F-BA26-C03CD2C67ADD}"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2A75D4FA-9E90-456D-B68F-B8C7FAAD14C2}">
      <dgm:prSet/>
      <dgm:spPr/>
      <dgm:t>
        <a:bodyPr/>
        <a:lstStyle/>
        <a:p>
          <a:pPr>
            <a:lnSpc>
              <a:spcPct val="100000"/>
            </a:lnSpc>
          </a:pPr>
          <a:r>
            <a:rPr lang="en-US" dirty="0">
              <a:solidFill>
                <a:schemeClr val="tx1"/>
              </a:solidFill>
            </a:rPr>
            <a:t>Installation of PRV and servicing valves </a:t>
          </a:r>
        </a:p>
      </dgm:t>
    </dgm:pt>
    <dgm:pt modelId="{6D241615-CCEA-4777-B1C4-C4AB0D023107}" type="parTrans" cxnId="{37A50602-1F65-4636-86A2-752E0280D0C6}">
      <dgm:prSet/>
      <dgm:spPr/>
      <dgm:t>
        <a:bodyPr/>
        <a:lstStyle/>
        <a:p>
          <a:endParaRPr lang="en-US"/>
        </a:p>
      </dgm:t>
    </dgm:pt>
    <dgm:pt modelId="{B6D51002-D7ED-4285-A258-8C21E1FD5B9B}" type="sibTrans" cxnId="{37A50602-1F65-4636-86A2-752E0280D0C6}">
      <dgm:prSet/>
      <dgm:spPr/>
      <dgm:t>
        <a:bodyPr/>
        <a:lstStyle/>
        <a:p>
          <a:endParaRPr lang="en-US"/>
        </a:p>
      </dgm:t>
    </dgm:pt>
    <dgm:pt modelId="{57CE6A10-46CC-4024-9FFF-DCC3B46855F5}">
      <dgm:prSet custT="1"/>
      <dgm:spPr/>
      <dgm:t>
        <a:bodyPr/>
        <a:lstStyle/>
        <a:p>
          <a:pPr>
            <a:lnSpc>
              <a:spcPct val="100000"/>
            </a:lnSpc>
          </a:pPr>
          <a:r>
            <a:rPr lang="en-US" sz="1800" dirty="0">
              <a:solidFill>
                <a:schemeClr val="tx1"/>
              </a:solidFill>
            </a:rPr>
            <a:t>Single time installation </a:t>
          </a:r>
        </a:p>
      </dgm:t>
    </dgm:pt>
    <dgm:pt modelId="{97D65D06-446D-4730-8104-E2023287912E}" type="parTrans" cxnId="{6BB533AA-2371-4AE3-9412-532938E3D126}">
      <dgm:prSet/>
      <dgm:spPr/>
      <dgm:t>
        <a:bodyPr/>
        <a:lstStyle/>
        <a:p>
          <a:endParaRPr lang="en-US"/>
        </a:p>
      </dgm:t>
    </dgm:pt>
    <dgm:pt modelId="{6B74C074-3C18-417D-B4E1-6C301B7ECB16}" type="sibTrans" cxnId="{6BB533AA-2371-4AE3-9412-532938E3D126}">
      <dgm:prSet/>
      <dgm:spPr/>
      <dgm:t>
        <a:bodyPr/>
        <a:lstStyle/>
        <a:p>
          <a:endParaRPr lang="en-US"/>
        </a:p>
      </dgm:t>
    </dgm:pt>
    <dgm:pt modelId="{B92A3B1A-E981-4466-902C-6D3AFA77A3A2}">
      <dgm:prSet/>
      <dgm:spPr/>
      <dgm:t>
        <a:bodyPr/>
        <a:lstStyle/>
        <a:p>
          <a:pPr>
            <a:lnSpc>
              <a:spcPct val="100000"/>
            </a:lnSpc>
          </a:pPr>
          <a:r>
            <a:rPr lang="en-US" dirty="0">
              <a:solidFill>
                <a:schemeClr val="tx1"/>
              </a:solidFill>
            </a:rPr>
            <a:t>Type of pressure management</a:t>
          </a:r>
        </a:p>
      </dgm:t>
    </dgm:pt>
    <dgm:pt modelId="{DAEEBE35-4469-4FE1-BD26-25C778210FF7}" type="parTrans" cxnId="{8C02433C-10F2-49B7-A54E-25DE3506CFEC}">
      <dgm:prSet/>
      <dgm:spPr/>
      <dgm:t>
        <a:bodyPr/>
        <a:lstStyle/>
        <a:p>
          <a:endParaRPr lang="en-US"/>
        </a:p>
      </dgm:t>
    </dgm:pt>
    <dgm:pt modelId="{DAE1BCCE-7F94-4480-93FD-383997D13FB4}" type="sibTrans" cxnId="{8C02433C-10F2-49B7-A54E-25DE3506CFEC}">
      <dgm:prSet/>
      <dgm:spPr/>
      <dgm:t>
        <a:bodyPr/>
        <a:lstStyle/>
        <a:p>
          <a:endParaRPr lang="en-US"/>
        </a:p>
      </dgm:t>
    </dgm:pt>
    <dgm:pt modelId="{A191C6E9-0A63-4DDF-A709-85A3CB06EF9D}">
      <dgm:prSet custT="1"/>
      <dgm:spPr/>
      <dgm:t>
        <a:bodyPr/>
        <a:lstStyle/>
        <a:p>
          <a:pPr>
            <a:lnSpc>
              <a:spcPct val="100000"/>
            </a:lnSpc>
          </a:pPr>
          <a:r>
            <a:rPr lang="en-US" sz="1800" dirty="0">
              <a:solidFill>
                <a:schemeClr val="tx1"/>
              </a:solidFill>
            </a:rPr>
            <a:t>Chose right type of installation for best results </a:t>
          </a:r>
        </a:p>
      </dgm:t>
    </dgm:pt>
    <dgm:pt modelId="{23F2226B-660E-4B19-BEE8-84AEDDD9CC42}" type="parTrans" cxnId="{5B26DB71-3954-4592-B73F-21B0FEAE363E}">
      <dgm:prSet/>
      <dgm:spPr/>
      <dgm:t>
        <a:bodyPr/>
        <a:lstStyle/>
        <a:p>
          <a:endParaRPr lang="en-US"/>
        </a:p>
      </dgm:t>
    </dgm:pt>
    <dgm:pt modelId="{46BFFD3F-CEE2-4E98-978C-6F08C675ADC4}" type="sibTrans" cxnId="{5B26DB71-3954-4592-B73F-21B0FEAE363E}">
      <dgm:prSet/>
      <dgm:spPr/>
      <dgm:t>
        <a:bodyPr/>
        <a:lstStyle/>
        <a:p>
          <a:endParaRPr lang="en-US"/>
        </a:p>
      </dgm:t>
    </dgm:pt>
    <dgm:pt modelId="{E36E0098-AE1D-4CEB-9CFF-28A95CEC0C12}">
      <dgm:prSet/>
      <dgm:spPr/>
      <dgm:t>
        <a:bodyPr/>
        <a:lstStyle/>
        <a:p>
          <a:pPr>
            <a:lnSpc>
              <a:spcPct val="100000"/>
            </a:lnSpc>
          </a:pPr>
          <a:r>
            <a:rPr lang="en-US" dirty="0">
              <a:solidFill>
                <a:schemeClr val="tx1"/>
              </a:solidFill>
            </a:rPr>
            <a:t>Lowest cost on carbons once installed </a:t>
          </a:r>
        </a:p>
      </dgm:t>
    </dgm:pt>
    <dgm:pt modelId="{003215A8-3AAA-4505-AAE2-6A9C087DF07C}" type="parTrans" cxnId="{DD2BFD6D-F956-43C0-B4D3-EC39A3D5FFD4}">
      <dgm:prSet/>
      <dgm:spPr/>
      <dgm:t>
        <a:bodyPr/>
        <a:lstStyle/>
        <a:p>
          <a:endParaRPr lang="en-US"/>
        </a:p>
      </dgm:t>
    </dgm:pt>
    <dgm:pt modelId="{D7198B0F-9C0F-414F-BDDE-DED7D699B10E}" type="sibTrans" cxnId="{DD2BFD6D-F956-43C0-B4D3-EC39A3D5FFD4}">
      <dgm:prSet/>
      <dgm:spPr/>
      <dgm:t>
        <a:bodyPr/>
        <a:lstStyle/>
        <a:p>
          <a:endParaRPr lang="en-US"/>
        </a:p>
      </dgm:t>
    </dgm:pt>
    <dgm:pt modelId="{0021EFD3-7E7B-445D-A94A-92DA1C8F0A58}">
      <dgm:prSet custT="1"/>
      <dgm:spPr/>
      <dgm:t>
        <a:bodyPr/>
        <a:lstStyle/>
        <a:p>
          <a:pPr>
            <a:lnSpc>
              <a:spcPct val="100000"/>
            </a:lnSpc>
          </a:pPr>
          <a:r>
            <a:rPr lang="en-US" sz="1800" dirty="0">
              <a:solidFill>
                <a:schemeClr val="tx1"/>
              </a:solidFill>
            </a:rPr>
            <a:t>Reduces losses without needing to visit site </a:t>
          </a:r>
        </a:p>
      </dgm:t>
    </dgm:pt>
    <dgm:pt modelId="{B2563897-3A68-4BD0-BF14-7E7C6764EC0C}" type="parTrans" cxnId="{1E7EF2D4-D8B1-405D-A291-72075F955F9C}">
      <dgm:prSet/>
      <dgm:spPr/>
      <dgm:t>
        <a:bodyPr/>
        <a:lstStyle/>
        <a:p>
          <a:endParaRPr lang="en-US"/>
        </a:p>
      </dgm:t>
    </dgm:pt>
    <dgm:pt modelId="{C6358224-8E98-4488-BFED-F6723ECC2058}" type="sibTrans" cxnId="{1E7EF2D4-D8B1-405D-A291-72075F955F9C}">
      <dgm:prSet/>
      <dgm:spPr/>
      <dgm:t>
        <a:bodyPr/>
        <a:lstStyle/>
        <a:p>
          <a:endParaRPr lang="en-US"/>
        </a:p>
      </dgm:t>
    </dgm:pt>
    <dgm:pt modelId="{B3990241-29AD-4F7D-B5C7-CDE6C9A2191F}">
      <dgm:prSet/>
      <dgm:spPr/>
      <dgm:t>
        <a:bodyPr/>
        <a:lstStyle/>
        <a:p>
          <a:pPr>
            <a:lnSpc>
              <a:spcPct val="100000"/>
            </a:lnSpc>
          </a:pPr>
          <a:r>
            <a:rPr lang="en-US" dirty="0">
              <a:solidFill>
                <a:schemeClr val="tx1"/>
              </a:solidFill>
            </a:rPr>
            <a:t>Controlled remotely and serviced annually </a:t>
          </a:r>
        </a:p>
      </dgm:t>
    </dgm:pt>
    <dgm:pt modelId="{2973C851-8E67-464E-A87A-A6255D7AC28A}" type="parTrans" cxnId="{64DD1363-1BFD-401B-859D-9A5FDD394E5F}">
      <dgm:prSet/>
      <dgm:spPr/>
      <dgm:t>
        <a:bodyPr/>
        <a:lstStyle/>
        <a:p>
          <a:endParaRPr lang="en-US"/>
        </a:p>
      </dgm:t>
    </dgm:pt>
    <dgm:pt modelId="{7C6D56CD-DCB6-44AB-A939-407CF520AB54}" type="sibTrans" cxnId="{64DD1363-1BFD-401B-859D-9A5FDD394E5F}">
      <dgm:prSet/>
      <dgm:spPr/>
      <dgm:t>
        <a:bodyPr/>
        <a:lstStyle/>
        <a:p>
          <a:endParaRPr lang="en-US"/>
        </a:p>
      </dgm:t>
    </dgm:pt>
    <dgm:pt modelId="{B548FA0D-6421-4036-AB57-5B83AB753565}" type="pres">
      <dgm:prSet presAssocID="{DA8EB79B-9A68-450F-BA26-C03CD2C67ADD}" presName="root" presStyleCnt="0">
        <dgm:presLayoutVars>
          <dgm:dir/>
          <dgm:resizeHandles val="exact"/>
        </dgm:presLayoutVars>
      </dgm:prSet>
      <dgm:spPr/>
    </dgm:pt>
    <dgm:pt modelId="{DAA46052-6E57-469D-85C5-347E0D908847}" type="pres">
      <dgm:prSet presAssocID="{2A75D4FA-9E90-456D-B68F-B8C7FAAD14C2}" presName="compNode" presStyleCnt="0"/>
      <dgm:spPr/>
    </dgm:pt>
    <dgm:pt modelId="{25BE5FB5-A705-4B7B-8E0F-552C3635D4ED}" type="pres">
      <dgm:prSet presAssocID="{2A75D4FA-9E90-456D-B68F-B8C7FAAD14C2}" presName="bgRect" presStyleLbl="bgShp" presStyleIdx="0" presStyleCnt="4" custLinFactNeighborX="3656" custLinFactNeighborY="3962"/>
      <dgm:spPr/>
    </dgm:pt>
    <dgm:pt modelId="{4567ABD9-7CB8-420D-AFA4-E08D8E0F409B}" type="pres">
      <dgm:prSet presAssocID="{2A75D4FA-9E90-456D-B68F-B8C7FAAD14C2}"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E2049C90-E5C8-46DB-A93E-352882AEB0CA}" type="pres">
      <dgm:prSet presAssocID="{2A75D4FA-9E90-456D-B68F-B8C7FAAD14C2}" presName="spaceRect" presStyleCnt="0"/>
      <dgm:spPr/>
    </dgm:pt>
    <dgm:pt modelId="{5F897878-B5D6-452E-BC0D-97D02CFE27F3}" type="pres">
      <dgm:prSet presAssocID="{2A75D4FA-9E90-456D-B68F-B8C7FAAD14C2}" presName="parTx" presStyleLbl="revTx" presStyleIdx="0" presStyleCnt="7">
        <dgm:presLayoutVars>
          <dgm:chMax val="0"/>
          <dgm:chPref val="0"/>
        </dgm:presLayoutVars>
      </dgm:prSet>
      <dgm:spPr/>
    </dgm:pt>
    <dgm:pt modelId="{E086B4C9-D921-452A-8C3D-0520F65851E5}" type="pres">
      <dgm:prSet presAssocID="{2A75D4FA-9E90-456D-B68F-B8C7FAAD14C2}" presName="desTx" presStyleLbl="revTx" presStyleIdx="1" presStyleCnt="7">
        <dgm:presLayoutVars/>
      </dgm:prSet>
      <dgm:spPr/>
    </dgm:pt>
    <dgm:pt modelId="{6D9D0592-3832-45D9-8C89-DCA5088784B4}" type="pres">
      <dgm:prSet presAssocID="{B6D51002-D7ED-4285-A258-8C21E1FD5B9B}" presName="sibTrans" presStyleCnt="0"/>
      <dgm:spPr/>
    </dgm:pt>
    <dgm:pt modelId="{70E9AD74-88C4-4312-828B-BCEE58CA5C77}" type="pres">
      <dgm:prSet presAssocID="{B92A3B1A-E981-4466-902C-6D3AFA77A3A2}" presName="compNode" presStyleCnt="0"/>
      <dgm:spPr/>
    </dgm:pt>
    <dgm:pt modelId="{99980D81-71E4-4E72-AC13-BCEDA1F4B450}" type="pres">
      <dgm:prSet presAssocID="{B92A3B1A-E981-4466-902C-6D3AFA77A3A2}" presName="bgRect" presStyleLbl="bgShp" presStyleIdx="1" presStyleCnt="4" custLinFactNeighborX="4986" custLinFactNeighborY="3260"/>
      <dgm:spPr/>
    </dgm:pt>
    <dgm:pt modelId="{16797F7A-8281-4B01-BB92-762DEE834DE9}" type="pres">
      <dgm:prSet presAssocID="{B92A3B1A-E981-4466-902C-6D3AFA77A3A2}"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3FDBE9A-246A-4D9E-91C9-1143BF301001}" type="pres">
      <dgm:prSet presAssocID="{B92A3B1A-E981-4466-902C-6D3AFA77A3A2}" presName="spaceRect" presStyleCnt="0"/>
      <dgm:spPr/>
    </dgm:pt>
    <dgm:pt modelId="{54278659-FBF3-4BA9-BFF7-5E73D41844B1}" type="pres">
      <dgm:prSet presAssocID="{B92A3B1A-E981-4466-902C-6D3AFA77A3A2}" presName="parTx" presStyleLbl="revTx" presStyleIdx="2" presStyleCnt="7">
        <dgm:presLayoutVars>
          <dgm:chMax val="0"/>
          <dgm:chPref val="0"/>
        </dgm:presLayoutVars>
      </dgm:prSet>
      <dgm:spPr/>
    </dgm:pt>
    <dgm:pt modelId="{099ABD96-29E7-4E73-935F-6AC0A4F2F071}" type="pres">
      <dgm:prSet presAssocID="{B92A3B1A-E981-4466-902C-6D3AFA77A3A2}" presName="desTx" presStyleLbl="revTx" presStyleIdx="3" presStyleCnt="7" custScaleX="135790" custLinFactNeighborX="-7410" custLinFactNeighborY="6520">
        <dgm:presLayoutVars/>
      </dgm:prSet>
      <dgm:spPr/>
    </dgm:pt>
    <dgm:pt modelId="{4C8916ED-0257-4953-94B7-7DFB74C6AA03}" type="pres">
      <dgm:prSet presAssocID="{DAE1BCCE-7F94-4480-93FD-383997D13FB4}" presName="sibTrans" presStyleCnt="0"/>
      <dgm:spPr/>
    </dgm:pt>
    <dgm:pt modelId="{B77D19B0-5D88-427B-913C-3E9390FF8185}" type="pres">
      <dgm:prSet presAssocID="{E36E0098-AE1D-4CEB-9CFF-28A95CEC0C12}" presName="compNode" presStyleCnt="0"/>
      <dgm:spPr/>
    </dgm:pt>
    <dgm:pt modelId="{16AAFC73-9135-4076-A83A-EC87CD62AC45}" type="pres">
      <dgm:prSet presAssocID="{E36E0098-AE1D-4CEB-9CFF-28A95CEC0C12}" presName="bgRect" presStyleLbl="bgShp" presStyleIdx="2" presStyleCnt="4" custLinFactNeighborX="4487" custLinFactNeighborY="815"/>
      <dgm:spPr/>
    </dgm:pt>
    <dgm:pt modelId="{EE2510F9-2735-4BF0-A74C-D6916F32E5C7}" type="pres">
      <dgm:prSet presAssocID="{E36E0098-AE1D-4CEB-9CFF-28A95CEC0C12}"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FC3E3DBD-A8C5-4A41-B743-ABFBBC7A166D}" type="pres">
      <dgm:prSet presAssocID="{E36E0098-AE1D-4CEB-9CFF-28A95CEC0C12}" presName="spaceRect" presStyleCnt="0"/>
      <dgm:spPr/>
    </dgm:pt>
    <dgm:pt modelId="{1A0BC702-EFB7-4254-BDD3-16AC86C81359}" type="pres">
      <dgm:prSet presAssocID="{E36E0098-AE1D-4CEB-9CFF-28A95CEC0C12}" presName="parTx" presStyleLbl="revTx" presStyleIdx="4" presStyleCnt="7">
        <dgm:presLayoutVars>
          <dgm:chMax val="0"/>
          <dgm:chPref val="0"/>
        </dgm:presLayoutVars>
      </dgm:prSet>
      <dgm:spPr/>
    </dgm:pt>
    <dgm:pt modelId="{DF10EDED-7353-490C-8385-D77F6A1C27D1}" type="pres">
      <dgm:prSet presAssocID="{E36E0098-AE1D-4CEB-9CFF-28A95CEC0C12}" presName="desTx" presStyleLbl="revTx" presStyleIdx="5" presStyleCnt="7" custScaleX="152731">
        <dgm:presLayoutVars/>
      </dgm:prSet>
      <dgm:spPr/>
    </dgm:pt>
    <dgm:pt modelId="{3B5E8D6B-D7BA-45F9-BA5B-9B0A58DC2B7C}" type="pres">
      <dgm:prSet presAssocID="{D7198B0F-9C0F-414F-BDDE-DED7D699B10E}" presName="sibTrans" presStyleCnt="0"/>
      <dgm:spPr/>
    </dgm:pt>
    <dgm:pt modelId="{3961E08B-5679-4088-B99A-95CD61936A82}" type="pres">
      <dgm:prSet presAssocID="{B3990241-29AD-4F7D-B5C7-CDE6C9A2191F}" presName="compNode" presStyleCnt="0"/>
      <dgm:spPr/>
    </dgm:pt>
    <dgm:pt modelId="{91844C5C-0D8F-425E-B951-6615B4BE47E9}" type="pres">
      <dgm:prSet presAssocID="{B3990241-29AD-4F7D-B5C7-CDE6C9A2191F}" presName="bgRect" presStyleLbl="bgShp" presStyleIdx="3" presStyleCnt="4" custLinFactNeighborX="4321" custLinFactNeighborY="-3260"/>
      <dgm:spPr/>
    </dgm:pt>
    <dgm:pt modelId="{7D5B3843-0219-4DFB-A8ED-302CC64C7315}" type="pres">
      <dgm:prSet presAssocID="{B3990241-29AD-4F7D-B5C7-CDE6C9A2191F}"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mote control"/>
        </a:ext>
      </dgm:extLst>
    </dgm:pt>
    <dgm:pt modelId="{C70D788C-E9D0-4CBC-B99A-DCFC0AD52973}" type="pres">
      <dgm:prSet presAssocID="{B3990241-29AD-4F7D-B5C7-CDE6C9A2191F}" presName="spaceRect" presStyleCnt="0"/>
      <dgm:spPr/>
    </dgm:pt>
    <dgm:pt modelId="{8AE7AF0A-34A8-4693-B7A0-402457C5491C}" type="pres">
      <dgm:prSet presAssocID="{B3990241-29AD-4F7D-B5C7-CDE6C9A2191F}" presName="parTx" presStyleLbl="revTx" presStyleIdx="6" presStyleCnt="7">
        <dgm:presLayoutVars>
          <dgm:chMax val="0"/>
          <dgm:chPref val="0"/>
        </dgm:presLayoutVars>
      </dgm:prSet>
      <dgm:spPr/>
    </dgm:pt>
  </dgm:ptLst>
  <dgm:cxnLst>
    <dgm:cxn modelId="{37A50602-1F65-4636-86A2-752E0280D0C6}" srcId="{DA8EB79B-9A68-450F-BA26-C03CD2C67ADD}" destId="{2A75D4FA-9E90-456D-B68F-B8C7FAAD14C2}" srcOrd="0" destOrd="0" parTransId="{6D241615-CCEA-4777-B1C4-C4AB0D023107}" sibTransId="{B6D51002-D7ED-4285-A258-8C21E1FD5B9B}"/>
    <dgm:cxn modelId="{C52B9E0F-12D8-4278-A27D-0D48A9D37A4F}" type="presOf" srcId="{B92A3B1A-E981-4466-902C-6D3AFA77A3A2}" destId="{54278659-FBF3-4BA9-BFF7-5E73D41844B1}" srcOrd="0" destOrd="0" presId="urn:microsoft.com/office/officeart/2018/2/layout/IconVerticalSolidList"/>
    <dgm:cxn modelId="{FC121410-0AA4-4969-AD37-15211866626D}" type="presOf" srcId="{B3990241-29AD-4F7D-B5C7-CDE6C9A2191F}" destId="{8AE7AF0A-34A8-4693-B7A0-402457C5491C}" srcOrd="0" destOrd="0" presId="urn:microsoft.com/office/officeart/2018/2/layout/IconVerticalSolidList"/>
    <dgm:cxn modelId="{8C02433C-10F2-49B7-A54E-25DE3506CFEC}" srcId="{DA8EB79B-9A68-450F-BA26-C03CD2C67ADD}" destId="{B92A3B1A-E981-4466-902C-6D3AFA77A3A2}" srcOrd="1" destOrd="0" parTransId="{DAEEBE35-4469-4FE1-BD26-25C778210FF7}" sibTransId="{DAE1BCCE-7F94-4480-93FD-383997D13FB4}"/>
    <dgm:cxn modelId="{64DD1363-1BFD-401B-859D-9A5FDD394E5F}" srcId="{DA8EB79B-9A68-450F-BA26-C03CD2C67ADD}" destId="{B3990241-29AD-4F7D-B5C7-CDE6C9A2191F}" srcOrd="3" destOrd="0" parTransId="{2973C851-8E67-464E-A87A-A6255D7AC28A}" sibTransId="{7C6D56CD-DCB6-44AB-A939-407CF520AB54}"/>
    <dgm:cxn modelId="{3F0FA146-4146-4131-84C0-C5C1FA6FBC1D}" type="presOf" srcId="{0021EFD3-7E7B-445D-A94A-92DA1C8F0A58}" destId="{DF10EDED-7353-490C-8385-D77F6A1C27D1}" srcOrd="0" destOrd="0" presId="urn:microsoft.com/office/officeart/2018/2/layout/IconVerticalSolidList"/>
    <dgm:cxn modelId="{514B3F6D-6461-479C-ADBC-2B829A7495B0}" type="presOf" srcId="{57CE6A10-46CC-4024-9FFF-DCC3B46855F5}" destId="{E086B4C9-D921-452A-8C3D-0520F65851E5}" srcOrd="0" destOrd="0" presId="urn:microsoft.com/office/officeart/2018/2/layout/IconVerticalSolidList"/>
    <dgm:cxn modelId="{DD2BFD6D-F956-43C0-B4D3-EC39A3D5FFD4}" srcId="{DA8EB79B-9A68-450F-BA26-C03CD2C67ADD}" destId="{E36E0098-AE1D-4CEB-9CFF-28A95CEC0C12}" srcOrd="2" destOrd="0" parTransId="{003215A8-3AAA-4505-AAE2-6A9C087DF07C}" sibTransId="{D7198B0F-9C0F-414F-BDDE-DED7D699B10E}"/>
    <dgm:cxn modelId="{77802E4E-CC52-41D3-BA51-B07D9D73880A}" type="presOf" srcId="{A191C6E9-0A63-4DDF-A709-85A3CB06EF9D}" destId="{099ABD96-29E7-4E73-935F-6AC0A4F2F071}" srcOrd="0" destOrd="0" presId="urn:microsoft.com/office/officeart/2018/2/layout/IconVerticalSolidList"/>
    <dgm:cxn modelId="{5B26DB71-3954-4592-B73F-21B0FEAE363E}" srcId="{B92A3B1A-E981-4466-902C-6D3AFA77A3A2}" destId="{A191C6E9-0A63-4DDF-A709-85A3CB06EF9D}" srcOrd="0" destOrd="0" parTransId="{23F2226B-660E-4B19-BEE8-84AEDDD9CC42}" sibTransId="{46BFFD3F-CEE2-4E98-978C-6F08C675ADC4}"/>
    <dgm:cxn modelId="{6BB533AA-2371-4AE3-9412-532938E3D126}" srcId="{2A75D4FA-9E90-456D-B68F-B8C7FAAD14C2}" destId="{57CE6A10-46CC-4024-9FFF-DCC3B46855F5}" srcOrd="0" destOrd="0" parTransId="{97D65D06-446D-4730-8104-E2023287912E}" sibTransId="{6B74C074-3C18-417D-B4E1-6C301B7ECB16}"/>
    <dgm:cxn modelId="{9E3292AF-6DEA-427A-8BFA-37B9DCDAAC7D}" type="presOf" srcId="{DA8EB79B-9A68-450F-BA26-C03CD2C67ADD}" destId="{B548FA0D-6421-4036-AB57-5B83AB753565}" srcOrd="0" destOrd="0" presId="urn:microsoft.com/office/officeart/2018/2/layout/IconVerticalSolidList"/>
    <dgm:cxn modelId="{CEE3D1B4-C42B-4660-AAC6-D336643CE4F3}" type="presOf" srcId="{E36E0098-AE1D-4CEB-9CFF-28A95CEC0C12}" destId="{1A0BC702-EFB7-4254-BDD3-16AC86C81359}" srcOrd="0" destOrd="0" presId="urn:microsoft.com/office/officeart/2018/2/layout/IconVerticalSolidList"/>
    <dgm:cxn modelId="{F2B41CC6-9F93-42F7-A861-25301F5D4584}" type="presOf" srcId="{2A75D4FA-9E90-456D-B68F-B8C7FAAD14C2}" destId="{5F897878-B5D6-452E-BC0D-97D02CFE27F3}" srcOrd="0" destOrd="0" presId="urn:microsoft.com/office/officeart/2018/2/layout/IconVerticalSolidList"/>
    <dgm:cxn modelId="{1E7EF2D4-D8B1-405D-A291-72075F955F9C}" srcId="{E36E0098-AE1D-4CEB-9CFF-28A95CEC0C12}" destId="{0021EFD3-7E7B-445D-A94A-92DA1C8F0A58}" srcOrd="0" destOrd="0" parTransId="{B2563897-3A68-4BD0-BF14-7E7C6764EC0C}" sibTransId="{C6358224-8E98-4488-BFED-F6723ECC2058}"/>
    <dgm:cxn modelId="{C856C74D-21FE-49A0-82FD-CF0BF8829B15}" type="presParOf" srcId="{B548FA0D-6421-4036-AB57-5B83AB753565}" destId="{DAA46052-6E57-469D-85C5-347E0D908847}" srcOrd="0" destOrd="0" presId="urn:microsoft.com/office/officeart/2018/2/layout/IconVerticalSolidList"/>
    <dgm:cxn modelId="{034EE14E-9EAC-4CD7-87AF-53981E980314}" type="presParOf" srcId="{DAA46052-6E57-469D-85C5-347E0D908847}" destId="{25BE5FB5-A705-4B7B-8E0F-552C3635D4ED}" srcOrd="0" destOrd="0" presId="urn:microsoft.com/office/officeart/2018/2/layout/IconVerticalSolidList"/>
    <dgm:cxn modelId="{56E7983B-46BF-44C3-B08C-D2EA92D9408C}" type="presParOf" srcId="{DAA46052-6E57-469D-85C5-347E0D908847}" destId="{4567ABD9-7CB8-420D-AFA4-E08D8E0F409B}" srcOrd="1" destOrd="0" presId="urn:microsoft.com/office/officeart/2018/2/layout/IconVerticalSolidList"/>
    <dgm:cxn modelId="{EC829F31-81EC-49C6-BCC3-3411C159E8B2}" type="presParOf" srcId="{DAA46052-6E57-469D-85C5-347E0D908847}" destId="{E2049C90-E5C8-46DB-A93E-352882AEB0CA}" srcOrd="2" destOrd="0" presId="urn:microsoft.com/office/officeart/2018/2/layout/IconVerticalSolidList"/>
    <dgm:cxn modelId="{E07CF36B-999E-490F-84F5-F5092CB9D63A}" type="presParOf" srcId="{DAA46052-6E57-469D-85C5-347E0D908847}" destId="{5F897878-B5D6-452E-BC0D-97D02CFE27F3}" srcOrd="3" destOrd="0" presId="urn:microsoft.com/office/officeart/2018/2/layout/IconVerticalSolidList"/>
    <dgm:cxn modelId="{FCD4C701-B814-4EF1-B418-E1841BA20995}" type="presParOf" srcId="{DAA46052-6E57-469D-85C5-347E0D908847}" destId="{E086B4C9-D921-452A-8C3D-0520F65851E5}" srcOrd="4" destOrd="0" presId="urn:microsoft.com/office/officeart/2018/2/layout/IconVerticalSolidList"/>
    <dgm:cxn modelId="{DC9BD085-8051-4074-892F-9C7DE8B2CA58}" type="presParOf" srcId="{B548FA0D-6421-4036-AB57-5B83AB753565}" destId="{6D9D0592-3832-45D9-8C89-DCA5088784B4}" srcOrd="1" destOrd="0" presId="urn:microsoft.com/office/officeart/2018/2/layout/IconVerticalSolidList"/>
    <dgm:cxn modelId="{D0749CCA-77B5-4C14-A102-648F8D7C498A}" type="presParOf" srcId="{B548FA0D-6421-4036-AB57-5B83AB753565}" destId="{70E9AD74-88C4-4312-828B-BCEE58CA5C77}" srcOrd="2" destOrd="0" presId="urn:microsoft.com/office/officeart/2018/2/layout/IconVerticalSolidList"/>
    <dgm:cxn modelId="{7FF29709-F279-4D64-B8E6-D1A71A6CDDCE}" type="presParOf" srcId="{70E9AD74-88C4-4312-828B-BCEE58CA5C77}" destId="{99980D81-71E4-4E72-AC13-BCEDA1F4B450}" srcOrd="0" destOrd="0" presId="urn:microsoft.com/office/officeart/2018/2/layout/IconVerticalSolidList"/>
    <dgm:cxn modelId="{B7E4E3AB-6670-46B2-BA9D-6A6933175DCA}" type="presParOf" srcId="{70E9AD74-88C4-4312-828B-BCEE58CA5C77}" destId="{16797F7A-8281-4B01-BB92-762DEE834DE9}" srcOrd="1" destOrd="0" presId="urn:microsoft.com/office/officeart/2018/2/layout/IconVerticalSolidList"/>
    <dgm:cxn modelId="{594B22C6-8B8E-4AC4-A2F0-E6FC4C4C5FED}" type="presParOf" srcId="{70E9AD74-88C4-4312-828B-BCEE58CA5C77}" destId="{E3FDBE9A-246A-4D9E-91C9-1143BF301001}" srcOrd="2" destOrd="0" presId="urn:microsoft.com/office/officeart/2018/2/layout/IconVerticalSolidList"/>
    <dgm:cxn modelId="{D2753EBB-57EB-45C9-9CA5-F2851A0B12FE}" type="presParOf" srcId="{70E9AD74-88C4-4312-828B-BCEE58CA5C77}" destId="{54278659-FBF3-4BA9-BFF7-5E73D41844B1}" srcOrd="3" destOrd="0" presId="urn:microsoft.com/office/officeart/2018/2/layout/IconVerticalSolidList"/>
    <dgm:cxn modelId="{30C6A9D4-4705-4BED-B9AC-B445D982B0E3}" type="presParOf" srcId="{70E9AD74-88C4-4312-828B-BCEE58CA5C77}" destId="{099ABD96-29E7-4E73-935F-6AC0A4F2F071}" srcOrd="4" destOrd="0" presId="urn:microsoft.com/office/officeart/2018/2/layout/IconVerticalSolidList"/>
    <dgm:cxn modelId="{020FB366-E5CC-42DC-B8B3-2B04B88BB09C}" type="presParOf" srcId="{B548FA0D-6421-4036-AB57-5B83AB753565}" destId="{4C8916ED-0257-4953-94B7-7DFB74C6AA03}" srcOrd="3" destOrd="0" presId="urn:microsoft.com/office/officeart/2018/2/layout/IconVerticalSolidList"/>
    <dgm:cxn modelId="{EB19F77E-B245-44C1-96F9-F06EE369DA71}" type="presParOf" srcId="{B548FA0D-6421-4036-AB57-5B83AB753565}" destId="{B77D19B0-5D88-427B-913C-3E9390FF8185}" srcOrd="4" destOrd="0" presId="urn:microsoft.com/office/officeart/2018/2/layout/IconVerticalSolidList"/>
    <dgm:cxn modelId="{B4DE222B-EECF-4C99-9F56-3CFC1D21D0CF}" type="presParOf" srcId="{B77D19B0-5D88-427B-913C-3E9390FF8185}" destId="{16AAFC73-9135-4076-A83A-EC87CD62AC45}" srcOrd="0" destOrd="0" presId="urn:microsoft.com/office/officeart/2018/2/layout/IconVerticalSolidList"/>
    <dgm:cxn modelId="{A39D441E-28DF-4092-A833-85C019717C30}" type="presParOf" srcId="{B77D19B0-5D88-427B-913C-3E9390FF8185}" destId="{EE2510F9-2735-4BF0-A74C-D6916F32E5C7}" srcOrd="1" destOrd="0" presId="urn:microsoft.com/office/officeart/2018/2/layout/IconVerticalSolidList"/>
    <dgm:cxn modelId="{65EE7AFE-5E77-4E43-8252-25A0D75D4988}" type="presParOf" srcId="{B77D19B0-5D88-427B-913C-3E9390FF8185}" destId="{FC3E3DBD-A8C5-4A41-B743-ABFBBC7A166D}" srcOrd="2" destOrd="0" presId="urn:microsoft.com/office/officeart/2018/2/layout/IconVerticalSolidList"/>
    <dgm:cxn modelId="{20C8A2CF-5286-4707-AFF6-0B4934FB870E}" type="presParOf" srcId="{B77D19B0-5D88-427B-913C-3E9390FF8185}" destId="{1A0BC702-EFB7-4254-BDD3-16AC86C81359}" srcOrd="3" destOrd="0" presId="urn:microsoft.com/office/officeart/2018/2/layout/IconVerticalSolidList"/>
    <dgm:cxn modelId="{3FBD39F0-7FDA-4293-A3CA-E167EB1A8474}" type="presParOf" srcId="{B77D19B0-5D88-427B-913C-3E9390FF8185}" destId="{DF10EDED-7353-490C-8385-D77F6A1C27D1}" srcOrd="4" destOrd="0" presId="urn:microsoft.com/office/officeart/2018/2/layout/IconVerticalSolidList"/>
    <dgm:cxn modelId="{E91D9A41-5126-49FB-8E0B-D62FD0454F2B}" type="presParOf" srcId="{B548FA0D-6421-4036-AB57-5B83AB753565}" destId="{3B5E8D6B-D7BA-45F9-BA5B-9B0A58DC2B7C}" srcOrd="5" destOrd="0" presId="urn:microsoft.com/office/officeart/2018/2/layout/IconVerticalSolidList"/>
    <dgm:cxn modelId="{F47FACA3-2004-4A24-9123-3D3AB31E6EF5}" type="presParOf" srcId="{B548FA0D-6421-4036-AB57-5B83AB753565}" destId="{3961E08B-5679-4088-B99A-95CD61936A82}" srcOrd="6" destOrd="0" presId="urn:microsoft.com/office/officeart/2018/2/layout/IconVerticalSolidList"/>
    <dgm:cxn modelId="{03CBAD98-0D76-4929-B472-CACCFD9A476A}" type="presParOf" srcId="{3961E08B-5679-4088-B99A-95CD61936A82}" destId="{91844C5C-0D8F-425E-B951-6615B4BE47E9}" srcOrd="0" destOrd="0" presId="urn:microsoft.com/office/officeart/2018/2/layout/IconVerticalSolidList"/>
    <dgm:cxn modelId="{27C436E4-4F24-4330-9CC0-B1CD00F1146F}" type="presParOf" srcId="{3961E08B-5679-4088-B99A-95CD61936A82}" destId="{7D5B3843-0219-4DFB-A8ED-302CC64C7315}" srcOrd="1" destOrd="0" presId="urn:microsoft.com/office/officeart/2018/2/layout/IconVerticalSolidList"/>
    <dgm:cxn modelId="{EEE64826-5E8A-4711-BBE2-91A61D2C6E9A}" type="presParOf" srcId="{3961E08B-5679-4088-B99A-95CD61936A82}" destId="{C70D788C-E9D0-4CBC-B99A-DCFC0AD52973}" srcOrd="2" destOrd="0" presId="urn:microsoft.com/office/officeart/2018/2/layout/IconVerticalSolidList"/>
    <dgm:cxn modelId="{C4B3A693-C8F3-48AC-9A97-18CE9150E258}" type="presParOf" srcId="{3961E08B-5679-4088-B99A-95CD61936A82}" destId="{8AE7AF0A-34A8-4693-B7A0-402457C5491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AC0D5E-EC5C-42E1-AD2E-259462EEA15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B6D82F-7EB7-4ED8-803C-FBF1F6638DDF}">
      <dgm:prSet custT="1"/>
      <dgm:spPr/>
      <dgm:t>
        <a:bodyPr/>
        <a:lstStyle/>
        <a:p>
          <a:pPr>
            <a:lnSpc>
              <a:spcPct val="100000"/>
            </a:lnSpc>
          </a:pPr>
          <a:r>
            <a:rPr lang="en-US" sz="2400" dirty="0">
              <a:latin typeface="+mn-lt"/>
              <a:cs typeface="Calibri" panose="020F0502020204030204" pitchFamily="34" charset="0"/>
            </a:rPr>
            <a:t>Repair or replace </a:t>
          </a:r>
        </a:p>
      </dgm:t>
    </dgm:pt>
    <dgm:pt modelId="{40245D91-A922-4561-AA88-E6D53E19CF77}" type="parTrans" cxnId="{4EEBB4D0-2B8F-41A6-B2DC-8D700B0E7104}">
      <dgm:prSet/>
      <dgm:spPr/>
      <dgm:t>
        <a:bodyPr/>
        <a:lstStyle/>
        <a:p>
          <a:endParaRPr lang="en-US"/>
        </a:p>
      </dgm:t>
    </dgm:pt>
    <dgm:pt modelId="{C503D586-17EC-4C83-8821-D106026A6C27}" type="sibTrans" cxnId="{4EEBB4D0-2B8F-41A6-B2DC-8D700B0E7104}">
      <dgm:prSet/>
      <dgm:spPr/>
      <dgm:t>
        <a:bodyPr/>
        <a:lstStyle/>
        <a:p>
          <a:endParaRPr lang="en-US"/>
        </a:p>
      </dgm:t>
    </dgm:pt>
    <dgm:pt modelId="{2EBD599F-DBEB-4839-BBB2-87EBBE92DB7D}">
      <dgm:prSet custT="1"/>
      <dgm:spPr/>
      <dgm:t>
        <a:bodyPr/>
        <a:lstStyle/>
        <a:p>
          <a:pPr>
            <a:lnSpc>
              <a:spcPct val="100000"/>
            </a:lnSpc>
          </a:pPr>
          <a:r>
            <a:rPr lang="en-US" sz="2400" dirty="0"/>
            <a:t>Repair quality </a:t>
          </a:r>
        </a:p>
      </dgm:t>
    </dgm:pt>
    <dgm:pt modelId="{88DCFA1E-DB3D-49ED-A35D-442ABE005CD9}" type="parTrans" cxnId="{D3485478-653E-4459-B9EB-608B849B30BA}">
      <dgm:prSet/>
      <dgm:spPr/>
      <dgm:t>
        <a:bodyPr/>
        <a:lstStyle/>
        <a:p>
          <a:endParaRPr lang="en-US"/>
        </a:p>
      </dgm:t>
    </dgm:pt>
    <dgm:pt modelId="{849069EA-5D01-42E3-945E-29FFA60C639F}" type="sibTrans" cxnId="{D3485478-653E-4459-B9EB-608B849B30BA}">
      <dgm:prSet/>
      <dgm:spPr/>
      <dgm:t>
        <a:bodyPr/>
        <a:lstStyle/>
        <a:p>
          <a:endParaRPr lang="en-US"/>
        </a:p>
      </dgm:t>
    </dgm:pt>
    <dgm:pt modelId="{51F39855-0DC0-4ED5-A469-48C66F6C8A3C}">
      <dgm:prSet custT="1"/>
      <dgm:spPr/>
      <dgm:t>
        <a:bodyPr/>
        <a:lstStyle/>
        <a:p>
          <a:pPr>
            <a:lnSpc>
              <a:spcPct val="100000"/>
            </a:lnSpc>
          </a:pPr>
          <a:endParaRPr lang="en-US" sz="2400" dirty="0"/>
        </a:p>
      </dgm:t>
    </dgm:pt>
    <dgm:pt modelId="{8785C4B9-9BC7-4AE1-9287-B4BC2839935B}" type="parTrans" cxnId="{23410960-4E93-4B80-B40E-09A06B4B6DC8}">
      <dgm:prSet/>
      <dgm:spPr/>
      <dgm:t>
        <a:bodyPr/>
        <a:lstStyle/>
        <a:p>
          <a:endParaRPr lang="en-US"/>
        </a:p>
      </dgm:t>
    </dgm:pt>
    <dgm:pt modelId="{0DF936D8-5E16-4D2A-839C-86BCC7D454FE}" type="sibTrans" cxnId="{23410960-4E93-4B80-B40E-09A06B4B6DC8}">
      <dgm:prSet/>
      <dgm:spPr/>
      <dgm:t>
        <a:bodyPr/>
        <a:lstStyle/>
        <a:p>
          <a:endParaRPr lang="en-US"/>
        </a:p>
      </dgm:t>
    </dgm:pt>
    <dgm:pt modelId="{E50D405A-8CE2-4EF1-BB83-3B673492F0B5}">
      <dgm:prSet custT="1"/>
      <dgm:spPr/>
      <dgm:t>
        <a:bodyPr/>
        <a:lstStyle/>
        <a:p>
          <a:pPr>
            <a:lnSpc>
              <a:spcPct val="100000"/>
            </a:lnSpc>
          </a:pPr>
          <a:r>
            <a:rPr lang="en-US" sz="2400" dirty="0"/>
            <a:t>Quality of fittings used</a:t>
          </a:r>
        </a:p>
      </dgm:t>
    </dgm:pt>
    <dgm:pt modelId="{5FC087F0-84F6-4687-8A3E-501308AB3FFC}" type="parTrans" cxnId="{B06DECF2-56A6-460D-8089-0D238220ED55}">
      <dgm:prSet/>
      <dgm:spPr/>
      <dgm:t>
        <a:bodyPr/>
        <a:lstStyle/>
        <a:p>
          <a:endParaRPr lang="en-US"/>
        </a:p>
      </dgm:t>
    </dgm:pt>
    <dgm:pt modelId="{E8EF14FC-8F15-4973-97E9-3C21756564C7}" type="sibTrans" cxnId="{B06DECF2-56A6-460D-8089-0D238220ED55}">
      <dgm:prSet/>
      <dgm:spPr/>
      <dgm:t>
        <a:bodyPr/>
        <a:lstStyle/>
        <a:p>
          <a:endParaRPr lang="en-US"/>
        </a:p>
      </dgm:t>
    </dgm:pt>
    <dgm:pt modelId="{32D99E19-85D0-436B-8E19-461738BC253B}">
      <dgm:prSet custT="1"/>
      <dgm:spPr/>
      <dgm:t>
        <a:bodyPr/>
        <a:lstStyle/>
        <a:p>
          <a:pPr>
            <a:lnSpc>
              <a:spcPct val="100000"/>
            </a:lnSpc>
          </a:pPr>
          <a:r>
            <a:rPr lang="en-US" sz="2400" dirty="0"/>
            <a:t>Run time of leak </a:t>
          </a:r>
        </a:p>
      </dgm:t>
    </dgm:pt>
    <dgm:pt modelId="{72329F3A-9DCD-4B7B-8AF9-DA24014691B8}" type="parTrans" cxnId="{B12D0714-316E-4528-B101-135B8FB58333}">
      <dgm:prSet/>
      <dgm:spPr/>
      <dgm:t>
        <a:bodyPr/>
        <a:lstStyle/>
        <a:p>
          <a:endParaRPr lang="en-US"/>
        </a:p>
      </dgm:t>
    </dgm:pt>
    <dgm:pt modelId="{00B47C1D-F4D0-4537-A9D9-63A8C63D6658}" type="sibTrans" cxnId="{B12D0714-316E-4528-B101-135B8FB58333}">
      <dgm:prSet/>
      <dgm:spPr/>
      <dgm:t>
        <a:bodyPr/>
        <a:lstStyle/>
        <a:p>
          <a:endParaRPr lang="en-US"/>
        </a:p>
      </dgm:t>
    </dgm:pt>
    <dgm:pt modelId="{68918168-7713-44F3-812C-A6C912096A63}" type="pres">
      <dgm:prSet presAssocID="{78AC0D5E-EC5C-42E1-AD2E-259462EEA15B}" presName="root" presStyleCnt="0">
        <dgm:presLayoutVars>
          <dgm:dir/>
          <dgm:resizeHandles val="exact"/>
        </dgm:presLayoutVars>
      </dgm:prSet>
      <dgm:spPr/>
    </dgm:pt>
    <dgm:pt modelId="{4E58A0A7-7236-4BD0-B7C4-9461ECBA84F5}" type="pres">
      <dgm:prSet presAssocID="{EAB6D82F-7EB7-4ED8-803C-FBF1F6638DDF}" presName="compNode" presStyleCnt="0"/>
      <dgm:spPr/>
    </dgm:pt>
    <dgm:pt modelId="{FBC466C0-DAC0-4682-B4A9-798ABD026494}" type="pres">
      <dgm:prSet presAssocID="{EAB6D82F-7EB7-4ED8-803C-FBF1F6638DDF}" presName="bgRect" presStyleLbl="bgShp" presStyleIdx="0" presStyleCnt="4"/>
      <dgm:spPr/>
    </dgm:pt>
    <dgm:pt modelId="{9279E599-B17F-461C-B076-2B769791DA23}" type="pres">
      <dgm:prSet presAssocID="{EAB6D82F-7EB7-4ED8-803C-FBF1F6638DDF}"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mmer"/>
        </a:ext>
      </dgm:extLst>
    </dgm:pt>
    <dgm:pt modelId="{82C7E243-AA13-4216-BBAD-A8A2BED17D5D}" type="pres">
      <dgm:prSet presAssocID="{EAB6D82F-7EB7-4ED8-803C-FBF1F6638DDF}" presName="spaceRect" presStyleCnt="0"/>
      <dgm:spPr/>
    </dgm:pt>
    <dgm:pt modelId="{E4861C1B-ABE4-4A1A-8B4D-8FA785E2D2DF}" type="pres">
      <dgm:prSet presAssocID="{EAB6D82F-7EB7-4ED8-803C-FBF1F6638DDF}" presName="parTx" presStyleLbl="revTx" presStyleIdx="0" presStyleCnt="5">
        <dgm:presLayoutVars>
          <dgm:chMax val="0"/>
          <dgm:chPref val="0"/>
        </dgm:presLayoutVars>
      </dgm:prSet>
      <dgm:spPr/>
    </dgm:pt>
    <dgm:pt modelId="{5F75A91C-608D-4D41-B4C4-EC2A9B83BD20}" type="pres">
      <dgm:prSet presAssocID="{C503D586-17EC-4C83-8821-D106026A6C27}" presName="sibTrans" presStyleCnt="0"/>
      <dgm:spPr/>
    </dgm:pt>
    <dgm:pt modelId="{A3A883CA-0EBD-4961-95B8-260735AE3144}" type="pres">
      <dgm:prSet presAssocID="{2EBD599F-DBEB-4839-BBB2-87EBBE92DB7D}" presName="compNode" presStyleCnt="0"/>
      <dgm:spPr/>
    </dgm:pt>
    <dgm:pt modelId="{CAA06CD6-413F-4852-8282-1E1DE50ECA13}" type="pres">
      <dgm:prSet presAssocID="{2EBD599F-DBEB-4839-BBB2-87EBBE92DB7D}" presName="bgRect" presStyleLbl="bgShp" presStyleIdx="1" presStyleCnt="4" custLinFactNeighborX="488"/>
      <dgm:spPr/>
    </dgm:pt>
    <dgm:pt modelId="{BBFDA142-EABC-434D-9ACF-F60ED327B969}" type="pres">
      <dgm:prSet presAssocID="{2EBD599F-DBEB-4839-BBB2-87EBBE92DB7D}"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d Face with No Fill"/>
        </a:ext>
      </dgm:extLst>
    </dgm:pt>
    <dgm:pt modelId="{184C1464-D117-45AD-9FD9-E553D0102902}" type="pres">
      <dgm:prSet presAssocID="{2EBD599F-DBEB-4839-BBB2-87EBBE92DB7D}" presName="spaceRect" presStyleCnt="0"/>
      <dgm:spPr/>
    </dgm:pt>
    <dgm:pt modelId="{305C2AA4-8891-4119-984E-F2F4B786DF03}" type="pres">
      <dgm:prSet presAssocID="{2EBD599F-DBEB-4839-BBB2-87EBBE92DB7D}" presName="parTx" presStyleLbl="revTx" presStyleIdx="1" presStyleCnt="5">
        <dgm:presLayoutVars>
          <dgm:chMax val="0"/>
          <dgm:chPref val="0"/>
        </dgm:presLayoutVars>
      </dgm:prSet>
      <dgm:spPr/>
    </dgm:pt>
    <dgm:pt modelId="{1DD8BE7E-992E-4882-AE33-648642CAE596}" type="pres">
      <dgm:prSet presAssocID="{2EBD599F-DBEB-4839-BBB2-87EBBE92DB7D}" presName="desTx" presStyleLbl="revTx" presStyleIdx="2" presStyleCnt="5" custScaleX="126697" custLinFactNeighborX="-12008" custLinFactNeighborY="1656">
        <dgm:presLayoutVars/>
      </dgm:prSet>
      <dgm:spPr/>
    </dgm:pt>
    <dgm:pt modelId="{9384ADA0-51C3-4FF9-BF7B-DF2DB2A6485D}" type="pres">
      <dgm:prSet presAssocID="{849069EA-5D01-42E3-945E-29FFA60C639F}" presName="sibTrans" presStyleCnt="0"/>
      <dgm:spPr/>
    </dgm:pt>
    <dgm:pt modelId="{9EFB4D8A-A4E6-417D-A288-E9530F4D68EB}" type="pres">
      <dgm:prSet presAssocID="{E50D405A-8CE2-4EF1-BB83-3B673492F0B5}" presName="compNode" presStyleCnt="0"/>
      <dgm:spPr/>
    </dgm:pt>
    <dgm:pt modelId="{518AD1D1-7E4A-411A-8337-4AAEF59E11B9}" type="pres">
      <dgm:prSet presAssocID="{E50D405A-8CE2-4EF1-BB83-3B673492F0B5}" presName="bgRect" presStyleLbl="bgShp" presStyleIdx="2" presStyleCnt="4"/>
      <dgm:spPr/>
    </dgm:pt>
    <dgm:pt modelId="{79A1E634-164C-41CF-89A9-0FFED22859FD}" type="pres">
      <dgm:prSet presAssocID="{E50D405A-8CE2-4EF1-BB83-3B673492F0B5}"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744AF03-B391-4458-9690-C34BD6D2FE48}" type="pres">
      <dgm:prSet presAssocID="{E50D405A-8CE2-4EF1-BB83-3B673492F0B5}" presName="spaceRect" presStyleCnt="0"/>
      <dgm:spPr/>
    </dgm:pt>
    <dgm:pt modelId="{6EFE1CAE-5C2C-480E-88D1-A76B68820887}" type="pres">
      <dgm:prSet presAssocID="{E50D405A-8CE2-4EF1-BB83-3B673492F0B5}" presName="parTx" presStyleLbl="revTx" presStyleIdx="3" presStyleCnt="5">
        <dgm:presLayoutVars>
          <dgm:chMax val="0"/>
          <dgm:chPref val="0"/>
        </dgm:presLayoutVars>
      </dgm:prSet>
      <dgm:spPr/>
    </dgm:pt>
    <dgm:pt modelId="{483A4D80-11D8-4E6E-AAED-5F22699094DB}" type="pres">
      <dgm:prSet presAssocID="{E8EF14FC-8F15-4973-97E9-3C21756564C7}" presName="sibTrans" presStyleCnt="0"/>
      <dgm:spPr/>
    </dgm:pt>
    <dgm:pt modelId="{AAE1BF05-2E88-49C5-A719-A9EE25DE690F}" type="pres">
      <dgm:prSet presAssocID="{32D99E19-85D0-436B-8E19-461738BC253B}" presName="compNode" presStyleCnt="0"/>
      <dgm:spPr/>
    </dgm:pt>
    <dgm:pt modelId="{41989190-A5C1-4C32-8AB2-9890971E2DB4}" type="pres">
      <dgm:prSet presAssocID="{32D99E19-85D0-436B-8E19-461738BC253B}" presName="bgRect" presStyleLbl="bgShp" presStyleIdx="3" presStyleCnt="4" custLinFactNeighborX="-1056" custLinFactNeighborY="-7450"/>
      <dgm:spPr/>
    </dgm:pt>
    <dgm:pt modelId="{60A3A723-BE5D-42CB-BE07-72A35DBD3C67}" type="pres">
      <dgm:prSet presAssocID="{32D99E19-85D0-436B-8E19-461738BC253B}"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D5448CF8-9546-44DD-A2E3-04DBA11497A4}" type="pres">
      <dgm:prSet presAssocID="{32D99E19-85D0-436B-8E19-461738BC253B}" presName="spaceRect" presStyleCnt="0"/>
      <dgm:spPr/>
    </dgm:pt>
    <dgm:pt modelId="{4733AF59-9E5F-40EE-9809-4B9DAA56E3C9}" type="pres">
      <dgm:prSet presAssocID="{32D99E19-85D0-436B-8E19-461738BC253B}" presName="parTx" presStyleLbl="revTx" presStyleIdx="4" presStyleCnt="5" custLinFactNeighborX="1338" custLinFactNeighborY="4139">
        <dgm:presLayoutVars>
          <dgm:chMax val="0"/>
          <dgm:chPref val="0"/>
        </dgm:presLayoutVars>
      </dgm:prSet>
      <dgm:spPr/>
    </dgm:pt>
  </dgm:ptLst>
  <dgm:cxnLst>
    <dgm:cxn modelId="{B12D0714-316E-4528-B101-135B8FB58333}" srcId="{78AC0D5E-EC5C-42E1-AD2E-259462EEA15B}" destId="{32D99E19-85D0-436B-8E19-461738BC253B}" srcOrd="3" destOrd="0" parTransId="{72329F3A-9DCD-4B7B-8AF9-DA24014691B8}" sibTransId="{00B47C1D-F4D0-4537-A9D9-63A8C63D6658}"/>
    <dgm:cxn modelId="{355AFE2B-7039-40BE-9648-AC4E12449977}" type="presOf" srcId="{78AC0D5E-EC5C-42E1-AD2E-259462EEA15B}" destId="{68918168-7713-44F3-812C-A6C912096A63}" srcOrd="0" destOrd="0" presId="urn:microsoft.com/office/officeart/2018/2/layout/IconVerticalSolidList"/>
    <dgm:cxn modelId="{23410960-4E93-4B80-B40E-09A06B4B6DC8}" srcId="{2EBD599F-DBEB-4839-BBB2-87EBBE92DB7D}" destId="{51F39855-0DC0-4ED5-A469-48C66F6C8A3C}" srcOrd="0" destOrd="0" parTransId="{8785C4B9-9BC7-4AE1-9287-B4BC2839935B}" sibTransId="{0DF936D8-5E16-4D2A-839C-86BCC7D454FE}"/>
    <dgm:cxn modelId="{8CEEAA75-2EBA-4448-B19C-CDA939BED99F}" type="presOf" srcId="{51F39855-0DC0-4ED5-A469-48C66F6C8A3C}" destId="{1DD8BE7E-992E-4882-AE33-648642CAE596}" srcOrd="0" destOrd="0" presId="urn:microsoft.com/office/officeart/2018/2/layout/IconVerticalSolidList"/>
    <dgm:cxn modelId="{D3485478-653E-4459-B9EB-608B849B30BA}" srcId="{78AC0D5E-EC5C-42E1-AD2E-259462EEA15B}" destId="{2EBD599F-DBEB-4839-BBB2-87EBBE92DB7D}" srcOrd="1" destOrd="0" parTransId="{88DCFA1E-DB3D-49ED-A35D-442ABE005CD9}" sibTransId="{849069EA-5D01-42E3-945E-29FFA60C639F}"/>
    <dgm:cxn modelId="{4EEBB4D0-2B8F-41A6-B2DC-8D700B0E7104}" srcId="{78AC0D5E-EC5C-42E1-AD2E-259462EEA15B}" destId="{EAB6D82F-7EB7-4ED8-803C-FBF1F6638DDF}" srcOrd="0" destOrd="0" parTransId="{40245D91-A922-4561-AA88-E6D53E19CF77}" sibTransId="{C503D586-17EC-4C83-8821-D106026A6C27}"/>
    <dgm:cxn modelId="{0F10EEE6-56E4-42A7-B2D0-A4145371F251}" type="presOf" srcId="{32D99E19-85D0-436B-8E19-461738BC253B}" destId="{4733AF59-9E5F-40EE-9809-4B9DAA56E3C9}" srcOrd="0" destOrd="0" presId="urn:microsoft.com/office/officeart/2018/2/layout/IconVerticalSolidList"/>
    <dgm:cxn modelId="{B06DECF2-56A6-460D-8089-0D238220ED55}" srcId="{78AC0D5E-EC5C-42E1-AD2E-259462EEA15B}" destId="{E50D405A-8CE2-4EF1-BB83-3B673492F0B5}" srcOrd="2" destOrd="0" parTransId="{5FC087F0-84F6-4687-8A3E-501308AB3FFC}" sibTransId="{E8EF14FC-8F15-4973-97E9-3C21756564C7}"/>
    <dgm:cxn modelId="{34FC1AF6-AEF0-4A4D-8ADE-E6F4E27C9AF2}" type="presOf" srcId="{2EBD599F-DBEB-4839-BBB2-87EBBE92DB7D}" destId="{305C2AA4-8891-4119-984E-F2F4B786DF03}" srcOrd="0" destOrd="0" presId="urn:microsoft.com/office/officeart/2018/2/layout/IconVerticalSolidList"/>
    <dgm:cxn modelId="{1ACA58FC-B17A-4734-8EA3-5DFA81D74A09}" type="presOf" srcId="{E50D405A-8CE2-4EF1-BB83-3B673492F0B5}" destId="{6EFE1CAE-5C2C-480E-88D1-A76B68820887}" srcOrd="0" destOrd="0" presId="urn:microsoft.com/office/officeart/2018/2/layout/IconVerticalSolidList"/>
    <dgm:cxn modelId="{9A06A9FD-F9C1-44E9-8103-A9DCDA04370A}" type="presOf" srcId="{EAB6D82F-7EB7-4ED8-803C-FBF1F6638DDF}" destId="{E4861C1B-ABE4-4A1A-8B4D-8FA785E2D2DF}" srcOrd="0" destOrd="0" presId="urn:microsoft.com/office/officeart/2018/2/layout/IconVerticalSolidList"/>
    <dgm:cxn modelId="{C2B6C8B1-518E-47F9-83E6-CF45E08A8163}" type="presParOf" srcId="{68918168-7713-44F3-812C-A6C912096A63}" destId="{4E58A0A7-7236-4BD0-B7C4-9461ECBA84F5}" srcOrd="0" destOrd="0" presId="urn:microsoft.com/office/officeart/2018/2/layout/IconVerticalSolidList"/>
    <dgm:cxn modelId="{C2FA2E45-AB24-48BF-B4C6-1DFAC35D79F6}" type="presParOf" srcId="{4E58A0A7-7236-4BD0-B7C4-9461ECBA84F5}" destId="{FBC466C0-DAC0-4682-B4A9-798ABD026494}" srcOrd="0" destOrd="0" presId="urn:microsoft.com/office/officeart/2018/2/layout/IconVerticalSolidList"/>
    <dgm:cxn modelId="{97C47E06-67F7-497A-A29A-13B49C2A5B29}" type="presParOf" srcId="{4E58A0A7-7236-4BD0-B7C4-9461ECBA84F5}" destId="{9279E599-B17F-461C-B076-2B769791DA23}" srcOrd="1" destOrd="0" presId="urn:microsoft.com/office/officeart/2018/2/layout/IconVerticalSolidList"/>
    <dgm:cxn modelId="{A48BA5E5-FC03-47DC-9AE4-702C078F2882}" type="presParOf" srcId="{4E58A0A7-7236-4BD0-B7C4-9461ECBA84F5}" destId="{82C7E243-AA13-4216-BBAD-A8A2BED17D5D}" srcOrd="2" destOrd="0" presId="urn:microsoft.com/office/officeart/2018/2/layout/IconVerticalSolidList"/>
    <dgm:cxn modelId="{DE232049-C515-4949-B5E7-5601080D97E3}" type="presParOf" srcId="{4E58A0A7-7236-4BD0-B7C4-9461ECBA84F5}" destId="{E4861C1B-ABE4-4A1A-8B4D-8FA785E2D2DF}" srcOrd="3" destOrd="0" presId="urn:microsoft.com/office/officeart/2018/2/layout/IconVerticalSolidList"/>
    <dgm:cxn modelId="{F421FDD7-6A3B-47D6-A80F-7C5D0EEFAC8B}" type="presParOf" srcId="{68918168-7713-44F3-812C-A6C912096A63}" destId="{5F75A91C-608D-4D41-B4C4-EC2A9B83BD20}" srcOrd="1" destOrd="0" presId="urn:microsoft.com/office/officeart/2018/2/layout/IconVerticalSolidList"/>
    <dgm:cxn modelId="{DFA49D3B-2B42-4E74-AA97-F763C49E58C0}" type="presParOf" srcId="{68918168-7713-44F3-812C-A6C912096A63}" destId="{A3A883CA-0EBD-4961-95B8-260735AE3144}" srcOrd="2" destOrd="0" presId="urn:microsoft.com/office/officeart/2018/2/layout/IconVerticalSolidList"/>
    <dgm:cxn modelId="{13DCF22E-B5BE-4E1C-B6DF-EAE391358B82}" type="presParOf" srcId="{A3A883CA-0EBD-4961-95B8-260735AE3144}" destId="{CAA06CD6-413F-4852-8282-1E1DE50ECA13}" srcOrd="0" destOrd="0" presId="urn:microsoft.com/office/officeart/2018/2/layout/IconVerticalSolidList"/>
    <dgm:cxn modelId="{5EF2D657-793C-4F75-B7F2-B194297951DC}" type="presParOf" srcId="{A3A883CA-0EBD-4961-95B8-260735AE3144}" destId="{BBFDA142-EABC-434D-9ACF-F60ED327B969}" srcOrd="1" destOrd="0" presId="urn:microsoft.com/office/officeart/2018/2/layout/IconVerticalSolidList"/>
    <dgm:cxn modelId="{825904E5-8806-4CF9-8A36-C56CEA638D3C}" type="presParOf" srcId="{A3A883CA-0EBD-4961-95B8-260735AE3144}" destId="{184C1464-D117-45AD-9FD9-E553D0102902}" srcOrd="2" destOrd="0" presId="urn:microsoft.com/office/officeart/2018/2/layout/IconVerticalSolidList"/>
    <dgm:cxn modelId="{E800896B-41E8-43A6-8826-BCBA7224054B}" type="presParOf" srcId="{A3A883CA-0EBD-4961-95B8-260735AE3144}" destId="{305C2AA4-8891-4119-984E-F2F4B786DF03}" srcOrd="3" destOrd="0" presId="urn:microsoft.com/office/officeart/2018/2/layout/IconVerticalSolidList"/>
    <dgm:cxn modelId="{810004CB-336C-49B0-9E3E-7BA09A276DC2}" type="presParOf" srcId="{A3A883CA-0EBD-4961-95B8-260735AE3144}" destId="{1DD8BE7E-992E-4882-AE33-648642CAE596}" srcOrd="4" destOrd="0" presId="urn:microsoft.com/office/officeart/2018/2/layout/IconVerticalSolidList"/>
    <dgm:cxn modelId="{E3E74BF7-C6F1-40A5-978F-EA07C381F727}" type="presParOf" srcId="{68918168-7713-44F3-812C-A6C912096A63}" destId="{9384ADA0-51C3-4FF9-BF7B-DF2DB2A6485D}" srcOrd="3" destOrd="0" presId="urn:microsoft.com/office/officeart/2018/2/layout/IconVerticalSolidList"/>
    <dgm:cxn modelId="{20F30739-44F5-4380-8762-D98296CC17BB}" type="presParOf" srcId="{68918168-7713-44F3-812C-A6C912096A63}" destId="{9EFB4D8A-A4E6-417D-A288-E9530F4D68EB}" srcOrd="4" destOrd="0" presId="urn:microsoft.com/office/officeart/2018/2/layout/IconVerticalSolidList"/>
    <dgm:cxn modelId="{89A755D0-24EF-45D3-A3C9-B48AE3DE57E9}" type="presParOf" srcId="{9EFB4D8A-A4E6-417D-A288-E9530F4D68EB}" destId="{518AD1D1-7E4A-411A-8337-4AAEF59E11B9}" srcOrd="0" destOrd="0" presId="urn:microsoft.com/office/officeart/2018/2/layout/IconVerticalSolidList"/>
    <dgm:cxn modelId="{39656D63-F084-485F-AA3C-44EDDBCA747D}" type="presParOf" srcId="{9EFB4D8A-A4E6-417D-A288-E9530F4D68EB}" destId="{79A1E634-164C-41CF-89A9-0FFED22859FD}" srcOrd="1" destOrd="0" presId="urn:microsoft.com/office/officeart/2018/2/layout/IconVerticalSolidList"/>
    <dgm:cxn modelId="{E4811E81-5048-4B8D-A256-27D0DEB02D25}" type="presParOf" srcId="{9EFB4D8A-A4E6-417D-A288-E9530F4D68EB}" destId="{C744AF03-B391-4458-9690-C34BD6D2FE48}" srcOrd="2" destOrd="0" presId="urn:microsoft.com/office/officeart/2018/2/layout/IconVerticalSolidList"/>
    <dgm:cxn modelId="{54153B57-4F7E-4536-B1F5-6C3C4965A7A4}" type="presParOf" srcId="{9EFB4D8A-A4E6-417D-A288-E9530F4D68EB}" destId="{6EFE1CAE-5C2C-480E-88D1-A76B68820887}" srcOrd="3" destOrd="0" presId="urn:microsoft.com/office/officeart/2018/2/layout/IconVerticalSolidList"/>
    <dgm:cxn modelId="{43DF157C-223A-447E-B7CC-9D1C5E17D34C}" type="presParOf" srcId="{68918168-7713-44F3-812C-A6C912096A63}" destId="{483A4D80-11D8-4E6E-AAED-5F22699094DB}" srcOrd="5" destOrd="0" presId="urn:microsoft.com/office/officeart/2018/2/layout/IconVerticalSolidList"/>
    <dgm:cxn modelId="{576C82BA-E723-4ED1-9E1C-216335214B4A}" type="presParOf" srcId="{68918168-7713-44F3-812C-A6C912096A63}" destId="{AAE1BF05-2E88-49C5-A719-A9EE25DE690F}" srcOrd="6" destOrd="0" presId="urn:microsoft.com/office/officeart/2018/2/layout/IconVerticalSolidList"/>
    <dgm:cxn modelId="{19393E9B-FBD6-42E2-AD39-616F8F16F15D}" type="presParOf" srcId="{AAE1BF05-2E88-49C5-A719-A9EE25DE690F}" destId="{41989190-A5C1-4C32-8AB2-9890971E2DB4}" srcOrd="0" destOrd="0" presId="urn:microsoft.com/office/officeart/2018/2/layout/IconVerticalSolidList"/>
    <dgm:cxn modelId="{BFCFD5AB-B03A-4F80-B39E-E29310541B16}" type="presParOf" srcId="{AAE1BF05-2E88-49C5-A719-A9EE25DE690F}" destId="{60A3A723-BE5D-42CB-BE07-72A35DBD3C67}" srcOrd="1" destOrd="0" presId="urn:microsoft.com/office/officeart/2018/2/layout/IconVerticalSolidList"/>
    <dgm:cxn modelId="{7C5B3C36-28B9-4A40-B184-13067537E997}" type="presParOf" srcId="{AAE1BF05-2E88-49C5-A719-A9EE25DE690F}" destId="{D5448CF8-9546-44DD-A2E3-04DBA11497A4}" srcOrd="2" destOrd="0" presId="urn:microsoft.com/office/officeart/2018/2/layout/IconVerticalSolidList"/>
    <dgm:cxn modelId="{152EB0CE-F80E-452A-8E83-C048824E2E98}" type="presParOf" srcId="{AAE1BF05-2E88-49C5-A719-A9EE25DE690F}" destId="{4733AF59-9E5F-40EE-9809-4B9DAA56E3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357CB-E823-47E2-9B42-5482120ADBA4}">
      <dsp:nvSpPr>
        <dsp:cNvPr id="0" name=""/>
        <dsp:cNvSpPr/>
      </dsp:nvSpPr>
      <dsp:spPr>
        <a:xfrm>
          <a:off x="0" y="249282"/>
          <a:ext cx="5732584" cy="111037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912" tIns="312420" rIns="44491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Must get to and from site </a:t>
          </a:r>
        </a:p>
        <a:p>
          <a:pPr marL="114300" lvl="1" indent="-114300" algn="l" defTabSz="666750">
            <a:lnSpc>
              <a:spcPct val="90000"/>
            </a:lnSpc>
            <a:spcBef>
              <a:spcPct val="0"/>
            </a:spcBef>
            <a:spcAft>
              <a:spcPct val="15000"/>
            </a:spcAft>
            <a:buChar char="•"/>
          </a:pPr>
          <a:r>
            <a:rPr lang="en-US" sz="1500" kern="1200" dirty="0"/>
            <a:t>Don’t know if any leaks present in the region surveyed</a:t>
          </a:r>
        </a:p>
        <a:p>
          <a:pPr marL="114300" lvl="1" indent="-114300" algn="l" defTabSz="666750">
            <a:lnSpc>
              <a:spcPct val="90000"/>
            </a:lnSpc>
            <a:spcBef>
              <a:spcPct val="0"/>
            </a:spcBef>
            <a:spcAft>
              <a:spcPct val="15000"/>
            </a:spcAft>
            <a:buChar char="•"/>
          </a:pPr>
          <a:r>
            <a:rPr lang="en-US" sz="1500" kern="1200" dirty="0"/>
            <a:t>Low footprint if area is surveyed by foot</a:t>
          </a:r>
        </a:p>
      </dsp:txBody>
      <dsp:txXfrm>
        <a:off x="0" y="249282"/>
        <a:ext cx="5732584" cy="1110375"/>
      </dsp:txXfrm>
    </dsp:sp>
    <dsp:sp modelId="{2C1F1991-37AE-4415-BE14-CE288B0D8588}">
      <dsp:nvSpPr>
        <dsp:cNvPr id="0" name=""/>
        <dsp:cNvSpPr/>
      </dsp:nvSpPr>
      <dsp:spPr>
        <a:xfrm>
          <a:off x="286629" y="27882"/>
          <a:ext cx="401280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675" tIns="0" rIns="151675" bIns="0" numCol="1" spcCol="1270" anchor="ctr" anchorCtr="0">
          <a:noAutofit/>
        </a:bodyPr>
        <a:lstStyle/>
        <a:p>
          <a:pPr marL="0" lvl="0" indent="0" algn="l" defTabSz="666750">
            <a:lnSpc>
              <a:spcPct val="90000"/>
            </a:lnSpc>
            <a:spcBef>
              <a:spcPct val="0"/>
            </a:spcBef>
            <a:spcAft>
              <a:spcPct val="35000"/>
            </a:spcAft>
            <a:buNone/>
          </a:pPr>
          <a:r>
            <a:rPr lang="en-US" sz="1500" kern="1200" dirty="0"/>
            <a:t>Listening on each stop tap</a:t>
          </a:r>
        </a:p>
      </dsp:txBody>
      <dsp:txXfrm>
        <a:off x="308245" y="49498"/>
        <a:ext cx="3969576" cy="399568"/>
      </dsp:txXfrm>
    </dsp:sp>
    <dsp:sp modelId="{15CB69EA-0B9B-4375-898B-FDF236501107}">
      <dsp:nvSpPr>
        <dsp:cNvPr id="0" name=""/>
        <dsp:cNvSpPr/>
      </dsp:nvSpPr>
      <dsp:spPr>
        <a:xfrm>
          <a:off x="0" y="1662057"/>
          <a:ext cx="5732584" cy="106312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912" tIns="312420" rIns="44491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Movement of staff  in vehicles doing lift and shift and follow up Active Leakage Control activities </a:t>
          </a:r>
        </a:p>
        <a:p>
          <a:pPr marL="114300" lvl="1" indent="-114300" algn="l" defTabSz="666750">
            <a:lnSpc>
              <a:spcPct val="90000"/>
            </a:lnSpc>
            <a:spcBef>
              <a:spcPct val="0"/>
            </a:spcBef>
            <a:spcAft>
              <a:spcPct val="15000"/>
            </a:spcAft>
            <a:buChar char="•"/>
          </a:pPr>
          <a:r>
            <a:rPr lang="en-US" sz="1500" kern="1200" dirty="0"/>
            <a:t>Don’t know if any leaks present in the region surveyed </a:t>
          </a:r>
        </a:p>
      </dsp:txBody>
      <dsp:txXfrm>
        <a:off x="0" y="1662057"/>
        <a:ext cx="5732584" cy="1063125"/>
      </dsp:txXfrm>
    </dsp:sp>
    <dsp:sp modelId="{6D8E1209-033C-421A-A6F8-FD8D1D874782}">
      <dsp:nvSpPr>
        <dsp:cNvPr id="0" name=""/>
        <dsp:cNvSpPr/>
      </dsp:nvSpPr>
      <dsp:spPr>
        <a:xfrm>
          <a:off x="286629" y="1440657"/>
          <a:ext cx="401280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675" tIns="0" rIns="151675" bIns="0" numCol="1" spcCol="1270" anchor="ctr" anchorCtr="0">
          <a:noAutofit/>
        </a:bodyPr>
        <a:lstStyle/>
        <a:p>
          <a:pPr marL="0" lvl="0" indent="0" algn="l" defTabSz="666750">
            <a:lnSpc>
              <a:spcPct val="90000"/>
            </a:lnSpc>
            <a:spcBef>
              <a:spcPct val="0"/>
            </a:spcBef>
            <a:spcAft>
              <a:spcPct val="35000"/>
            </a:spcAft>
            <a:buNone/>
          </a:pPr>
          <a:r>
            <a:rPr lang="en-US" sz="1500" kern="1200" dirty="0"/>
            <a:t>Lift and shift of noise loggers</a:t>
          </a:r>
        </a:p>
      </dsp:txBody>
      <dsp:txXfrm>
        <a:off x="308245" y="1462273"/>
        <a:ext cx="3969576" cy="399568"/>
      </dsp:txXfrm>
    </dsp:sp>
    <dsp:sp modelId="{4543A667-CC5C-4730-ADB7-194ACAA15EC1}">
      <dsp:nvSpPr>
        <dsp:cNvPr id="0" name=""/>
        <dsp:cNvSpPr/>
      </dsp:nvSpPr>
      <dsp:spPr>
        <a:xfrm>
          <a:off x="0" y="3027582"/>
          <a:ext cx="5732584" cy="82687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912" tIns="312420" rIns="44491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Once installed only go to alarms – reduced unnecessary vehicle usage </a:t>
          </a:r>
        </a:p>
      </dsp:txBody>
      <dsp:txXfrm>
        <a:off x="0" y="3027582"/>
        <a:ext cx="5732584" cy="826875"/>
      </dsp:txXfrm>
    </dsp:sp>
    <dsp:sp modelId="{3DAFC216-9489-4586-B5ED-93538A3C0D49}">
      <dsp:nvSpPr>
        <dsp:cNvPr id="0" name=""/>
        <dsp:cNvSpPr/>
      </dsp:nvSpPr>
      <dsp:spPr>
        <a:xfrm>
          <a:off x="286629" y="2806183"/>
          <a:ext cx="401280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675" tIns="0" rIns="151675" bIns="0" numCol="1" spcCol="1270" anchor="ctr" anchorCtr="0">
          <a:noAutofit/>
        </a:bodyPr>
        <a:lstStyle/>
        <a:p>
          <a:pPr marL="0" lvl="0" indent="0" algn="l" defTabSz="666750">
            <a:lnSpc>
              <a:spcPct val="90000"/>
            </a:lnSpc>
            <a:spcBef>
              <a:spcPct val="0"/>
            </a:spcBef>
            <a:spcAft>
              <a:spcPct val="35000"/>
            </a:spcAft>
            <a:buNone/>
          </a:pPr>
          <a:r>
            <a:rPr lang="en-US" sz="1500" kern="1200" dirty="0"/>
            <a:t>Permanent installed equipment </a:t>
          </a:r>
        </a:p>
      </dsp:txBody>
      <dsp:txXfrm>
        <a:off x="308245" y="2827799"/>
        <a:ext cx="3969576" cy="399568"/>
      </dsp:txXfrm>
    </dsp:sp>
    <dsp:sp modelId="{877D9F08-B4CB-4FC7-B5C8-7FC615491D91}">
      <dsp:nvSpPr>
        <dsp:cNvPr id="0" name=""/>
        <dsp:cNvSpPr/>
      </dsp:nvSpPr>
      <dsp:spPr>
        <a:xfrm>
          <a:off x="0" y="4156858"/>
          <a:ext cx="5732584" cy="82687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912" tIns="312420" rIns="44491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Only go to areas of Interest – reduced unnecessary vehicle usage </a:t>
          </a:r>
        </a:p>
      </dsp:txBody>
      <dsp:txXfrm>
        <a:off x="0" y="4156858"/>
        <a:ext cx="5732584" cy="826875"/>
      </dsp:txXfrm>
    </dsp:sp>
    <dsp:sp modelId="{00A8113D-8C10-4C67-A9A3-9108E773D2E2}">
      <dsp:nvSpPr>
        <dsp:cNvPr id="0" name=""/>
        <dsp:cNvSpPr/>
      </dsp:nvSpPr>
      <dsp:spPr>
        <a:xfrm>
          <a:off x="286629" y="3935458"/>
          <a:ext cx="401280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675" tIns="0" rIns="151675" bIns="0" numCol="1" spcCol="1270" anchor="ctr" anchorCtr="0">
          <a:noAutofit/>
        </a:bodyPr>
        <a:lstStyle/>
        <a:p>
          <a:pPr marL="0" lvl="0" indent="0" algn="l" defTabSz="666750">
            <a:lnSpc>
              <a:spcPct val="90000"/>
            </a:lnSpc>
            <a:spcBef>
              <a:spcPct val="0"/>
            </a:spcBef>
            <a:spcAft>
              <a:spcPct val="35000"/>
            </a:spcAft>
            <a:buNone/>
          </a:pPr>
          <a:r>
            <a:rPr lang="en-US" sz="1500" kern="1200" dirty="0"/>
            <a:t>Satellite leakage </a:t>
          </a:r>
        </a:p>
      </dsp:txBody>
      <dsp:txXfrm>
        <a:off x="308245" y="3957074"/>
        <a:ext cx="3969576"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4B160-189F-451A-B6A5-DDF0B545670A}">
      <dsp:nvSpPr>
        <dsp:cNvPr id="0" name=""/>
        <dsp:cNvSpPr/>
      </dsp:nvSpPr>
      <dsp:spPr>
        <a:xfrm rot="5400000">
          <a:off x="3803655" y="-1504524"/>
          <a:ext cx="727092" cy="3922072"/>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Open-cut</a:t>
          </a:r>
        </a:p>
        <a:p>
          <a:pPr marL="171450" lvl="1" indent="-171450" algn="l" defTabSz="844550">
            <a:lnSpc>
              <a:spcPct val="90000"/>
            </a:lnSpc>
            <a:spcBef>
              <a:spcPct val="0"/>
            </a:spcBef>
            <a:spcAft>
              <a:spcPct val="15000"/>
            </a:spcAft>
            <a:buChar char="•"/>
          </a:pPr>
          <a:r>
            <a:rPr lang="en-US" sz="1900" kern="1200" dirty="0"/>
            <a:t>Bored / pipe-bursting </a:t>
          </a:r>
        </a:p>
      </dsp:txBody>
      <dsp:txXfrm rot="-5400000">
        <a:off x="2206165" y="128460"/>
        <a:ext cx="3886578" cy="656104"/>
      </dsp:txXfrm>
    </dsp:sp>
    <dsp:sp modelId="{604B6E76-F7D6-4E30-A721-09601B29C289}">
      <dsp:nvSpPr>
        <dsp:cNvPr id="0" name=""/>
        <dsp:cNvSpPr/>
      </dsp:nvSpPr>
      <dsp:spPr>
        <a:xfrm>
          <a:off x="0" y="2078"/>
          <a:ext cx="2206165" cy="9088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Method of pipe installation</a:t>
          </a:r>
        </a:p>
      </dsp:txBody>
      <dsp:txXfrm>
        <a:off x="44367" y="46445"/>
        <a:ext cx="2117431" cy="820132"/>
      </dsp:txXfrm>
    </dsp:sp>
    <dsp:sp modelId="{472810BF-1DE0-47D1-8AD5-F003B64BDF8A}">
      <dsp:nvSpPr>
        <dsp:cNvPr id="0" name=""/>
        <dsp:cNvSpPr/>
      </dsp:nvSpPr>
      <dsp:spPr>
        <a:xfrm rot="5400000">
          <a:off x="3803655" y="-550215"/>
          <a:ext cx="727092" cy="3922072"/>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Concrete / tarmac</a:t>
          </a:r>
        </a:p>
        <a:p>
          <a:pPr marL="171450" lvl="1" indent="-171450" algn="l" defTabSz="844550">
            <a:lnSpc>
              <a:spcPct val="90000"/>
            </a:lnSpc>
            <a:spcBef>
              <a:spcPct val="0"/>
            </a:spcBef>
            <a:spcAft>
              <a:spcPct val="15000"/>
            </a:spcAft>
            <a:buChar char="•"/>
          </a:pPr>
          <a:r>
            <a:rPr lang="en-US" sz="1900" kern="1200" dirty="0"/>
            <a:t>Sand / grass </a:t>
          </a:r>
        </a:p>
      </dsp:txBody>
      <dsp:txXfrm rot="-5400000">
        <a:off x="2206165" y="1082769"/>
        <a:ext cx="3886578" cy="656104"/>
      </dsp:txXfrm>
    </dsp:sp>
    <dsp:sp modelId="{D3AF63E1-E65D-4F84-974D-FED9D60CAC59}">
      <dsp:nvSpPr>
        <dsp:cNvPr id="0" name=""/>
        <dsp:cNvSpPr/>
      </dsp:nvSpPr>
      <dsp:spPr>
        <a:xfrm>
          <a:off x="0" y="956388"/>
          <a:ext cx="2206165" cy="9088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Ground type </a:t>
          </a:r>
        </a:p>
      </dsp:txBody>
      <dsp:txXfrm>
        <a:off x="44367" y="1000755"/>
        <a:ext cx="2117431" cy="820132"/>
      </dsp:txXfrm>
    </dsp:sp>
    <dsp:sp modelId="{49534E40-7393-42F0-9C6F-5AB99437CD8F}">
      <dsp:nvSpPr>
        <dsp:cNvPr id="0" name=""/>
        <dsp:cNvSpPr/>
      </dsp:nvSpPr>
      <dsp:spPr>
        <a:xfrm rot="5400000">
          <a:off x="3803655" y="404094"/>
          <a:ext cx="727092" cy="3922072"/>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Metallic</a:t>
          </a:r>
        </a:p>
        <a:p>
          <a:pPr marL="171450" lvl="1" indent="-171450" algn="l" defTabSz="844550">
            <a:lnSpc>
              <a:spcPct val="90000"/>
            </a:lnSpc>
            <a:spcBef>
              <a:spcPct val="0"/>
            </a:spcBef>
            <a:spcAft>
              <a:spcPct val="15000"/>
            </a:spcAft>
            <a:buChar char="•"/>
          </a:pPr>
          <a:r>
            <a:rPr lang="en-US" sz="1900" kern="1200" dirty="0"/>
            <a:t>Non-metallic</a:t>
          </a:r>
        </a:p>
      </dsp:txBody>
      <dsp:txXfrm rot="-5400000">
        <a:off x="2206165" y="2037078"/>
        <a:ext cx="3886578" cy="656104"/>
      </dsp:txXfrm>
    </dsp:sp>
    <dsp:sp modelId="{79046713-859D-4E1A-ABC8-2D72B674C9D7}">
      <dsp:nvSpPr>
        <dsp:cNvPr id="0" name=""/>
        <dsp:cNvSpPr/>
      </dsp:nvSpPr>
      <dsp:spPr>
        <a:xfrm>
          <a:off x="0" y="1910697"/>
          <a:ext cx="2206165" cy="9088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Material used </a:t>
          </a:r>
        </a:p>
      </dsp:txBody>
      <dsp:txXfrm>
        <a:off x="44367" y="1955064"/>
        <a:ext cx="2117431" cy="820132"/>
      </dsp:txXfrm>
    </dsp:sp>
    <dsp:sp modelId="{AB75D825-5948-4F96-A79D-BAE540D61035}">
      <dsp:nvSpPr>
        <dsp:cNvPr id="0" name=""/>
        <dsp:cNvSpPr/>
      </dsp:nvSpPr>
      <dsp:spPr>
        <a:xfrm>
          <a:off x="0" y="2865006"/>
          <a:ext cx="2206165" cy="9088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Life expectancy 30 - 60 years </a:t>
          </a:r>
        </a:p>
      </dsp:txBody>
      <dsp:txXfrm>
        <a:off x="44367" y="2909373"/>
        <a:ext cx="2117431" cy="820132"/>
      </dsp:txXfrm>
    </dsp:sp>
    <dsp:sp modelId="{FC068767-5192-4220-9A12-17E8FB949F0E}">
      <dsp:nvSpPr>
        <dsp:cNvPr id="0" name=""/>
        <dsp:cNvSpPr/>
      </dsp:nvSpPr>
      <dsp:spPr>
        <a:xfrm rot="5400000">
          <a:off x="3803655" y="2312713"/>
          <a:ext cx="727092" cy="3922072"/>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Material</a:t>
          </a:r>
        </a:p>
        <a:p>
          <a:pPr marL="171450" lvl="1" indent="-171450" algn="l" defTabSz="844550">
            <a:lnSpc>
              <a:spcPct val="90000"/>
            </a:lnSpc>
            <a:spcBef>
              <a:spcPct val="0"/>
            </a:spcBef>
            <a:spcAft>
              <a:spcPct val="15000"/>
            </a:spcAft>
            <a:buChar char="•"/>
          </a:pPr>
          <a:r>
            <a:rPr lang="en-US" sz="1900" kern="1200" dirty="0"/>
            <a:t>Renew or use existing </a:t>
          </a:r>
        </a:p>
      </dsp:txBody>
      <dsp:txXfrm rot="-5400000">
        <a:off x="2206165" y="3945697"/>
        <a:ext cx="3886578" cy="656104"/>
      </dsp:txXfrm>
    </dsp:sp>
    <dsp:sp modelId="{337BD55F-8394-4290-B7F8-19FE7EA5BE9C}">
      <dsp:nvSpPr>
        <dsp:cNvPr id="0" name=""/>
        <dsp:cNvSpPr/>
      </dsp:nvSpPr>
      <dsp:spPr>
        <a:xfrm>
          <a:off x="0" y="3819316"/>
          <a:ext cx="2206165" cy="9088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Service pipe </a:t>
          </a:r>
        </a:p>
      </dsp:txBody>
      <dsp:txXfrm>
        <a:off x="44367" y="3863683"/>
        <a:ext cx="2117431" cy="820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E5FB5-A705-4B7B-8E0F-552C3635D4ED}">
      <dsp:nvSpPr>
        <dsp:cNvPr id="0" name=""/>
        <dsp:cNvSpPr/>
      </dsp:nvSpPr>
      <dsp:spPr>
        <a:xfrm>
          <a:off x="-24359" y="52396"/>
          <a:ext cx="5290135" cy="107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67ABD9-7CB8-420D-AFA4-E08D8E0F409B}">
      <dsp:nvSpPr>
        <dsp:cNvPr id="0" name=""/>
        <dsp:cNvSpPr/>
      </dsp:nvSpPr>
      <dsp:spPr>
        <a:xfrm>
          <a:off x="108563" y="252380"/>
          <a:ext cx="593327" cy="593327"/>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897878-B5D6-452E-BC0D-97D02CFE27F3}">
      <dsp:nvSpPr>
        <dsp:cNvPr id="0" name=""/>
        <dsp:cNvSpPr/>
      </dsp:nvSpPr>
      <dsp:spPr>
        <a:xfrm>
          <a:off x="1028220" y="9655"/>
          <a:ext cx="2380560"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Installation of PRV and servicing valves </a:t>
          </a:r>
        </a:p>
      </dsp:txBody>
      <dsp:txXfrm>
        <a:off x="1028220" y="9655"/>
        <a:ext cx="2380560" cy="1078776"/>
      </dsp:txXfrm>
    </dsp:sp>
    <dsp:sp modelId="{E086B4C9-D921-452A-8C3D-0520F65851E5}">
      <dsp:nvSpPr>
        <dsp:cNvPr id="0" name=""/>
        <dsp:cNvSpPr/>
      </dsp:nvSpPr>
      <dsp:spPr>
        <a:xfrm>
          <a:off x="3408781" y="9655"/>
          <a:ext cx="1661150"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Single time installation </a:t>
          </a:r>
        </a:p>
      </dsp:txBody>
      <dsp:txXfrm>
        <a:off x="3408781" y="9655"/>
        <a:ext cx="1661150" cy="1078776"/>
      </dsp:txXfrm>
    </dsp:sp>
    <dsp:sp modelId="{99980D81-71E4-4E72-AC13-BCEDA1F4B450}">
      <dsp:nvSpPr>
        <dsp:cNvPr id="0" name=""/>
        <dsp:cNvSpPr/>
      </dsp:nvSpPr>
      <dsp:spPr>
        <a:xfrm>
          <a:off x="0" y="1393294"/>
          <a:ext cx="5290135" cy="107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797F7A-8281-4B01-BB92-762DEE834DE9}">
      <dsp:nvSpPr>
        <dsp:cNvPr id="0" name=""/>
        <dsp:cNvSpPr/>
      </dsp:nvSpPr>
      <dsp:spPr>
        <a:xfrm>
          <a:off x="108563" y="1600851"/>
          <a:ext cx="593327" cy="593327"/>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278659-FBF3-4BA9-BFF7-5E73D41844B1}">
      <dsp:nvSpPr>
        <dsp:cNvPr id="0" name=""/>
        <dsp:cNvSpPr/>
      </dsp:nvSpPr>
      <dsp:spPr>
        <a:xfrm>
          <a:off x="1028220" y="1358126"/>
          <a:ext cx="2380560"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Type of pressure management</a:t>
          </a:r>
        </a:p>
      </dsp:txBody>
      <dsp:txXfrm>
        <a:off x="1028220" y="1358126"/>
        <a:ext cx="2380560" cy="1078776"/>
      </dsp:txXfrm>
    </dsp:sp>
    <dsp:sp modelId="{099ABD96-29E7-4E73-935F-6AC0A4F2F071}">
      <dsp:nvSpPr>
        <dsp:cNvPr id="0" name=""/>
        <dsp:cNvSpPr/>
      </dsp:nvSpPr>
      <dsp:spPr>
        <a:xfrm>
          <a:off x="2988426" y="1428462"/>
          <a:ext cx="2255675"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Chose right type of installation for best results </a:t>
          </a:r>
        </a:p>
      </dsp:txBody>
      <dsp:txXfrm>
        <a:off x="2988426" y="1428462"/>
        <a:ext cx="2255675" cy="1078776"/>
      </dsp:txXfrm>
    </dsp:sp>
    <dsp:sp modelId="{16AAFC73-9135-4076-A83A-EC87CD62AC45}">
      <dsp:nvSpPr>
        <dsp:cNvPr id="0" name=""/>
        <dsp:cNvSpPr/>
      </dsp:nvSpPr>
      <dsp:spPr>
        <a:xfrm>
          <a:off x="0" y="2715389"/>
          <a:ext cx="5290135" cy="107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510F9-2735-4BF0-A74C-D6916F32E5C7}">
      <dsp:nvSpPr>
        <dsp:cNvPr id="0" name=""/>
        <dsp:cNvSpPr/>
      </dsp:nvSpPr>
      <dsp:spPr>
        <a:xfrm>
          <a:off x="108563" y="2949321"/>
          <a:ext cx="593327" cy="593327"/>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0BC702-EFB7-4254-BDD3-16AC86C81359}">
      <dsp:nvSpPr>
        <dsp:cNvPr id="0" name=""/>
        <dsp:cNvSpPr/>
      </dsp:nvSpPr>
      <dsp:spPr>
        <a:xfrm>
          <a:off x="1028220" y="2706597"/>
          <a:ext cx="2380560"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Lowest cost on carbons once installed </a:t>
          </a:r>
        </a:p>
      </dsp:txBody>
      <dsp:txXfrm>
        <a:off x="1028220" y="2706597"/>
        <a:ext cx="2380560" cy="1078776"/>
      </dsp:txXfrm>
    </dsp:sp>
    <dsp:sp modelId="{DF10EDED-7353-490C-8385-D77F6A1C27D1}">
      <dsp:nvSpPr>
        <dsp:cNvPr id="0" name=""/>
        <dsp:cNvSpPr/>
      </dsp:nvSpPr>
      <dsp:spPr>
        <a:xfrm>
          <a:off x="2970810" y="2706597"/>
          <a:ext cx="2537091"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Reduces losses without needing to visit site </a:t>
          </a:r>
        </a:p>
      </dsp:txBody>
      <dsp:txXfrm>
        <a:off x="2970810" y="2706597"/>
        <a:ext cx="2537091" cy="1078776"/>
      </dsp:txXfrm>
    </dsp:sp>
    <dsp:sp modelId="{91844C5C-0D8F-425E-B951-6615B4BE47E9}">
      <dsp:nvSpPr>
        <dsp:cNvPr id="0" name=""/>
        <dsp:cNvSpPr/>
      </dsp:nvSpPr>
      <dsp:spPr>
        <a:xfrm>
          <a:off x="0" y="4019899"/>
          <a:ext cx="5290135" cy="1078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5B3843-0219-4DFB-A8ED-302CC64C7315}">
      <dsp:nvSpPr>
        <dsp:cNvPr id="0" name=""/>
        <dsp:cNvSpPr/>
      </dsp:nvSpPr>
      <dsp:spPr>
        <a:xfrm>
          <a:off x="108563" y="4297792"/>
          <a:ext cx="593327" cy="593327"/>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E7AF0A-34A8-4693-B7A0-402457C5491C}">
      <dsp:nvSpPr>
        <dsp:cNvPr id="0" name=""/>
        <dsp:cNvSpPr/>
      </dsp:nvSpPr>
      <dsp:spPr>
        <a:xfrm>
          <a:off x="1028220" y="4055067"/>
          <a:ext cx="4041710" cy="107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71" tIns="114171" rIns="114171" bIns="11417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Controlled remotely and serviced annually </a:t>
          </a:r>
        </a:p>
      </dsp:txBody>
      <dsp:txXfrm>
        <a:off x="1028220" y="4055067"/>
        <a:ext cx="4041710" cy="1078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466C0-DAC0-4682-B4A9-798ABD026494}">
      <dsp:nvSpPr>
        <dsp:cNvPr id="0" name=""/>
        <dsp:cNvSpPr/>
      </dsp:nvSpPr>
      <dsp:spPr>
        <a:xfrm>
          <a:off x="-130743" y="9507"/>
          <a:ext cx="5829300" cy="1062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9E599-B17F-461C-B076-2B769791DA23}">
      <dsp:nvSpPr>
        <dsp:cNvPr id="0" name=""/>
        <dsp:cNvSpPr/>
      </dsp:nvSpPr>
      <dsp:spPr>
        <a:xfrm>
          <a:off x="190566" y="248497"/>
          <a:ext cx="584198" cy="584198"/>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861C1B-ABE4-4A1A-8B4D-8FA785E2D2DF}">
      <dsp:nvSpPr>
        <dsp:cNvPr id="0" name=""/>
        <dsp:cNvSpPr/>
      </dsp:nvSpPr>
      <dsp:spPr>
        <a:xfrm>
          <a:off x="1096074" y="9507"/>
          <a:ext cx="4600082" cy="106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14" tIns="112414" rIns="112414" bIns="112414"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cs typeface="Calibri" panose="020F0502020204030204" pitchFamily="34" charset="0"/>
            </a:rPr>
            <a:t>Repair or replace </a:t>
          </a:r>
        </a:p>
      </dsp:txBody>
      <dsp:txXfrm>
        <a:off x="1096074" y="9507"/>
        <a:ext cx="4600082" cy="1062179"/>
      </dsp:txXfrm>
    </dsp:sp>
    <dsp:sp modelId="{CAA06CD6-413F-4852-8282-1E1DE50ECA13}">
      <dsp:nvSpPr>
        <dsp:cNvPr id="0" name=""/>
        <dsp:cNvSpPr/>
      </dsp:nvSpPr>
      <dsp:spPr>
        <a:xfrm>
          <a:off x="-102296" y="1337232"/>
          <a:ext cx="5829300" cy="1062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DA142-EABC-434D-9ACF-F60ED327B969}">
      <dsp:nvSpPr>
        <dsp:cNvPr id="0" name=""/>
        <dsp:cNvSpPr/>
      </dsp:nvSpPr>
      <dsp:spPr>
        <a:xfrm>
          <a:off x="190566" y="1576222"/>
          <a:ext cx="584198" cy="584198"/>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5C2AA4-8891-4119-984E-F2F4B786DF03}">
      <dsp:nvSpPr>
        <dsp:cNvPr id="0" name=""/>
        <dsp:cNvSpPr/>
      </dsp:nvSpPr>
      <dsp:spPr>
        <a:xfrm>
          <a:off x="1096074" y="1337232"/>
          <a:ext cx="2623185" cy="106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14" tIns="112414" rIns="112414" bIns="112414" numCol="1" spcCol="1270" anchor="ctr" anchorCtr="0">
          <a:noAutofit/>
        </a:bodyPr>
        <a:lstStyle/>
        <a:p>
          <a:pPr marL="0" lvl="0" indent="0" algn="l" defTabSz="1066800">
            <a:lnSpc>
              <a:spcPct val="100000"/>
            </a:lnSpc>
            <a:spcBef>
              <a:spcPct val="0"/>
            </a:spcBef>
            <a:spcAft>
              <a:spcPct val="35000"/>
            </a:spcAft>
            <a:buNone/>
          </a:pPr>
          <a:r>
            <a:rPr lang="en-US" sz="2400" kern="1200" dirty="0"/>
            <a:t>Repair quality </a:t>
          </a:r>
        </a:p>
      </dsp:txBody>
      <dsp:txXfrm>
        <a:off x="1096074" y="1337232"/>
        <a:ext cx="2623185" cy="1062179"/>
      </dsp:txXfrm>
    </dsp:sp>
    <dsp:sp modelId="{1DD8BE7E-992E-4882-AE33-648642CAE596}">
      <dsp:nvSpPr>
        <dsp:cNvPr id="0" name=""/>
        <dsp:cNvSpPr/>
      </dsp:nvSpPr>
      <dsp:spPr>
        <a:xfrm>
          <a:off x="3217987" y="1354821"/>
          <a:ext cx="2504669" cy="106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14" tIns="112414" rIns="112414" bIns="112414" numCol="1" spcCol="1270" anchor="ctr" anchorCtr="0">
          <a:noAutofit/>
        </a:bodyPr>
        <a:lstStyle/>
        <a:p>
          <a:pPr marL="0" lvl="0" indent="0" algn="l" defTabSz="1066800">
            <a:lnSpc>
              <a:spcPct val="100000"/>
            </a:lnSpc>
            <a:spcBef>
              <a:spcPct val="0"/>
            </a:spcBef>
            <a:spcAft>
              <a:spcPct val="35000"/>
            </a:spcAft>
            <a:buNone/>
          </a:pPr>
          <a:endParaRPr lang="en-US" sz="2400" kern="1200" dirty="0"/>
        </a:p>
      </dsp:txBody>
      <dsp:txXfrm>
        <a:off x="3217987" y="1354821"/>
        <a:ext cx="2504669" cy="1062179"/>
      </dsp:txXfrm>
    </dsp:sp>
    <dsp:sp modelId="{518AD1D1-7E4A-411A-8337-4AAEF59E11B9}">
      <dsp:nvSpPr>
        <dsp:cNvPr id="0" name=""/>
        <dsp:cNvSpPr/>
      </dsp:nvSpPr>
      <dsp:spPr>
        <a:xfrm>
          <a:off x="-130743" y="2664956"/>
          <a:ext cx="5829300" cy="1062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1E634-164C-41CF-89A9-0FFED22859FD}">
      <dsp:nvSpPr>
        <dsp:cNvPr id="0" name=""/>
        <dsp:cNvSpPr/>
      </dsp:nvSpPr>
      <dsp:spPr>
        <a:xfrm>
          <a:off x="190566" y="2903947"/>
          <a:ext cx="584198" cy="584198"/>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FE1CAE-5C2C-480E-88D1-A76B68820887}">
      <dsp:nvSpPr>
        <dsp:cNvPr id="0" name=""/>
        <dsp:cNvSpPr/>
      </dsp:nvSpPr>
      <dsp:spPr>
        <a:xfrm>
          <a:off x="1096074" y="2664956"/>
          <a:ext cx="4600082" cy="106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14" tIns="112414" rIns="112414" bIns="112414" numCol="1" spcCol="1270" anchor="ctr" anchorCtr="0">
          <a:noAutofit/>
        </a:bodyPr>
        <a:lstStyle/>
        <a:p>
          <a:pPr marL="0" lvl="0" indent="0" algn="l" defTabSz="1066800">
            <a:lnSpc>
              <a:spcPct val="100000"/>
            </a:lnSpc>
            <a:spcBef>
              <a:spcPct val="0"/>
            </a:spcBef>
            <a:spcAft>
              <a:spcPct val="35000"/>
            </a:spcAft>
            <a:buNone/>
          </a:pPr>
          <a:r>
            <a:rPr lang="en-US" sz="2400" kern="1200" dirty="0"/>
            <a:t>Quality of fittings used</a:t>
          </a:r>
        </a:p>
      </dsp:txBody>
      <dsp:txXfrm>
        <a:off x="1096074" y="2664956"/>
        <a:ext cx="4600082" cy="1062179"/>
      </dsp:txXfrm>
    </dsp:sp>
    <dsp:sp modelId="{41989190-A5C1-4C32-8AB2-9890971E2DB4}">
      <dsp:nvSpPr>
        <dsp:cNvPr id="0" name=""/>
        <dsp:cNvSpPr/>
      </dsp:nvSpPr>
      <dsp:spPr>
        <a:xfrm>
          <a:off x="-130743" y="3913549"/>
          <a:ext cx="5829300" cy="10621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A3A723-BE5D-42CB-BE07-72A35DBD3C67}">
      <dsp:nvSpPr>
        <dsp:cNvPr id="0" name=""/>
        <dsp:cNvSpPr/>
      </dsp:nvSpPr>
      <dsp:spPr>
        <a:xfrm>
          <a:off x="190566" y="4231672"/>
          <a:ext cx="584198" cy="584198"/>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33AF59-9E5F-40EE-9809-4B9DAA56E3C9}">
      <dsp:nvSpPr>
        <dsp:cNvPr id="0" name=""/>
        <dsp:cNvSpPr/>
      </dsp:nvSpPr>
      <dsp:spPr>
        <a:xfrm>
          <a:off x="1157623" y="4002189"/>
          <a:ext cx="4600082" cy="1062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14" tIns="112414" rIns="112414" bIns="112414" numCol="1" spcCol="1270" anchor="ctr" anchorCtr="0">
          <a:noAutofit/>
        </a:bodyPr>
        <a:lstStyle/>
        <a:p>
          <a:pPr marL="0" lvl="0" indent="0" algn="l" defTabSz="1066800">
            <a:lnSpc>
              <a:spcPct val="100000"/>
            </a:lnSpc>
            <a:spcBef>
              <a:spcPct val="0"/>
            </a:spcBef>
            <a:spcAft>
              <a:spcPct val="35000"/>
            </a:spcAft>
            <a:buNone/>
          </a:pPr>
          <a:r>
            <a:rPr lang="en-US" sz="2400" kern="1200" dirty="0"/>
            <a:t>Run time of leak </a:t>
          </a:r>
        </a:p>
      </dsp:txBody>
      <dsp:txXfrm>
        <a:off x="1157623" y="4002189"/>
        <a:ext cx="4600082" cy="106217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F0FC8-8921-49D0-84D3-C9A9E14BA0BF}" type="datetimeFigureOut">
              <a:rPr lang="en-US" smtClean="0"/>
              <a:t>9/21/2022</a:t>
            </a:fld>
            <a:endParaRPr lang="en-US"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728F4-2FE1-4F05-964F-6D4E8CB852E2}" type="slidenum">
              <a:rPr lang="en-US" smtClean="0"/>
              <a:t>‹#›</a:t>
            </a:fld>
            <a:endParaRPr lang="en-US" dirty="0"/>
          </a:p>
        </p:txBody>
      </p:sp>
    </p:spTree>
    <p:extLst>
      <p:ext uri="{BB962C8B-B14F-4D97-AF65-F5344CB8AC3E}">
        <p14:creationId xmlns:p14="http://schemas.microsoft.com/office/powerpoint/2010/main" val="356329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Source: </a:t>
            </a:r>
            <a:r>
              <a:rPr lang="en-US" dirty="0"/>
              <a:t>Farley, M (2008) The Manager’s Non-Revenue Water Handbook - A Guide to Understanding Water Losses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14</a:t>
            </a:fld>
            <a:endParaRPr lang="en-US" altLang="en-US" dirty="0"/>
          </a:p>
        </p:txBody>
      </p:sp>
    </p:spTree>
    <p:extLst>
      <p:ext uri="{BB962C8B-B14F-4D97-AF65-F5344CB8AC3E}">
        <p14:creationId xmlns:p14="http://schemas.microsoft.com/office/powerpoint/2010/main" val="195983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40209285"/>
      </p:ext>
    </p:extLst>
  </p:cSld>
  <p:clrMapOvr>
    <a:masterClrMapping/>
  </p:clrMapOvr>
  <p:transition spd="med">
    <p:pull/>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245518631"/>
      </p:ext>
    </p:extLst>
  </p:cSld>
  <p:clrMapOvr>
    <a:masterClrMapping/>
  </p:clrMapOvr>
  <p:transition spd="med">
    <p:pull/>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55679472"/>
      </p:ext>
    </p:extLst>
  </p:cSld>
  <p:clrMapOvr>
    <a:masterClrMapping/>
  </p:clrMapOvr>
  <p:transition spd="med">
    <p:pull/>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10945614"/>
      </p:ext>
    </p:extLst>
  </p:cSld>
  <p:clrMapOvr>
    <a:masterClrMapping/>
  </p:clrMapOvr>
  <p:transition spd="med">
    <p:pull/>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216827885"/>
      </p:ext>
    </p:extLst>
  </p:cSld>
  <p:clrMapOvr>
    <a:masterClrMapping/>
  </p:clrMapOvr>
  <p:transition spd="med">
    <p:pull/>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pPr/>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4868768"/>
      </p:ext>
    </p:extLst>
  </p:cSld>
  <p:clrMapOvr>
    <a:masterClrMapping/>
  </p:clrMapOvr>
  <p:transition spd="med">
    <p:pull/>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pPr/>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29928360"/>
      </p:ext>
    </p:extLst>
  </p:cSld>
  <p:clrMapOvr>
    <a:masterClrMapping/>
  </p:clrMapOvr>
  <p:transition spd="med">
    <p:pull/>
  </p:transition>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07/05/2018</a:t>
            </a:r>
            <a:endParaRPr lang="en-US" dirty="0"/>
          </a:p>
        </p:txBody>
      </p:sp>
      <p:sp>
        <p:nvSpPr>
          <p:cNvPr id="5" name="Footer Placeholder 4"/>
          <p:cNvSpPr>
            <a:spLocks noGrp="1"/>
          </p:cNvSpPr>
          <p:nvPr>
            <p:ph type="ftr" sz="quarter" idx="11"/>
          </p:nvPr>
        </p:nvSpPr>
        <p:spPr/>
        <p:txBody>
          <a:bodyPr/>
          <a:lstStyle/>
          <a:p>
            <a:r>
              <a:rPr lang="en-US"/>
              <a:t>Water Loss 2018</a:t>
            </a:r>
            <a:endParaRPr lang="en-US" dirty="0"/>
          </a:p>
        </p:txBody>
      </p:sp>
      <p:sp>
        <p:nvSpPr>
          <p:cNvPr id="6" name="Slide Number Placeholder 5"/>
          <p:cNvSpPr>
            <a:spLocks noGrp="1"/>
          </p:cNvSpPr>
          <p:nvPr>
            <p:ph type="sldNum" sz="quarter" idx="12"/>
          </p:nvPr>
        </p:nvSpPr>
        <p:spPr/>
        <p:txBody>
          <a:bodyPr/>
          <a:lstStyle/>
          <a:p>
            <a:fld id="{1221AFF3-F958-40E6-9E02-AFD4BEB4DED2}" type="slidenum">
              <a:rPr lang="en-US" smtClean="0"/>
              <a:pPr/>
              <a:t>‹#›</a:t>
            </a:fld>
            <a:endParaRPr lang="en-US" dirty="0"/>
          </a:p>
        </p:txBody>
      </p:sp>
    </p:spTree>
    <p:extLst>
      <p:ext uri="{BB962C8B-B14F-4D97-AF65-F5344CB8AC3E}">
        <p14:creationId xmlns:p14="http://schemas.microsoft.com/office/powerpoint/2010/main" val="176390426"/>
      </p:ext>
    </p:extLst>
  </p:cSld>
  <p:clrMapOvr>
    <a:masterClrMapping/>
  </p:clrMapOvr>
  <p:transition spd="med">
    <p:pull/>
  </p:transition>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80911244"/>
      </p:ext>
    </p:extLst>
  </p:cSld>
  <p:clrMapOvr>
    <a:masterClrMapping/>
  </p:clrMapOvr>
  <p:transition spd="med">
    <p:pull/>
  </p:transition>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Tree>
    <p:extLst>
      <p:ext uri="{BB962C8B-B14F-4D97-AF65-F5344CB8AC3E}">
        <p14:creationId xmlns:p14="http://schemas.microsoft.com/office/powerpoint/2010/main" val="330767584"/>
      </p:ext>
    </p:extLst>
  </p:cSld>
  <p:clrMapOvr>
    <a:masterClrMapping/>
  </p:clrMapOvr>
  <p:transition spd="med">
    <p:pull/>
  </p:transition>
  <p:hf hdr="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120146"/>
      </p:ext>
    </p:extLst>
  </p:cSld>
  <p:clrMapOvr>
    <a:masterClrMapping/>
  </p:clrMapOvr>
  <p:transition spd="med">
    <p:pull/>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93430290"/>
      </p:ext>
    </p:extLst>
  </p:cSld>
  <p:clrMapOvr>
    <a:masterClrMapping/>
  </p:clrMapOvr>
  <p:transition spd="med">
    <p:pull/>
  </p:transition>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400174" y="365126"/>
            <a:ext cx="7399793" cy="1325563"/>
          </a:xfrm>
        </p:spPr>
        <p:txBody>
          <a:bodyPr/>
          <a:lstStyle/>
          <a:p>
            <a:r>
              <a:rPr lang="de-DE" dirty="0"/>
              <a:t>Titelmasterformat durch Klicken bearbeiten</a:t>
            </a:r>
            <a:endParaRPr lang="en-US" dirty="0"/>
          </a:p>
        </p:txBody>
      </p:sp>
      <p:sp>
        <p:nvSpPr>
          <p:cNvPr id="3" name="Content Placehold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Title 1"/>
          <p:cNvSpPr txBox="1">
            <a:spLocks/>
          </p:cNvSpPr>
          <p:nvPr userDrawn="1"/>
        </p:nvSpPr>
        <p:spPr>
          <a:xfrm>
            <a:off x="307818" y="365127"/>
            <a:ext cx="909920"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5">
                    <a:lumMod val="75000"/>
                  </a:schemeClr>
                </a:solidFill>
                <a:latin typeface="+mn-lt"/>
                <a:ea typeface="+mj-ea"/>
                <a:cs typeface="+mj-cs"/>
              </a:defRPr>
            </a:lvl1pPr>
          </a:lstStyle>
          <a:p>
            <a:endParaRPr lang="en-US" sz="11500" dirty="0">
              <a:solidFill>
                <a:srgbClr val="C00000"/>
              </a:solidFill>
            </a:endParaRPr>
          </a:p>
        </p:txBody>
      </p:sp>
      <p:sp>
        <p:nvSpPr>
          <p:cNvPr id="12" name="Textplatzhalter 11"/>
          <p:cNvSpPr>
            <a:spLocks noGrp="1"/>
          </p:cNvSpPr>
          <p:nvPr>
            <p:ph type="body" sz="quarter" idx="13" hasCustomPrompt="1"/>
          </p:nvPr>
        </p:nvSpPr>
        <p:spPr>
          <a:xfrm>
            <a:off x="307975" y="365126"/>
            <a:ext cx="977900" cy="1325562"/>
          </a:xfrm>
        </p:spPr>
        <p:txBody>
          <a:bodyPr anchor="ctr">
            <a:noAutofit/>
          </a:bodyPr>
          <a:lstStyle>
            <a:lvl1pPr marL="0" indent="0">
              <a:buNone/>
              <a:defRPr/>
            </a:lvl1pPr>
            <a:lvl5pPr marL="0" indent="0">
              <a:spcBef>
                <a:spcPts val="0"/>
              </a:spcBef>
              <a:buFontTx/>
              <a:buNone/>
              <a:defRPr sz="13800" b="1">
                <a:solidFill>
                  <a:srgbClr val="C00000"/>
                </a:solidFill>
              </a:defRPr>
            </a:lvl5pPr>
          </a:lstStyle>
          <a:p>
            <a:pPr lvl="4"/>
            <a:r>
              <a:rPr lang="en-US" dirty="0"/>
              <a:t>#</a:t>
            </a:r>
          </a:p>
        </p:txBody>
      </p:sp>
    </p:spTree>
    <p:extLst>
      <p:ext uri="{BB962C8B-B14F-4D97-AF65-F5344CB8AC3E}">
        <p14:creationId xmlns:p14="http://schemas.microsoft.com/office/powerpoint/2010/main" val="46774236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53573803"/>
      </p:ext>
    </p:extLst>
  </p:cSld>
  <p:clrMapOvr>
    <a:masterClrMapping/>
  </p:clrMapOvr>
  <p:transition spd="med">
    <p:pull/>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95057855"/>
      </p:ext>
    </p:extLst>
  </p:cSld>
  <p:clrMapOvr>
    <a:masterClrMapping/>
  </p:clrMapOvr>
  <p:transition spd="med">
    <p:pull/>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32173150"/>
      </p:ext>
    </p:extLst>
  </p:cSld>
  <p:clrMapOvr>
    <a:masterClrMapping/>
  </p:clrMapOvr>
  <p:transition spd="med">
    <p:pull/>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724778341"/>
      </p:ext>
    </p:extLst>
  </p:cSld>
  <p:clrMapOvr>
    <a:masterClrMapping/>
  </p:clrMapOvr>
  <p:transition spd="med">
    <p:pull/>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07/05/2018</a:t>
            </a:r>
            <a:endParaRPr lang="en-US" dirty="0"/>
          </a:p>
        </p:txBody>
      </p:sp>
      <p:sp>
        <p:nvSpPr>
          <p:cNvPr id="3" name="Footer Placeholder 2"/>
          <p:cNvSpPr>
            <a:spLocks noGrp="1"/>
          </p:cNvSpPr>
          <p:nvPr>
            <p:ph type="ftr" sz="quarter" idx="11"/>
          </p:nvPr>
        </p:nvSpPr>
        <p:spPr/>
        <p:txBody>
          <a:bodyPr/>
          <a:lstStyle/>
          <a:p>
            <a:r>
              <a:rPr lang="en-US"/>
              <a:t>Water Loss 2018</a:t>
            </a:r>
            <a:endParaRPr lang="en-US" dirty="0"/>
          </a:p>
        </p:txBody>
      </p:sp>
      <p:sp>
        <p:nvSpPr>
          <p:cNvPr id="4" name="Slide Number Placeholder 3"/>
          <p:cNvSpPr>
            <a:spLocks noGrp="1"/>
          </p:cNvSpPr>
          <p:nvPr>
            <p:ph type="sldNum" sz="quarter" idx="12"/>
          </p:nvPr>
        </p:nvSpPr>
        <p:spPr/>
        <p:txBody>
          <a:bodyPr/>
          <a:lstStyle/>
          <a:p>
            <a:fld id="{1221AFF3-F958-40E6-9E02-AFD4BEB4DED2}" type="slidenum">
              <a:rPr lang="en-US" smtClean="0"/>
              <a:pPr/>
              <a:t>‹#›</a:t>
            </a:fld>
            <a:endParaRPr lang="en-US" dirty="0"/>
          </a:p>
        </p:txBody>
      </p:sp>
    </p:spTree>
    <p:extLst>
      <p:ext uri="{BB962C8B-B14F-4D97-AF65-F5344CB8AC3E}">
        <p14:creationId xmlns:p14="http://schemas.microsoft.com/office/powerpoint/2010/main" val="2955938070"/>
      </p:ext>
    </p:extLst>
  </p:cSld>
  <p:clrMapOvr>
    <a:masterClrMapping/>
  </p:clrMapOvr>
  <p:transition spd="med">
    <p:pull/>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7372983"/>
      </p:ext>
    </p:extLst>
  </p:cSld>
  <p:clrMapOvr>
    <a:masterClrMapping/>
  </p:clrMapOvr>
  <p:transition spd="med">
    <p:pull/>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78513100"/>
      </p:ext>
    </p:extLst>
  </p:cSld>
  <p:clrMapOvr>
    <a:masterClrMapping/>
  </p:clrMapOvr>
  <p:transition spd="med">
    <p:pull/>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60EA64-D806-43AC-9DF2-F8C432F32B4C}" type="datetimeFigureOut">
              <a:rPr lang="en-US" smtClean="0"/>
              <a:pPr/>
              <a:t>9/21/2022</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0167048"/>
      </p:ext>
    </p:extLst>
  </p:cSld>
  <p:clrMap bg1="dk1" tx1="lt1" bg2="dk2"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672" r:id="rId20"/>
  </p:sldLayoutIdLst>
  <p:transition spd="med">
    <p:pull/>
  </p:transition>
  <p:hf hdr="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gif"/><Relationship Id="rId5" Type="http://schemas.openxmlformats.org/officeDocument/2006/relationships/image" Target="../media/image5.e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5.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mailto:bcharalambous@cytanet.com.cy" TargetMode="External"/><Relationship Id="rId7" Type="http://schemas.openxmlformats.org/officeDocument/2006/relationships/hyperlink" Target="mailto:John.Ikeda@castalia-advisors.com" TargetMode="External"/><Relationship Id="rId2" Type="http://schemas.openxmlformats.org/officeDocument/2006/relationships/hyperlink" Target="mailto:Stuart.Hamilton@miya-water.com" TargetMode="External"/><Relationship Id="rId1" Type="http://schemas.openxmlformats.org/officeDocument/2006/relationships/slideLayout" Target="../slideLayouts/slideLayout13.xml"/><Relationship Id="rId6" Type="http://schemas.openxmlformats.org/officeDocument/2006/relationships/hyperlink" Target="mailto:lburkhard@KM-Advisorsllc.com" TargetMode="External"/><Relationship Id="rId5" Type="http://schemas.openxmlformats.org/officeDocument/2006/relationships/hyperlink" Target="mailto:njanson@KM-Advisorsllc.com" TargetMode="External"/><Relationship Id="rId4" Type="http://schemas.openxmlformats.org/officeDocument/2006/relationships/hyperlink" Target="mailto:sarajade.govia@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wwt.org.uk/our-work/projects/blue-recovery/blue-recovery-launch/?fbclid=IwAR2M2fXCTpM8kPGbmclS26JJg-Dm92qzM3JzsKvHBwtp1VQ5LCsu1c1I5WM" TargetMode="External"/><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hyperlink" Target="https://creativecommons.org/licenses/by-nc-sa/3.0/" TargetMode="External"/><Relationship Id="rId5" Type="http://schemas.openxmlformats.org/officeDocument/2006/relationships/hyperlink" Target="https://adanziger1.uneportfolio.org/2018/07/17/how-to-recycle/"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Water">
            <a:extLst>
              <a:ext uri="{FF2B5EF4-FFF2-40B4-BE49-F238E27FC236}">
                <a16:creationId xmlns:a16="http://schemas.microsoft.com/office/drawing/2014/main" id="{707DAF49-C558-4598-844C-459112BFCB3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22829" y="3338037"/>
            <a:ext cx="974589" cy="974589"/>
          </a:xfrm>
          <a:prstGeom prst="rect">
            <a:avLst/>
          </a:prstGeom>
          <a:effectLst>
            <a:outerShdw blurRad="50800" dist="38100" dir="5400000" algn="t" rotWithShape="0">
              <a:prstClr val="black">
                <a:alpha val="43000"/>
              </a:prstClr>
            </a:outerShdw>
          </a:effectLst>
        </p:spPr>
      </p:pic>
      <p:pic>
        <p:nvPicPr>
          <p:cNvPr id="10" name="Graphic 9" descr="Water">
            <a:extLst>
              <a:ext uri="{FF2B5EF4-FFF2-40B4-BE49-F238E27FC236}">
                <a16:creationId xmlns:a16="http://schemas.microsoft.com/office/drawing/2014/main" id="{F737C74B-ACBE-4154-9ACB-5E8EC5170A1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49206" y="4411951"/>
            <a:ext cx="970289" cy="970289"/>
          </a:xfrm>
          <a:prstGeom prst="rect">
            <a:avLst/>
          </a:prstGeom>
          <a:effectLst>
            <a:outerShdw blurRad="50800" dist="38100" dir="5400000" algn="t" rotWithShape="0">
              <a:prstClr val="black">
                <a:alpha val="43000"/>
              </a:prstClr>
            </a:outerShdw>
          </a:effectLst>
        </p:spPr>
      </p:pic>
      <p:pic>
        <p:nvPicPr>
          <p:cNvPr id="12" name="Graphic 11" descr="Water">
            <a:extLst>
              <a:ext uri="{FF2B5EF4-FFF2-40B4-BE49-F238E27FC236}">
                <a16:creationId xmlns:a16="http://schemas.microsoft.com/office/drawing/2014/main" id="{7B063188-12C1-4330-94C5-7E932329E1E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01961" y="5508498"/>
            <a:ext cx="1062696" cy="1062696"/>
          </a:xfrm>
          <a:prstGeom prst="rect">
            <a:avLst/>
          </a:prstGeom>
          <a:effectLst>
            <a:outerShdw blurRad="50800" dist="38100" dir="5400000" algn="t" rotWithShape="0">
              <a:prstClr val="black">
                <a:alpha val="43000"/>
              </a:prstClr>
            </a:outerShdw>
          </a:effectLst>
        </p:spPr>
      </p:pic>
      <p:pic>
        <p:nvPicPr>
          <p:cNvPr id="3074" name="Picture 2" descr="Image result for leaking tap pipe&quot;">
            <a:extLst>
              <a:ext uri="{FF2B5EF4-FFF2-40B4-BE49-F238E27FC236}">
                <a16:creationId xmlns:a16="http://schemas.microsoft.com/office/drawing/2014/main" id="{278F4BC8-0F92-48C6-9A00-AD54B36CE700}"/>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412040" y="576544"/>
            <a:ext cx="3027866" cy="302786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7B1F8066-5980-FCE7-22CA-0FFA6DD1ADBD}"/>
              </a:ext>
            </a:extLst>
          </p:cNvPr>
          <p:cNvSpPr txBox="1">
            <a:spLocks/>
          </p:cNvSpPr>
          <p:nvPr/>
        </p:nvSpPr>
        <p:spPr>
          <a:xfrm>
            <a:off x="239200" y="5008494"/>
            <a:ext cx="6885889" cy="1189985"/>
          </a:xfrm>
          <a:prstGeom prst="rect">
            <a:avLst/>
          </a:prstGeom>
        </p:spPr>
        <p:txBody>
          <a:bodyPr vert="horz" lIns="91440" tIns="45720" rIns="91440" bIns="45720" rtlCol="0" anchor="b">
            <a:noAutofit/>
          </a:bodyPr>
          <a:lstStyle>
            <a:lvl1pPr algn="ctr" defTabSz="914400" rtl="0" eaLnBrk="1" latinLnBrk="0" hangingPunct="1">
              <a:lnSpc>
                <a:spcPct val="80000"/>
              </a:lnSpc>
              <a:spcBef>
                <a:spcPct val="0"/>
              </a:spcBef>
              <a:buNone/>
              <a:defRPr sz="6000" b="1" i="0" kern="1200" cap="all" spc="0" baseline="0">
                <a:solidFill>
                  <a:schemeClr val="tx1"/>
                </a:solidFill>
                <a:effectLst>
                  <a:outerShdw blurRad="50800" dist="63500" dir="2700000" algn="tl" rotWithShape="0">
                    <a:srgbClr val="000000">
                      <a:alpha val="48000"/>
                    </a:srgbClr>
                  </a:outerShdw>
                </a:effectLst>
                <a:latin typeface="+mj-lt"/>
                <a:ea typeface="+mj-ea"/>
                <a:cs typeface="+mj-cs"/>
              </a:defRPr>
            </a:lvl1pPr>
          </a:lstStyle>
          <a:p>
            <a:pPr algn="l" defTabSz="457200"/>
            <a:br>
              <a:rPr lang="en-US" sz="3600" spc="150" dirty="0"/>
            </a:br>
            <a:r>
              <a:rPr lang="en-US" sz="4000" spc="150" dirty="0">
                <a:latin typeface="Calibri" panose="020F0502020204030204" pitchFamily="34" charset="0"/>
                <a:cs typeface="Calibri" panose="020F0502020204030204" pitchFamily="34" charset="0"/>
              </a:rPr>
              <a:t>The Global </a:t>
            </a:r>
            <a:br>
              <a:rPr lang="en-US" sz="4000" spc="150" dirty="0">
                <a:latin typeface="Calibri" panose="020F0502020204030204" pitchFamily="34" charset="0"/>
                <a:cs typeface="Calibri" panose="020F0502020204030204" pitchFamily="34" charset="0"/>
              </a:rPr>
            </a:br>
            <a:r>
              <a:rPr lang="en-US" sz="4000" spc="150" dirty="0">
                <a:latin typeface="Calibri" panose="020F0502020204030204" pitchFamily="34" charset="0"/>
                <a:cs typeface="Calibri" panose="020F0502020204030204" pitchFamily="34" charset="0"/>
              </a:rPr>
              <a:t>Non-Revenue Water Issue:</a:t>
            </a:r>
            <a:br>
              <a:rPr lang="en-US" sz="4000" spc="150" dirty="0">
                <a:latin typeface="Calibri" panose="020F0502020204030204" pitchFamily="34" charset="0"/>
                <a:cs typeface="Calibri" panose="020F0502020204030204" pitchFamily="34" charset="0"/>
              </a:rPr>
            </a:br>
            <a:r>
              <a:rPr lang="en-US" sz="2500" spc="150" dirty="0">
                <a:latin typeface="Calibri" panose="020F0502020204030204" pitchFamily="34" charset="0"/>
                <a:cs typeface="Calibri" panose="020F0502020204030204" pitchFamily="34" charset="0"/>
              </a:rPr>
              <a:t>how reducing nrw can help the world mitigate and adapt to climate change</a:t>
            </a:r>
          </a:p>
        </p:txBody>
      </p:sp>
      <p:pic>
        <p:nvPicPr>
          <p:cNvPr id="2" name="Imagen 5">
            <a:extLst>
              <a:ext uri="{FF2B5EF4-FFF2-40B4-BE49-F238E27FC236}">
                <a16:creationId xmlns:a16="http://schemas.microsoft.com/office/drawing/2014/main" id="{B620FEC2-807A-675E-9D35-0A3ED4E7EC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500" y="98985"/>
            <a:ext cx="2123333" cy="1852908"/>
          </a:xfrm>
          <a:prstGeom prst="rect">
            <a:avLst/>
          </a:prstGeom>
        </p:spPr>
      </p:pic>
      <p:pic>
        <p:nvPicPr>
          <p:cNvPr id="1026" name="Picture 2" descr="Best Dripping Tap GIFs | Gfycat">
            <a:extLst>
              <a:ext uri="{FF2B5EF4-FFF2-40B4-BE49-F238E27FC236}">
                <a16:creationId xmlns:a16="http://schemas.microsoft.com/office/drawing/2014/main" id="{52A88E1C-9685-4090-B029-7CB8F3A151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276" t="214" r="9641" b="13061"/>
          <a:stretch/>
        </p:blipFill>
        <p:spPr bwMode="auto">
          <a:xfrm flipH="1">
            <a:off x="5702189" y="576544"/>
            <a:ext cx="3027866" cy="254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5112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92370" y="3781059"/>
            <a:ext cx="8202613" cy="2251075"/>
          </a:xfrm>
        </p:spPr>
        <p:txBody>
          <a:bodyPr vert="horz" lIns="91440" tIns="45720" rIns="91440" bIns="45720" rtlCol="0" anchor="b">
            <a:noAutofit/>
          </a:bodyPr>
          <a:lstStyle/>
          <a:p>
            <a:pPr>
              <a:lnSpc>
                <a:spcPct val="90000"/>
              </a:lnSpc>
            </a:pPr>
            <a:r>
              <a:rPr lang="en-US" sz="3200" b="0" dirty="0">
                <a:latin typeface="Calibri" panose="020F0502020204030204" pitchFamily="34" charset="0"/>
                <a:cs typeface="Calibri" panose="020F0502020204030204" pitchFamily="34" charset="0"/>
              </a:rPr>
              <a:t>Global CO</a:t>
            </a:r>
            <a:r>
              <a:rPr lang="en-US" sz="3200" b="0" baseline="-25000" dirty="0">
                <a:latin typeface="Calibri" panose="020F0502020204030204" pitchFamily="34" charset="0"/>
                <a:cs typeface="Calibri" panose="020F0502020204030204" pitchFamily="34" charset="0"/>
              </a:rPr>
              <a:t>2</a:t>
            </a:r>
            <a:r>
              <a:rPr lang="en-US" sz="3200" b="0" dirty="0">
                <a:latin typeface="Calibri" panose="020F0502020204030204" pitchFamily="34" charset="0"/>
                <a:cs typeface="Calibri" panose="020F0502020204030204" pitchFamily="34" charset="0"/>
              </a:rPr>
              <a:t> emission savings from leakage reduction</a:t>
            </a:r>
            <a:br>
              <a:rPr lang="en-US" sz="3200" b="0" dirty="0">
                <a:latin typeface="Calibri" panose="020F0502020204030204" pitchFamily="34" charset="0"/>
                <a:cs typeface="Calibri" panose="020F0502020204030204" pitchFamily="34" charset="0"/>
              </a:rPr>
            </a:br>
            <a:br>
              <a:rPr lang="en-US" sz="3200" b="0" dirty="0">
                <a:latin typeface="Calibri" panose="020F0502020204030204" pitchFamily="34" charset="0"/>
                <a:cs typeface="Calibri" panose="020F0502020204030204" pitchFamily="34" charset="0"/>
              </a:rPr>
            </a:br>
            <a:r>
              <a:rPr lang="en-US" sz="3200" b="0" dirty="0">
                <a:latin typeface="Calibri" panose="020F0502020204030204" pitchFamily="34" charset="0"/>
                <a:cs typeface="Calibri" panose="020F0502020204030204" pitchFamily="34" charset="0"/>
              </a:rPr>
              <a:t>This equates to 0.4% of global CO</a:t>
            </a:r>
            <a:r>
              <a:rPr lang="en-US" sz="3200" b="0" baseline="-25000" dirty="0">
                <a:latin typeface="Calibri" panose="020F0502020204030204" pitchFamily="34" charset="0"/>
                <a:cs typeface="Calibri" panose="020F0502020204030204" pitchFamily="34" charset="0"/>
              </a:rPr>
              <a:t>2 </a:t>
            </a:r>
            <a:r>
              <a:rPr lang="en-US" sz="3200" b="0" dirty="0">
                <a:latin typeface="Calibri" panose="020F0502020204030204" pitchFamily="34" charset="0"/>
                <a:cs typeface="Calibri" panose="020F0502020204030204" pitchFamily="34" charset="0"/>
              </a:rPr>
              <a:t>emissions</a:t>
            </a:r>
          </a:p>
        </p:txBody>
      </p:sp>
      <p:graphicFrame>
        <p:nvGraphicFramePr>
          <p:cNvPr id="2" name="Table 1">
            <a:extLst>
              <a:ext uri="{FF2B5EF4-FFF2-40B4-BE49-F238E27FC236}">
                <a16:creationId xmlns:a16="http://schemas.microsoft.com/office/drawing/2014/main" id="{63957487-E23F-D4C3-F4E5-C0CD199CCFB0}"/>
              </a:ext>
            </a:extLst>
          </p:cNvPr>
          <p:cNvGraphicFramePr>
            <a:graphicFrameLocks noGrp="1"/>
          </p:cNvGraphicFramePr>
          <p:nvPr>
            <p:extLst>
              <p:ext uri="{D42A27DB-BD31-4B8C-83A1-F6EECF244321}">
                <p14:modId xmlns:p14="http://schemas.microsoft.com/office/powerpoint/2010/main" val="1344452880"/>
              </p:ext>
            </p:extLst>
          </p:nvPr>
        </p:nvGraphicFramePr>
        <p:xfrm>
          <a:off x="246186" y="553915"/>
          <a:ext cx="8634045" cy="2739649"/>
        </p:xfrm>
        <a:graphic>
          <a:graphicData uri="http://schemas.openxmlformats.org/drawingml/2006/table">
            <a:tbl>
              <a:tblPr>
                <a:effectLst/>
                <a:tableStyleId>{5C22544A-7EE6-4342-B048-85BDC9FD1C3A}</a:tableStyleId>
              </a:tblPr>
              <a:tblGrid>
                <a:gridCol w="1187628">
                  <a:extLst>
                    <a:ext uri="{9D8B030D-6E8A-4147-A177-3AD203B41FA5}">
                      <a16:colId xmlns:a16="http://schemas.microsoft.com/office/drawing/2014/main" val="47869864"/>
                    </a:ext>
                  </a:extLst>
                </a:gridCol>
                <a:gridCol w="1923193">
                  <a:extLst>
                    <a:ext uri="{9D8B030D-6E8A-4147-A177-3AD203B41FA5}">
                      <a16:colId xmlns:a16="http://schemas.microsoft.com/office/drawing/2014/main" val="1957168727"/>
                    </a:ext>
                  </a:extLst>
                </a:gridCol>
                <a:gridCol w="1795285">
                  <a:extLst>
                    <a:ext uri="{9D8B030D-6E8A-4147-A177-3AD203B41FA5}">
                      <a16:colId xmlns:a16="http://schemas.microsoft.com/office/drawing/2014/main" val="1355068208"/>
                    </a:ext>
                  </a:extLst>
                </a:gridCol>
                <a:gridCol w="2084296">
                  <a:extLst>
                    <a:ext uri="{9D8B030D-6E8A-4147-A177-3AD203B41FA5}">
                      <a16:colId xmlns:a16="http://schemas.microsoft.com/office/drawing/2014/main" val="1682670390"/>
                    </a:ext>
                  </a:extLst>
                </a:gridCol>
                <a:gridCol w="1643643">
                  <a:extLst>
                    <a:ext uri="{9D8B030D-6E8A-4147-A177-3AD203B41FA5}">
                      <a16:colId xmlns:a16="http://schemas.microsoft.com/office/drawing/2014/main" val="2660187273"/>
                    </a:ext>
                  </a:extLst>
                </a:gridCol>
              </a:tblGrid>
              <a:tr h="547543">
                <a:tc gridSpan="5">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CO</a:t>
                      </a:r>
                      <a:r>
                        <a:rPr lang="en-US" sz="2000" b="0" i="0" u="none" strike="noStrike" baseline="-25000" dirty="0">
                          <a:solidFill>
                            <a:srgbClr val="000000"/>
                          </a:solidFill>
                          <a:effectLst/>
                          <a:latin typeface="Calibri" panose="020F0502020204030204" pitchFamily="34" charset="0"/>
                        </a:rPr>
                        <a:t>2</a:t>
                      </a:r>
                      <a:r>
                        <a:rPr lang="en-US" sz="2000" b="0" i="0" u="none" strike="noStrike" dirty="0">
                          <a:solidFill>
                            <a:srgbClr val="000000"/>
                          </a:solidFill>
                          <a:effectLst/>
                          <a:latin typeface="Calibri" panose="020F0502020204030204" pitchFamily="34" charset="0"/>
                        </a:rPr>
                        <a:t> SAVINGS METRIC TONS / YEAR</a:t>
                      </a:r>
                    </a:p>
                  </a:txBody>
                  <a:tcPr marL="3202" marR="3202" marT="320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GB"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3337786"/>
                  </a:ext>
                </a:extLst>
              </a:tr>
              <a:tr h="1720217">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Basic Water Source</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202" marR="3202" marT="3202"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Traditional Water System</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Desalinated Sea Water – Reverse Osmosis</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Desalinated Sea Water – RO using Fuel Oil</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TOTAL</a:t>
                      </a: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5647924"/>
                  </a:ext>
                </a:extLst>
              </a:tr>
              <a:tr h="471889">
                <a:tc>
                  <a:txBody>
                    <a:bodyPr/>
                    <a:lstStyle/>
                    <a:p>
                      <a:pPr algn="ctr" fontAlgn="b"/>
                      <a:r>
                        <a:rPr lang="en-GB" sz="2000" b="0" i="0" u="none" strike="noStrike" dirty="0">
                          <a:solidFill>
                            <a:srgbClr val="000000"/>
                          </a:solidFill>
                          <a:effectLst/>
                          <a:latin typeface="Corbel" panose="020B0503020204020204" pitchFamily="34" charset="0"/>
                        </a:rPr>
                        <a:t>264,600</a:t>
                      </a:r>
                      <a:endParaRPr lang="en-CY" sz="2000" b="0" i="0" u="none" strike="noStrike" dirty="0">
                        <a:solidFill>
                          <a:srgbClr val="000000"/>
                        </a:solidFill>
                        <a:effectLst/>
                        <a:latin typeface="Corbel" panose="020B0503020204020204" pitchFamily="34" charset="0"/>
                      </a:endParaRPr>
                    </a:p>
                  </a:txBody>
                  <a:tcPr marL="3202" marR="3202" marT="3202"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15,770,160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55,918,800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59,094,000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131,047,560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8428811"/>
                  </a:ext>
                </a:extLst>
              </a:tr>
            </a:tbl>
          </a:graphicData>
        </a:graphic>
      </p:graphicFrame>
    </p:spTree>
    <p:extLst>
      <p:ext uri="{BB962C8B-B14F-4D97-AF65-F5344CB8AC3E}">
        <p14:creationId xmlns:p14="http://schemas.microsoft.com/office/powerpoint/2010/main" val="167903198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316524" y="4924059"/>
            <a:ext cx="8202613" cy="957995"/>
          </a:xfrm>
        </p:spPr>
        <p:txBody>
          <a:bodyPr vert="horz" lIns="91440" tIns="45720" rIns="91440" bIns="45720" rtlCol="0" anchor="b">
            <a:noAutofit/>
          </a:bodyPr>
          <a:lstStyle/>
          <a:p>
            <a:pPr>
              <a:lnSpc>
                <a:spcPct val="90000"/>
              </a:lnSpc>
            </a:pPr>
            <a:r>
              <a:rPr lang="en-US" sz="3200" b="0" dirty="0">
                <a:latin typeface="Calibri" panose="020F0502020204030204" pitchFamily="34" charset="0"/>
                <a:cs typeface="Calibri" panose="020F0502020204030204" pitchFamily="34" charset="0"/>
              </a:rPr>
              <a:t>So…. what does this look like ?</a:t>
            </a:r>
          </a:p>
        </p:txBody>
      </p:sp>
      <p:graphicFrame>
        <p:nvGraphicFramePr>
          <p:cNvPr id="2" name="Table 1">
            <a:extLst>
              <a:ext uri="{FF2B5EF4-FFF2-40B4-BE49-F238E27FC236}">
                <a16:creationId xmlns:a16="http://schemas.microsoft.com/office/drawing/2014/main" id="{63957487-E23F-D4C3-F4E5-C0CD199CCFB0}"/>
              </a:ext>
            </a:extLst>
          </p:cNvPr>
          <p:cNvGraphicFramePr>
            <a:graphicFrameLocks noGrp="1"/>
          </p:cNvGraphicFramePr>
          <p:nvPr>
            <p:extLst>
              <p:ext uri="{D42A27DB-BD31-4B8C-83A1-F6EECF244321}">
                <p14:modId xmlns:p14="http://schemas.microsoft.com/office/powerpoint/2010/main" val="210336501"/>
              </p:ext>
            </p:extLst>
          </p:nvPr>
        </p:nvGraphicFramePr>
        <p:xfrm>
          <a:off x="246186" y="553915"/>
          <a:ext cx="8686799" cy="4155316"/>
        </p:xfrm>
        <a:graphic>
          <a:graphicData uri="http://schemas.openxmlformats.org/drawingml/2006/table">
            <a:tbl>
              <a:tblPr>
                <a:effectLst/>
                <a:tableStyleId>{5C22544A-7EE6-4342-B048-85BDC9FD1C3A}</a:tableStyleId>
              </a:tblPr>
              <a:tblGrid>
                <a:gridCol w="1194884">
                  <a:extLst>
                    <a:ext uri="{9D8B030D-6E8A-4147-A177-3AD203B41FA5}">
                      <a16:colId xmlns:a16="http://schemas.microsoft.com/office/drawing/2014/main" val="47869864"/>
                    </a:ext>
                  </a:extLst>
                </a:gridCol>
                <a:gridCol w="1934944">
                  <a:extLst>
                    <a:ext uri="{9D8B030D-6E8A-4147-A177-3AD203B41FA5}">
                      <a16:colId xmlns:a16="http://schemas.microsoft.com/office/drawing/2014/main" val="1957168727"/>
                    </a:ext>
                  </a:extLst>
                </a:gridCol>
                <a:gridCol w="1806254">
                  <a:extLst>
                    <a:ext uri="{9D8B030D-6E8A-4147-A177-3AD203B41FA5}">
                      <a16:colId xmlns:a16="http://schemas.microsoft.com/office/drawing/2014/main" val="1355068208"/>
                    </a:ext>
                  </a:extLst>
                </a:gridCol>
                <a:gridCol w="1974670">
                  <a:extLst>
                    <a:ext uri="{9D8B030D-6E8A-4147-A177-3AD203B41FA5}">
                      <a16:colId xmlns:a16="http://schemas.microsoft.com/office/drawing/2014/main" val="1682670390"/>
                    </a:ext>
                  </a:extLst>
                </a:gridCol>
                <a:gridCol w="1776047">
                  <a:extLst>
                    <a:ext uri="{9D8B030D-6E8A-4147-A177-3AD203B41FA5}">
                      <a16:colId xmlns:a16="http://schemas.microsoft.com/office/drawing/2014/main" val="2660187273"/>
                    </a:ext>
                  </a:extLst>
                </a:gridCol>
              </a:tblGrid>
              <a:tr h="547543">
                <a:tc gridSpan="5">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CO</a:t>
                      </a:r>
                      <a:r>
                        <a:rPr lang="en-US" sz="2000" b="0" i="0" u="none" strike="noStrike" baseline="-25000" dirty="0">
                          <a:solidFill>
                            <a:srgbClr val="000000"/>
                          </a:solidFill>
                          <a:effectLst/>
                          <a:latin typeface="Calibri" panose="020F0502020204030204" pitchFamily="34" charset="0"/>
                        </a:rPr>
                        <a:t>2</a:t>
                      </a:r>
                      <a:r>
                        <a:rPr lang="en-US" sz="2000" b="0" i="0" u="none" strike="noStrike" dirty="0">
                          <a:solidFill>
                            <a:srgbClr val="000000"/>
                          </a:solidFill>
                          <a:effectLst/>
                          <a:latin typeface="Calibri" panose="020F0502020204030204" pitchFamily="34" charset="0"/>
                        </a:rPr>
                        <a:t> OVERVIEW PER WATER SOURCE PER YEAR</a:t>
                      </a:r>
                    </a:p>
                  </a:txBody>
                  <a:tcPr marL="3202" marR="3202" marT="3202"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GB"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b">
                        <a:spcBef>
                          <a:spcPts val="1200"/>
                        </a:spcBef>
                        <a:spcAft>
                          <a:spcPts val="1200"/>
                        </a:spcAft>
                      </a:pPr>
                      <a:endParaRPr lang="en-US" sz="1200" b="0" i="0" u="none" strike="noStrike" dirty="0">
                        <a:solidFill>
                          <a:schemeClr val="tx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3337786"/>
                  </a:ext>
                </a:extLst>
              </a:tr>
              <a:tr h="1720217">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Basic Water Source</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202" marR="3202" marT="3202"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Traditional Water System</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Desalinated Sea Water – Reverse Osmosis</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Desalinated Sea Water – RO using Fuel Oil</a:t>
                      </a: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b="0" i="0" u="none" strike="noStrike" dirty="0">
                          <a:solidFill>
                            <a:srgbClr val="000000"/>
                          </a:solidFill>
                          <a:effectLst/>
                          <a:latin typeface="Calibri" panose="020F0502020204030204" pitchFamily="34" charset="0"/>
                        </a:rPr>
                        <a:t>TOTAL</a:t>
                      </a: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5647924"/>
                  </a:ext>
                </a:extLst>
              </a:tr>
              <a:tr h="471889">
                <a:tc>
                  <a:txBody>
                    <a:bodyPr/>
                    <a:lstStyle/>
                    <a:p>
                      <a:pPr algn="ctr" fontAlgn="b"/>
                      <a:r>
                        <a:rPr lang="en-GB" sz="2000" b="0" i="0" u="none" strike="noStrike" dirty="0">
                          <a:solidFill>
                            <a:srgbClr val="000000"/>
                          </a:solidFill>
                          <a:effectLst/>
                          <a:latin typeface="Corbel" panose="020B0503020204020204" pitchFamily="34" charset="0"/>
                        </a:rPr>
                        <a:t>264,600</a:t>
                      </a:r>
                      <a:endParaRPr lang="en-CY" sz="2000" b="0" i="0" u="none" strike="noStrike" dirty="0">
                        <a:solidFill>
                          <a:srgbClr val="000000"/>
                        </a:solidFill>
                        <a:effectLst/>
                        <a:latin typeface="Corbel" panose="020B0503020204020204" pitchFamily="34" charset="0"/>
                      </a:endParaRPr>
                    </a:p>
                  </a:txBody>
                  <a:tcPr marL="3202" marR="3202" marT="3202"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15,770,160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55,918,800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59,094,000</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tonnes per year</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8428811"/>
                  </a:ext>
                </a:extLst>
              </a:tr>
              <a:tr h="471889">
                <a:tc>
                  <a:txBody>
                    <a:bodyPr/>
                    <a:lstStyle/>
                    <a:p>
                      <a:pPr algn="ctr" fontAlgn="b">
                        <a:spcBef>
                          <a:spcPts val="1200"/>
                        </a:spcBef>
                        <a:spcAft>
                          <a:spcPts val="1200"/>
                        </a:spcAft>
                      </a:pPr>
                      <a:r>
                        <a:rPr lang="en-CY" sz="2000" u="none" strike="noStrike" dirty="0">
                          <a:solidFill>
                            <a:srgbClr val="000000"/>
                          </a:solidFill>
                          <a:effectLst/>
                        </a:rPr>
                        <a:t>10%</a:t>
                      </a:r>
                      <a:endParaRPr lang="en-CY" sz="2000" b="0" i="0" u="none" strike="noStrike" dirty="0">
                        <a:solidFill>
                          <a:srgbClr val="000000"/>
                        </a:solidFill>
                        <a:effectLst/>
                        <a:latin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60%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20%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10%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 water source</a:t>
                      </a:r>
                      <a:endParaRPr lang="en-CY" sz="2000" b="0"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8614308"/>
                  </a:ext>
                </a:extLst>
              </a:tr>
              <a:tr h="471889">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30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298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3,170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 6,700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CO</a:t>
                      </a:r>
                      <a:r>
                        <a:rPr lang="en-US" sz="2000" b="0" i="0" u="none" strike="noStrike" baseline="-25000" dirty="0">
                          <a:solidFill>
                            <a:srgbClr val="000000"/>
                          </a:solidFill>
                          <a:effectLst/>
                          <a:latin typeface="Calibri" panose="020F0502020204030204" pitchFamily="34" charset="0"/>
                        </a:rPr>
                        <a:t>2</a:t>
                      </a:r>
                      <a:r>
                        <a:rPr lang="en-US" sz="2000" b="0" i="0" u="none" strike="noStrike" baseline="30000" dirty="0">
                          <a:solidFill>
                            <a:srgbClr val="000000"/>
                          </a:solidFill>
                          <a:effectLst/>
                          <a:latin typeface="Calibri" panose="020F0502020204030204" pitchFamily="34" charset="0"/>
                        </a:rPr>
                        <a:t> </a:t>
                      </a:r>
                      <a:r>
                        <a:rPr lang="en-GB" sz="2000" b="0" i="0" u="none" strike="noStrike" dirty="0">
                          <a:solidFill>
                            <a:srgbClr val="000000"/>
                          </a:solidFill>
                          <a:effectLst/>
                          <a:latin typeface="Calibri" panose="020F0502020204030204" pitchFamily="34" charset="0"/>
                        </a:rPr>
                        <a:t>g/m</a:t>
                      </a:r>
                      <a:r>
                        <a:rPr lang="en-GB" sz="2000" b="0" i="0" u="none" strike="noStrike" baseline="30000" dirty="0">
                          <a:solidFill>
                            <a:srgbClr val="000000"/>
                          </a:solidFill>
                          <a:effectLst/>
                          <a:latin typeface="Calibri" panose="020F0502020204030204" pitchFamily="34" charset="0"/>
                        </a:rPr>
                        <a:t>3</a:t>
                      </a:r>
                      <a:endParaRPr lang="en-CY" sz="2000" b="1" i="0" u="none" strike="noStrike"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6160821"/>
                  </a:ext>
                </a:extLst>
              </a:tr>
              <a:tr h="471889">
                <a:tc>
                  <a:txBody>
                    <a:bodyPr/>
                    <a:lstStyle/>
                    <a:p>
                      <a:pPr algn="ctr" fontAlgn="b"/>
                      <a:r>
                        <a:rPr lang="en-GB" sz="2000" b="0" i="0" u="none" strike="noStrike" dirty="0">
                          <a:solidFill>
                            <a:srgbClr val="000000"/>
                          </a:solidFill>
                          <a:effectLst/>
                          <a:latin typeface="Calibri" panose="020F0502020204030204" pitchFamily="34" charset="0"/>
                        </a:rPr>
                        <a:t>0.21%</a:t>
                      </a:r>
                    </a:p>
                  </a:txBody>
                  <a:tcPr marL="8626" marR="8626" marT="8626" marB="0" anchor="b">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alibri" panose="020F0502020204030204" pitchFamily="34" charset="0"/>
                        </a:rPr>
                        <a:t>12.03%</a:t>
                      </a:r>
                    </a:p>
                  </a:txBody>
                  <a:tcPr marL="8626" marR="8626" marT="86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alibri" panose="020F0502020204030204" pitchFamily="34" charset="0"/>
                        </a:rPr>
                        <a:t>42.67%</a:t>
                      </a:r>
                    </a:p>
                  </a:txBody>
                  <a:tcPr marL="8626" marR="8626" marT="86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alibri" panose="020F0502020204030204" pitchFamily="34" charset="0"/>
                        </a:rPr>
                        <a:t>45.09%</a:t>
                      </a:r>
                    </a:p>
                  </a:txBody>
                  <a:tcPr marL="8626" marR="8626" marT="86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GB" sz="2000" b="0" i="0" u="none" strike="noStrike" dirty="0">
                          <a:solidFill>
                            <a:srgbClr val="000000"/>
                          </a:solidFill>
                          <a:effectLst/>
                          <a:latin typeface="Corbel" panose="020B0503020204020204" pitchFamily="34" charset="0"/>
                        </a:rPr>
                        <a:t>% of </a:t>
                      </a:r>
                      <a:r>
                        <a:rPr lang="en-US" sz="2000" b="0" i="0" u="none" strike="noStrike" dirty="0">
                          <a:solidFill>
                            <a:srgbClr val="000000"/>
                          </a:solidFill>
                          <a:effectLst/>
                          <a:latin typeface="Calibri" panose="020F0502020204030204" pitchFamily="34" charset="0"/>
                        </a:rPr>
                        <a:t>CO</a:t>
                      </a:r>
                      <a:r>
                        <a:rPr lang="en-US" sz="2000" b="0" i="0" u="none" strike="noStrike" baseline="-25000" dirty="0">
                          <a:solidFill>
                            <a:srgbClr val="000000"/>
                          </a:solidFill>
                          <a:effectLst/>
                          <a:latin typeface="Calibri" panose="020F0502020204030204" pitchFamily="34" charset="0"/>
                        </a:rPr>
                        <a:t>2</a:t>
                      </a:r>
                      <a:endParaRPr lang="en-CY" sz="2000" b="0" i="0" u="none" strike="noStrike" baseline="-25000" dirty="0">
                        <a:solidFill>
                          <a:srgbClr val="000000"/>
                        </a:solidFill>
                        <a:effectLst/>
                        <a:latin typeface="Corbel" panose="020B0503020204020204" pitchFamily="34" charset="0"/>
                      </a:endParaRPr>
                    </a:p>
                  </a:txBody>
                  <a:tcPr marL="3202" marR="3202" marT="3202"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99716832"/>
                  </a:ext>
                </a:extLst>
              </a:tr>
            </a:tbl>
          </a:graphicData>
        </a:graphic>
      </p:graphicFrame>
    </p:spTree>
    <p:extLst>
      <p:ext uri="{BB962C8B-B14F-4D97-AF65-F5344CB8AC3E}">
        <p14:creationId xmlns:p14="http://schemas.microsoft.com/office/powerpoint/2010/main" val="371008123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flying, plane&#10;&#10;Description automatically generated">
            <a:extLst>
              <a:ext uri="{FF2B5EF4-FFF2-40B4-BE49-F238E27FC236}">
                <a16:creationId xmlns:a16="http://schemas.microsoft.com/office/drawing/2014/main" id="{21415284-6283-3D61-9E53-2967F1F4422B}"/>
              </a:ext>
            </a:extLst>
          </p:cNvPr>
          <p:cNvPicPr>
            <a:picLocks noChangeAspect="1"/>
          </p:cNvPicPr>
          <p:nvPr/>
        </p:nvPicPr>
        <p:blipFill rotWithShape="1">
          <a:blip r:embed="rId2">
            <a:extLst>
              <a:ext uri="{28A0092B-C50C-407E-A947-70E740481C1C}">
                <a14:useLocalDpi xmlns:a14="http://schemas.microsoft.com/office/drawing/2010/main"/>
              </a:ext>
            </a:extLst>
          </a:blip>
          <a:srcRect t="2902" r="-2" b="14535"/>
          <a:stretch/>
        </p:blipFill>
        <p:spPr>
          <a:xfrm>
            <a:off x="248" y="0"/>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extBox 1">
            <a:extLst>
              <a:ext uri="{FF2B5EF4-FFF2-40B4-BE49-F238E27FC236}">
                <a16:creationId xmlns:a16="http://schemas.microsoft.com/office/drawing/2014/main" id="{384B1005-772D-4241-9080-2791676ADCF5}"/>
              </a:ext>
            </a:extLst>
          </p:cNvPr>
          <p:cNvSpPr txBox="1"/>
          <p:nvPr/>
        </p:nvSpPr>
        <p:spPr>
          <a:xfrm>
            <a:off x="474784" y="1107831"/>
            <a:ext cx="8229600" cy="2936457"/>
          </a:xfrm>
          <a:prstGeom prst="rect">
            <a:avLst/>
          </a:prstGeom>
        </p:spPr>
        <p:txBody>
          <a:bodyPr vert="horz" lIns="91440" tIns="45720" rIns="91440" bIns="45720" rtlCol="0" anchor="b">
            <a:noAutofit/>
          </a:bodyPr>
          <a:lstStyle/>
          <a:p>
            <a:pPr>
              <a:lnSpc>
                <a:spcPct val="170000"/>
              </a:lnSpc>
              <a:spcBef>
                <a:spcPct val="0"/>
              </a:spcBef>
              <a:spcAft>
                <a:spcPts val="600"/>
              </a:spcAft>
            </a:pPr>
            <a:r>
              <a:rPr lang="en-US" sz="2800" dirty="0">
                <a:solidFill>
                  <a:srgbClr val="EBEBEB"/>
                </a:solidFill>
                <a:latin typeface="Calibri" panose="020F0502020204030204" pitchFamily="34" charset="0"/>
                <a:ea typeface="+mj-ea"/>
                <a:cs typeface="Calibri" panose="020F0502020204030204" pitchFamily="34" charset="0"/>
              </a:rPr>
              <a:t>Which is equivalent to: </a:t>
            </a:r>
          </a:p>
          <a:p>
            <a:pPr marL="342900" indent="-342900">
              <a:spcBef>
                <a:spcPct val="0"/>
              </a:spcBef>
              <a:spcAft>
                <a:spcPts val="600"/>
              </a:spcAft>
              <a:buFont typeface="Arial" panose="020B0604020202020204" pitchFamily="34" charset="0"/>
              <a:buChar char="•"/>
            </a:pPr>
            <a:r>
              <a:rPr lang="en-US" sz="2800" dirty="0">
                <a:solidFill>
                  <a:srgbClr val="EBEBEB"/>
                </a:solidFill>
                <a:latin typeface="Calibri" panose="020F0502020204030204" pitchFamily="34" charset="0"/>
                <a:ea typeface="+mj-ea"/>
                <a:cs typeface="Calibri" panose="020F0502020204030204" pitchFamily="34" charset="0"/>
              </a:rPr>
              <a:t>A plane annually circumnavigating the earth 52,419 times  </a:t>
            </a:r>
          </a:p>
          <a:p>
            <a:pPr>
              <a:spcBef>
                <a:spcPct val="0"/>
              </a:spcBef>
              <a:spcAft>
                <a:spcPts val="600"/>
              </a:spcAft>
            </a:pPr>
            <a:r>
              <a:rPr lang="en-US" sz="2800" dirty="0">
                <a:solidFill>
                  <a:srgbClr val="EBEBEB"/>
                </a:solidFill>
                <a:latin typeface="Calibri" panose="020F0502020204030204" pitchFamily="34" charset="0"/>
                <a:ea typeface="+mj-ea"/>
                <a:cs typeface="Calibri" panose="020F0502020204030204" pitchFamily="34" charset="0"/>
              </a:rPr>
              <a:t>Or </a:t>
            </a:r>
          </a:p>
          <a:p>
            <a:pPr marL="342900" indent="-342900">
              <a:spcBef>
                <a:spcPct val="0"/>
              </a:spcBef>
              <a:spcAft>
                <a:spcPts val="600"/>
              </a:spcAft>
              <a:buFont typeface="Arial" panose="020B0604020202020204" pitchFamily="34" charset="0"/>
              <a:buChar char="•"/>
            </a:pPr>
            <a:r>
              <a:rPr lang="en-US" sz="2800" dirty="0">
                <a:solidFill>
                  <a:srgbClr val="EBEBEB"/>
                </a:solidFill>
                <a:latin typeface="Calibri" panose="020F0502020204030204" pitchFamily="34" charset="0"/>
                <a:ea typeface="+mj-ea"/>
                <a:cs typeface="Calibri" panose="020F0502020204030204" pitchFamily="34" charset="0"/>
              </a:rPr>
              <a:t>To offset the footprint annually planting  218.4 million hectares of trees – equivalent in size to a quarter of Brazil, the fifth largest country in the world</a:t>
            </a:r>
            <a:r>
              <a:rPr lang="en-US" sz="2400" dirty="0">
                <a:solidFill>
                  <a:srgbClr val="EBEBEB"/>
                </a:solidFill>
                <a:ea typeface="+mj-ea"/>
                <a:cs typeface="Calibri" panose="020F0502020204030204" pitchFamily="34" charset="0"/>
              </a:rPr>
              <a:t>.</a:t>
            </a:r>
          </a:p>
        </p:txBody>
      </p:sp>
      <p:sp>
        <p:nvSpPr>
          <p:cNvPr id="3" name="TextBox 2">
            <a:extLst>
              <a:ext uri="{FF2B5EF4-FFF2-40B4-BE49-F238E27FC236}">
                <a16:creationId xmlns:a16="http://schemas.microsoft.com/office/drawing/2014/main" id="{8F12C3C0-991D-2F3B-5ECE-B71455A28704}"/>
              </a:ext>
            </a:extLst>
          </p:cNvPr>
          <p:cNvSpPr txBox="1"/>
          <p:nvPr/>
        </p:nvSpPr>
        <p:spPr>
          <a:xfrm>
            <a:off x="430824" y="4826724"/>
            <a:ext cx="8185638" cy="1815882"/>
          </a:xfrm>
          <a:prstGeom prst="rect">
            <a:avLst/>
          </a:prstGeom>
          <a:noFill/>
          <a:ln>
            <a:solidFill>
              <a:srgbClr val="FF0000"/>
            </a:solidFill>
          </a:ln>
        </p:spPr>
        <p:txBody>
          <a:bodyPr wrap="square" rtlCol="0">
            <a:spAutoFit/>
          </a:bodyPr>
          <a:lstStyle/>
          <a:p>
            <a:pPr algn="ctr"/>
            <a:r>
              <a:rPr lang="en-US" sz="2800" dirty="0">
                <a:latin typeface="Calibri" panose="020F0502020204030204" pitchFamily="34" charset="0"/>
                <a:cs typeface="Calibri" panose="020F0502020204030204" pitchFamily="34" charset="0"/>
              </a:rPr>
              <a:t>To offset the Carbon Emissions from Leakage only, if no action is taken and leakage remains the same, the whole of the Earth’s land area will be planted with trees over the next 64 years</a:t>
            </a:r>
            <a:r>
              <a:rPr lang="en-US" sz="2400" dirty="0">
                <a:cs typeface="Calibri" panose="020F0502020204030204" pitchFamily="34" charset="0"/>
              </a:rPr>
              <a:t>.</a:t>
            </a:r>
            <a:endParaRPr lang="en-CY" sz="2400" dirty="0">
              <a:cs typeface="Calibri" panose="020F0502020204030204" pitchFamily="34" charset="0"/>
            </a:endParaRPr>
          </a:p>
        </p:txBody>
      </p:sp>
    </p:spTree>
    <p:extLst>
      <p:ext uri="{BB962C8B-B14F-4D97-AF65-F5344CB8AC3E}">
        <p14:creationId xmlns:p14="http://schemas.microsoft.com/office/powerpoint/2010/main" val="354982761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0F171F-BF9B-48C5-9DC7-FFF9CF4DD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1CE1D-B45A-432B-A782-860C949FE720}"/>
              </a:ext>
            </a:extLst>
          </p:cNvPr>
          <p:cNvSpPr>
            <a:spLocks noGrp="1"/>
          </p:cNvSpPr>
          <p:nvPr>
            <p:ph type="title"/>
          </p:nvPr>
        </p:nvSpPr>
        <p:spPr>
          <a:xfrm>
            <a:off x="808439" y="1003160"/>
            <a:ext cx="2400753" cy="4746172"/>
          </a:xfrm>
        </p:spPr>
        <p:txBody>
          <a:bodyPr vert="horz" lIns="91440" tIns="45720" rIns="91440" bIns="45720" rtlCol="0" anchor="ctr">
            <a:normAutofit/>
          </a:bodyPr>
          <a:lstStyle/>
          <a:p>
            <a:pPr algn="l"/>
            <a:r>
              <a:rPr lang="en-US" sz="2800" b="0" dirty="0">
                <a:solidFill>
                  <a:schemeClr val="tx2"/>
                </a:solidFill>
                <a:latin typeface="Calibri" panose="020F0502020204030204" pitchFamily="34" charset="0"/>
                <a:cs typeface="Calibri" panose="020F0502020204030204" pitchFamily="34" charset="0"/>
              </a:rPr>
              <a:t>where it all started </a:t>
            </a:r>
            <a:br>
              <a:rPr lang="en-US" sz="2800" b="0" dirty="0">
                <a:solidFill>
                  <a:schemeClr val="tx2"/>
                </a:solidFill>
                <a:latin typeface="Calibri" panose="020F0502020204030204" pitchFamily="34" charset="0"/>
                <a:cs typeface="Calibri" panose="020F0502020204030204" pitchFamily="34" charset="0"/>
              </a:rPr>
            </a:br>
            <a:br>
              <a:rPr lang="en-US" sz="2800" b="0" dirty="0">
                <a:solidFill>
                  <a:schemeClr val="tx2"/>
                </a:solidFill>
                <a:latin typeface="Calibri" panose="020F0502020204030204" pitchFamily="34" charset="0"/>
                <a:cs typeface="Calibri" panose="020F0502020204030204" pitchFamily="34" charset="0"/>
              </a:rPr>
            </a:br>
            <a:r>
              <a:rPr lang="en-US" sz="2800" b="0" dirty="0">
                <a:solidFill>
                  <a:schemeClr val="tx2"/>
                </a:solidFill>
                <a:latin typeface="Calibri" panose="020F0502020204030204" pitchFamily="34" charset="0"/>
                <a:cs typeface="Calibri" panose="020F0502020204030204" pitchFamily="34" charset="0"/>
              </a:rPr>
              <a:t>Paris agreement 2015 </a:t>
            </a:r>
          </a:p>
        </p:txBody>
      </p:sp>
      <p:cxnSp>
        <p:nvCxnSpPr>
          <p:cNvPr id="12" name="Straight Connector 11">
            <a:extLst>
              <a:ext uri="{FF2B5EF4-FFF2-40B4-BE49-F238E27FC236}">
                <a16:creationId xmlns:a16="http://schemas.microsoft.com/office/drawing/2014/main" id="{69E8FF8A-7BA5-48E8-AA6E-85EC29AFD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8436" y="2079171"/>
            <a:ext cx="0" cy="2699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FEE422F-9ACD-F62D-3595-1BC2E979097D}"/>
              </a:ext>
            </a:extLst>
          </p:cNvPr>
          <p:cNvSpPr txBox="1"/>
          <p:nvPr/>
        </p:nvSpPr>
        <p:spPr>
          <a:xfrm>
            <a:off x="3314700" y="518747"/>
            <a:ext cx="5547945" cy="5978768"/>
          </a:xfrm>
          <a:prstGeom prst="rect">
            <a:avLst/>
          </a:prstGeom>
        </p:spPr>
        <p:txBody>
          <a:bodyPr vert="horz" lIns="91440" tIns="45720" rIns="91440" bIns="45720" rtlCol="0" anchor="ctr">
            <a:normAutofit fontScale="92500" lnSpcReduction="10000"/>
          </a:bodyPr>
          <a:lstStyle/>
          <a:p>
            <a:pPr lvl="1" indent="-228600" defTabSz="914400">
              <a:lnSpc>
                <a:spcPct val="110000"/>
              </a:lnSpc>
              <a:spcAft>
                <a:spcPts val="800"/>
              </a:spcAft>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At COP 21 in Paris, on 12 December 2015, Parties to the UNFCCC being nearly 200 countries reached a landmark agreement to combat climate change and to accelerate and intensify the actions and investments needed for a sustainable low carbon future.</a:t>
            </a:r>
          </a:p>
          <a:p>
            <a:pPr lvl="1" indent="-228600" defTabSz="914400">
              <a:lnSpc>
                <a:spcPct val="110000"/>
              </a:lnSpc>
              <a:spcAft>
                <a:spcPts val="800"/>
              </a:spcAft>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It also prescribes that Parties shall communicate their </a:t>
            </a:r>
            <a:r>
              <a:rPr lang="en-US" sz="2100" b="0" i="0" dirty="0" err="1">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NDCs</a:t>
            </a: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 (plans) every 5 years and provide information necessary for clarity and transparency. To set a firm foundation for higher ambition, each successive </a:t>
            </a:r>
            <a:r>
              <a:rPr lang="en-US" sz="2100" b="0" i="0" dirty="0" err="1">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NDC</a:t>
            </a: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 will represent a progression beyond the previous one and reflect the highest possible ambition.</a:t>
            </a:r>
          </a:p>
          <a:p>
            <a:pPr marL="228600" lvl="1" defTabSz="914400">
              <a:lnSpc>
                <a:spcPct val="110000"/>
              </a:lnSpc>
              <a:spcAft>
                <a:spcPts val="800"/>
              </a:spcAft>
            </a:pPr>
            <a:r>
              <a:rPr lang="en-US" sz="210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Main goals are </a:t>
            </a:r>
          </a:p>
          <a:p>
            <a:pPr lvl="1" indent="-228600" defTabSz="914400">
              <a:lnSpc>
                <a:spcPct val="110000"/>
              </a:lnSpc>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Limit temperature rise 'well below' 2 C.</a:t>
            </a:r>
          </a:p>
          <a:p>
            <a:pPr lvl="1" indent="-228600" defTabSz="914400">
              <a:lnSpc>
                <a:spcPct val="110000"/>
              </a:lnSpc>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First universal climate agreement. </a:t>
            </a:r>
          </a:p>
          <a:p>
            <a:pPr lvl="1" indent="-228600" defTabSz="914400">
              <a:lnSpc>
                <a:spcPct val="110000"/>
              </a:lnSpc>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Helping poorer nations. </a:t>
            </a:r>
          </a:p>
          <a:p>
            <a:pPr lvl="1" indent="-228600" defTabSz="914400">
              <a:lnSpc>
                <a:spcPct val="110000"/>
              </a:lnSpc>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Publishing greenhouse gas reduction targets. </a:t>
            </a:r>
          </a:p>
          <a:p>
            <a:pPr lvl="1" indent="-228600" defTabSz="914400">
              <a:lnSpc>
                <a:spcPct val="110000"/>
              </a:lnSpc>
              <a:buFont typeface="Arial" panose="020B0604020202020204" pitchFamily="34" charset="0"/>
              <a:buChar char="•"/>
            </a:pPr>
            <a:r>
              <a:rPr lang="en-US" sz="2100" b="0" i="0" dirty="0">
                <a:solidFill>
                  <a:schemeClr val="tx1">
                    <a:lumMod val="85000"/>
                    <a:lumOff val="15000"/>
                  </a:schemeClr>
                </a:solidFill>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Carbon neutral by 2050.</a:t>
            </a:r>
          </a:p>
          <a:p>
            <a:pPr indent="-228600" defTabSz="914400">
              <a:lnSpc>
                <a:spcPct val="110000"/>
              </a:lnSpc>
              <a:spcAft>
                <a:spcPts val="800"/>
              </a:spcAft>
              <a:buFont typeface="Arial" panose="020B0604020202020204" pitchFamily="34" charset="0"/>
              <a:buChar char="•"/>
            </a:pPr>
            <a:endParaRPr lang="en-US" sz="1400" dirty="0">
              <a:solidFill>
                <a:schemeClr val="tx1">
                  <a:lumMod val="85000"/>
                  <a:lumOff val="15000"/>
                </a:schemeClr>
              </a:solidFill>
              <a:effectLst>
                <a:outerShdw blurRad="50800" dist="38100" dir="2700000" algn="tl" rotWithShape="0">
                  <a:srgbClr val="000000">
                    <a:alpha val="48000"/>
                  </a:srgbClr>
                </a:outerShdw>
              </a:effectLst>
            </a:endParaRPr>
          </a:p>
        </p:txBody>
      </p:sp>
    </p:spTree>
    <p:extLst>
      <p:ext uri="{BB962C8B-B14F-4D97-AF65-F5344CB8AC3E}">
        <p14:creationId xmlns:p14="http://schemas.microsoft.com/office/powerpoint/2010/main" val="241678851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9">
            <a:extLst>
              <a:ext uri="{FF2B5EF4-FFF2-40B4-BE49-F238E27FC236}">
                <a16:creationId xmlns:a16="http://schemas.microsoft.com/office/drawing/2014/main" id="{49B4CA3F-EF0F-5410-A89D-8BBD86BFEBB5}"/>
              </a:ext>
            </a:extLst>
          </p:cNvPr>
          <p:cNvSpPr/>
          <p:nvPr/>
        </p:nvSpPr>
        <p:spPr>
          <a:xfrm rot="5400000" flipH="1" flipV="1">
            <a:off x="3715148" y="567505"/>
            <a:ext cx="1315121" cy="265527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600" dirty="0">
              <a:solidFill>
                <a:schemeClr val="tx1"/>
              </a:solidFill>
              <a:latin typeface="Calibri" panose="020F0502020204030204" pitchFamily="34" charset="0"/>
              <a:cs typeface="Calibri" panose="020F0502020204030204" pitchFamily="34" charset="0"/>
            </a:endParaRPr>
          </a:p>
        </p:txBody>
      </p:sp>
      <p:sp>
        <p:nvSpPr>
          <p:cNvPr id="2" name="Title 1"/>
          <p:cNvSpPr>
            <a:spLocks noGrp="1"/>
          </p:cNvSpPr>
          <p:nvPr>
            <p:ph type="title" idx="4294967295"/>
          </p:nvPr>
        </p:nvSpPr>
        <p:spPr>
          <a:xfrm>
            <a:off x="509955" y="131885"/>
            <a:ext cx="7886700" cy="993775"/>
          </a:xfrm>
        </p:spPr>
        <p:txBody>
          <a:bodyPr>
            <a:noAutofit/>
          </a:bodyPr>
          <a:lstStyle/>
          <a:p>
            <a:r>
              <a:rPr lang="en-GB" sz="3200" b="0" dirty="0">
                <a:latin typeface="Calibri" panose="020F0502020204030204" pitchFamily="34" charset="0"/>
                <a:cs typeface="Calibri" panose="020F0502020204030204" pitchFamily="34" charset="0"/>
              </a:rPr>
              <a:t>NRW Reduction Strategy </a:t>
            </a:r>
            <a:br>
              <a:rPr lang="en-GB" sz="3200" b="0" dirty="0">
                <a:latin typeface="Calibri" panose="020F0502020204030204" pitchFamily="34" charset="0"/>
                <a:cs typeface="Calibri" panose="020F0502020204030204" pitchFamily="34" charset="0"/>
              </a:rPr>
            </a:br>
            <a:r>
              <a:rPr lang="en-GB" sz="3200" b="0" dirty="0">
                <a:latin typeface="Calibri" panose="020F0502020204030204" pitchFamily="34" charset="0"/>
                <a:cs typeface="Calibri" panose="020F0502020204030204" pitchFamily="34" charset="0"/>
              </a:rPr>
              <a:t>Real / Physical  Losses</a:t>
            </a:r>
            <a:endParaRPr lang="en-GB" sz="3200" dirty="0">
              <a:latin typeface="Calibri" panose="020F0502020204030204" pitchFamily="34" charset="0"/>
              <a:cs typeface="Calibri" panose="020F0502020204030204" pitchFamily="34" charset="0"/>
            </a:endParaRPr>
          </a:p>
        </p:txBody>
      </p:sp>
      <p:sp>
        <p:nvSpPr>
          <p:cNvPr id="5" name="Rectangle 4"/>
          <p:cNvSpPr/>
          <p:nvPr/>
        </p:nvSpPr>
        <p:spPr>
          <a:xfrm>
            <a:off x="3174022" y="2769423"/>
            <a:ext cx="2446849" cy="1680374"/>
          </a:xfrm>
          <a:prstGeom prst="rect">
            <a:avLst/>
          </a:prstGeom>
          <a:solidFill>
            <a:schemeClr val="tx1">
              <a:lumMod val="75000"/>
              <a:lumOff val="25000"/>
            </a:schemeClr>
          </a:solidFill>
          <a:ln w="444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b="1" dirty="0"/>
          </a:p>
          <a:p>
            <a:pPr algn="ctr"/>
            <a:r>
              <a:rPr lang="en-GB" sz="1200" b="1" dirty="0"/>
              <a:t>Potentially recoverable </a:t>
            </a:r>
          </a:p>
          <a:p>
            <a:pPr algn="ctr"/>
            <a:r>
              <a:rPr lang="en-GB" sz="1200" b="1" dirty="0"/>
              <a:t>Physical Losses</a:t>
            </a:r>
          </a:p>
        </p:txBody>
      </p:sp>
      <p:sp>
        <p:nvSpPr>
          <p:cNvPr id="7" name="Right Arrow 6"/>
          <p:cNvSpPr/>
          <p:nvPr/>
        </p:nvSpPr>
        <p:spPr>
          <a:xfrm>
            <a:off x="1412588" y="2747959"/>
            <a:ext cx="1752951" cy="168037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Speed and quality of repairs</a:t>
            </a:r>
          </a:p>
        </p:txBody>
      </p:sp>
      <p:sp>
        <p:nvSpPr>
          <p:cNvPr id="8" name="Right Arrow 7"/>
          <p:cNvSpPr/>
          <p:nvPr/>
        </p:nvSpPr>
        <p:spPr>
          <a:xfrm flipH="1">
            <a:off x="5628939" y="2771540"/>
            <a:ext cx="1890272" cy="1538811"/>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Active leakage control</a:t>
            </a:r>
          </a:p>
        </p:txBody>
      </p:sp>
      <p:sp>
        <p:nvSpPr>
          <p:cNvPr id="9" name="Right Arrow 8"/>
          <p:cNvSpPr/>
          <p:nvPr/>
        </p:nvSpPr>
        <p:spPr>
          <a:xfrm rot="5400000" flipH="1">
            <a:off x="3777954" y="3776663"/>
            <a:ext cx="1238983" cy="265527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latin typeface="Calibri" panose="020F0502020204030204" pitchFamily="34" charset="0"/>
                <a:cs typeface="Calibri" panose="020F0502020204030204" pitchFamily="34" charset="0"/>
              </a:rPr>
              <a:t>Asset management</a:t>
            </a:r>
          </a:p>
        </p:txBody>
      </p:sp>
      <p:sp>
        <p:nvSpPr>
          <p:cNvPr id="10" name="Right Arrow 9"/>
          <p:cNvSpPr/>
          <p:nvPr/>
        </p:nvSpPr>
        <p:spPr>
          <a:xfrm rot="16200000" flipH="1" flipV="1">
            <a:off x="3934556" y="989139"/>
            <a:ext cx="852855" cy="265527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chemeClr val="tx1"/>
                </a:solidFill>
                <a:latin typeface="Calibri" panose="020F0502020204030204" pitchFamily="34" charset="0"/>
                <a:cs typeface="Calibri" panose="020F0502020204030204" pitchFamily="34" charset="0"/>
              </a:rPr>
              <a:t>Pressure management</a:t>
            </a:r>
          </a:p>
        </p:txBody>
      </p:sp>
      <p:sp>
        <p:nvSpPr>
          <p:cNvPr id="11" name="Rectangle 10"/>
          <p:cNvSpPr/>
          <p:nvPr/>
        </p:nvSpPr>
        <p:spPr>
          <a:xfrm>
            <a:off x="3472961" y="2927683"/>
            <a:ext cx="1872762" cy="131020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endParaRPr lang="en-GB" sz="1200" dirty="0"/>
          </a:p>
          <a:p>
            <a:pPr algn="ctr"/>
            <a:endParaRPr lang="en-GB" sz="1200" b="1" dirty="0"/>
          </a:p>
          <a:p>
            <a:pPr algn="ctr"/>
            <a:endParaRPr lang="en-GB" sz="1200" b="1" dirty="0"/>
          </a:p>
          <a:p>
            <a:pPr algn="ctr"/>
            <a:endParaRPr lang="en-GB" sz="1200" b="1" dirty="0"/>
          </a:p>
          <a:p>
            <a:pPr algn="ctr"/>
            <a:r>
              <a:rPr lang="en-GB" sz="1600" dirty="0">
                <a:latin typeface="Calibri" panose="020F0502020204030204" pitchFamily="34" charset="0"/>
                <a:cs typeface="Calibri" panose="020F0502020204030204" pitchFamily="34" charset="0"/>
              </a:rPr>
              <a:t>Economic level of Real Losses</a:t>
            </a:r>
          </a:p>
        </p:txBody>
      </p:sp>
      <p:sp>
        <p:nvSpPr>
          <p:cNvPr id="6" name="Rectangle 5"/>
          <p:cNvSpPr/>
          <p:nvPr/>
        </p:nvSpPr>
        <p:spPr>
          <a:xfrm>
            <a:off x="3631223" y="3028166"/>
            <a:ext cx="1519634" cy="7261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alibri" panose="020F0502020204030204" pitchFamily="34" charset="0"/>
                <a:cs typeface="Calibri" panose="020F0502020204030204" pitchFamily="34" charset="0"/>
              </a:rPr>
              <a:t>Unavoidable Annual Real Losses</a:t>
            </a:r>
          </a:p>
        </p:txBody>
      </p:sp>
      <p:cxnSp>
        <p:nvCxnSpPr>
          <p:cNvPr id="13" name="Straight Arrow Connector 12"/>
          <p:cNvCxnSpPr>
            <a:cxnSpLocks/>
          </p:cNvCxnSpPr>
          <p:nvPr/>
        </p:nvCxnSpPr>
        <p:spPr>
          <a:xfrm flipV="1">
            <a:off x="2277208" y="4444758"/>
            <a:ext cx="896814" cy="5932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195754" y="4726112"/>
            <a:ext cx="1216403" cy="848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alibri" panose="020F0502020204030204" pitchFamily="34" charset="0"/>
                <a:cs typeface="Calibri" panose="020F0502020204030204" pitchFamily="34" charset="0"/>
              </a:rPr>
              <a:t>Current Real / Physical Losses</a:t>
            </a:r>
          </a:p>
        </p:txBody>
      </p:sp>
    </p:spTree>
    <p:extLst>
      <p:ext uri="{BB962C8B-B14F-4D97-AF65-F5344CB8AC3E}">
        <p14:creationId xmlns:p14="http://schemas.microsoft.com/office/powerpoint/2010/main" val="411527780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ECA3-9506-5791-D5CF-746457F9BB75}"/>
              </a:ext>
            </a:extLst>
          </p:cNvPr>
          <p:cNvSpPr>
            <a:spLocks noGrp="1"/>
          </p:cNvSpPr>
          <p:nvPr>
            <p:ph type="title"/>
          </p:nvPr>
        </p:nvSpPr>
        <p:spPr>
          <a:xfrm>
            <a:off x="5667115" y="1551810"/>
            <a:ext cx="3072438" cy="3028983"/>
          </a:xfrm>
        </p:spPr>
        <p:txBody>
          <a:bodyPr vert="horz" lIns="91440" tIns="45720" rIns="91440" bIns="45720" rtlCol="0" anchor="b">
            <a:noAutofit/>
          </a:bodyPr>
          <a:lstStyle/>
          <a:p>
            <a:pPr algn="l">
              <a:lnSpc>
                <a:spcPct val="90000"/>
              </a:lnSpc>
            </a:pPr>
            <a:r>
              <a:rPr lang="en-US" sz="2800" b="0" cap="none" dirty="0">
                <a:latin typeface="Calibri" panose="020F0502020204030204" pitchFamily="34" charset="0"/>
                <a:cs typeface="Calibri" panose="020F0502020204030204" pitchFamily="34" charset="0"/>
              </a:rPr>
              <a:t>How does the carbon footprint reflect in the decision making when planning the repair or reducing real losses?</a:t>
            </a:r>
          </a:p>
        </p:txBody>
      </p:sp>
      <p:pic>
        <p:nvPicPr>
          <p:cNvPr id="9" name="Content Placeholder 3">
            <a:extLst>
              <a:ext uri="{FF2B5EF4-FFF2-40B4-BE49-F238E27FC236}">
                <a16:creationId xmlns:a16="http://schemas.microsoft.com/office/drawing/2014/main" id="{194982EF-D7F0-B7FB-CAEA-745FF291AA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558" r="14558" b="-1"/>
          <a:stretch/>
        </p:blipFill>
        <p:spPr>
          <a:xfrm>
            <a:off x="599304" y="786117"/>
            <a:ext cx="4684014"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Tree>
    <p:extLst>
      <p:ext uri="{BB962C8B-B14F-4D97-AF65-F5344CB8AC3E}">
        <p14:creationId xmlns:p14="http://schemas.microsoft.com/office/powerpoint/2010/main" val="141587520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F94A-03D5-740C-6E18-7BD39CC9ED79}"/>
              </a:ext>
            </a:extLst>
          </p:cNvPr>
          <p:cNvSpPr>
            <a:spLocks noGrp="1"/>
          </p:cNvSpPr>
          <p:nvPr>
            <p:ph type="title"/>
          </p:nvPr>
        </p:nvSpPr>
        <p:spPr>
          <a:xfrm>
            <a:off x="3130061" y="5482817"/>
            <a:ext cx="6119446" cy="1507067"/>
          </a:xfrm>
        </p:spPr>
        <p:txBody>
          <a:bodyPr vert="horz" lIns="91440" tIns="45720" rIns="91440" bIns="45720" rtlCol="0" anchor="ctr">
            <a:noAutofit/>
          </a:bodyPr>
          <a:lstStyle/>
          <a:p>
            <a:pPr>
              <a:lnSpc>
                <a:spcPct val="90000"/>
              </a:lnSpc>
            </a:pPr>
            <a:r>
              <a:rPr lang="en-US" sz="3200" b="0" dirty="0">
                <a:latin typeface="Calibri" panose="020F0502020204030204" pitchFamily="34" charset="0"/>
                <a:cs typeface="Calibri" panose="020F0502020204030204" pitchFamily="34" charset="0"/>
              </a:rPr>
              <a:t>Active leakage control</a:t>
            </a:r>
            <a:br>
              <a:rPr lang="en-US" sz="3200" b="0" dirty="0">
                <a:latin typeface="Calibri" panose="020F0502020204030204" pitchFamily="34" charset="0"/>
                <a:cs typeface="Calibri" panose="020F0502020204030204" pitchFamily="34" charset="0"/>
              </a:rPr>
            </a:br>
            <a:r>
              <a:rPr lang="en-US" sz="3200" b="0" dirty="0">
                <a:latin typeface="Calibri" panose="020F0502020204030204" pitchFamily="34" charset="0"/>
                <a:cs typeface="Calibri" panose="020F0502020204030204" pitchFamily="34" charset="0"/>
              </a:rPr>
              <a:t>factors affecting Carbon</a:t>
            </a:r>
            <a:br>
              <a:rPr lang="en-US" sz="3600" b="0" dirty="0">
                <a:latin typeface="Calibri" panose="020F0502020204030204" pitchFamily="34" charset="0"/>
                <a:cs typeface="Calibri" panose="020F0502020204030204" pitchFamily="34" charset="0"/>
              </a:rPr>
            </a:br>
            <a:endParaRPr lang="en-US" sz="3600" b="0" dirty="0">
              <a:latin typeface="Calibri" panose="020F0502020204030204" pitchFamily="34" charset="0"/>
              <a:cs typeface="Calibri" panose="020F0502020204030204" pitchFamily="34" charset="0"/>
            </a:endParaRPr>
          </a:p>
        </p:txBody>
      </p:sp>
      <p:graphicFrame>
        <p:nvGraphicFramePr>
          <p:cNvPr id="90" name="Content Placeholder 2">
            <a:extLst>
              <a:ext uri="{FF2B5EF4-FFF2-40B4-BE49-F238E27FC236}">
                <a16:creationId xmlns:a16="http://schemas.microsoft.com/office/drawing/2014/main" id="{B82F7274-643A-EA07-FF2B-DAB56CE52DF7}"/>
              </a:ext>
            </a:extLst>
          </p:cNvPr>
          <p:cNvGraphicFramePr>
            <a:graphicFrameLocks noGrp="1"/>
          </p:cNvGraphicFramePr>
          <p:nvPr>
            <p:ph sz="half" idx="1"/>
            <p:extLst>
              <p:ext uri="{D42A27DB-BD31-4B8C-83A1-F6EECF244321}">
                <p14:modId xmlns:p14="http://schemas.microsoft.com/office/powerpoint/2010/main" val="3907087804"/>
              </p:ext>
            </p:extLst>
          </p:nvPr>
        </p:nvGraphicFramePr>
        <p:xfrm>
          <a:off x="3279531" y="272561"/>
          <a:ext cx="5732584" cy="5011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picture containing outdoor, road, man, person&#10;&#10;Description automatically generated">
            <a:extLst>
              <a:ext uri="{FF2B5EF4-FFF2-40B4-BE49-F238E27FC236}">
                <a16:creationId xmlns:a16="http://schemas.microsoft.com/office/drawing/2014/main" id="{F65330DA-32DB-C08C-3458-DA8FC6F550C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2606" r="8475" b="-1"/>
          <a:stretch/>
        </p:blipFill>
        <p:spPr>
          <a:xfrm>
            <a:off x="334108" y="258848"/>
            <a:ext cx="2769480" cy="5483317"/>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Tree>
    <p:extLst>
      <p:ext uri="{BB962C8B-B14F-4D97-AF65-F5344CB8AC3E}">
        <p14:creationId xmlns:p14="http://schemas.microsoft.com/office/powerpoint/2010/main" val="25659996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F94A-03D5-740C-6E18-7BD39CC9ED79}"/>
              </a:ext>
            </a:extLst>
          </p:cNvPr>
          <p:cNvSpPr>
            <a:spLocks noGrp="1"/>
          </p:cNvSpPr>
          <p:nvPr>
            <p:ph type="title"/>
          </p:nvPr>
        </p:nvSpPr>
        <p:spPr>
          <a:xfrm>
            <a:off x="2927839" y="5419315"/>
            <a:ext cx="6216161" cy="1851922"/>
          </a:xfrm>
        </p:spPr>
        <p:txBody>
          <a:bodyPr vert="horz" lIns="91440" tIns="45720" rIns="91440" bIns="45720" rtlCol="0" anchor="ctr">
            <a:noAutofit/>
          </a:bodyPr>
          <a:lstStyle/>
          <a:p>
            <a:pPr>
              <a:lnSpc>
                <a:spcPct val="90000"/>
              </a:lnSpc>
            </a:pPr>
            <a:r>
              <a:rPr lang="en-US" sz="2800" b="0" dirty="0">
                <a:latin typeface="Calibri" panose="020F0502020204030204" pitchFamily="34" charset="0"/>
                <a:cs typeface="Calibri" panose="020F0502020204030204" pitchFamily="34" charset="0"/>
              </a:rPr>
              <a:t>Asset Management </a:t>
            </a:r>
            <a:br>
              <a:rPr lang="en-US" sz="2800" b="0" dirty="0">
                <a:latin typeface="Calibri" panose="020F0502020204030204" pitchFamily="34" charset="0"/>
                <a:cs typeface="Calibri" panose="020F0502020204030204" pitchFamily="34" charset="0"/>
              </a:rPr>
            </a:br>
            <a:r>
              <a:rPr lang="en-US" sz="2800" b="0" dirty="0">
                <a:latin typeface="Calibri" panose="020F0502020204030204" pitchFamily="34" charset="0"/>
                <a:cs typeface="Calibri" panose="020F0502020204030204" pitchFamily="34" charset="0"/>
              </a:rPr>
              <a:t>factors affecting Carbon</a:t>
            </a:r>
            <a:br>
              <a:rPr lang="en-US" dirty="0"/>
            </a:br>
            <a:endParaRPr lang="en-US" dirty="0"/>
          </a:p>
        </p:txBody>
      </p:sp>
      <p:graphicFrame>
        <p:nvGraphicFramePr>
          <p:cNvPr id="30" name="Content Placeholder 2">
            <a:extLst>
              <a:ext uri="{FF2B5EF4-FFF2-40B4-BE49-F238E27FC236}">
                <a16:creationId xmlns:a16="http://schemas.microsoft.com/office/drawing/2014/main" id="{D23AA7A6-33EA-8010-4AA1-FD82385C90B8}"/>
              </a:ext>
            </a:extLst>
          </p:cNvPr>
          <p:cNvGraphicFramePr>
            <a:graphicFrameLocks noGrp="1"/>
          </p:cNvGraphicFramePr>
          <p:nvPr>
            <p:ph sz="half" idx="1"/>
            <p:extLst>
              <p:ext uri="{D42A27DB-BD31-4B8C-83A1-F6EECF244321}">
                <p14:modId xmlns:p14="http://schemas.microsoft.com/office/powerpoint/2010/main" val="331025520"/>
              </p:ext>
            </p:extLst>
          </p:nvPr>
        </p:nvGraphicFramePr>
        <p:xfrm>
          <a:off x="2848709" y="448408"/>
          <a:ext cx="6128238" cy="4730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ject 3">
            <a:extLst>
              <a:ext uri="{FF2B5EF4-FFF2-40B4-BE49-F238E27FC236}">
                <a16:creationId xmlns:a16="http://schemas.microsoft.com/office/drawing/2014/main" id="{13791D53-0388-7EAA-9B0D-E9A34A4D13FA}"/>
              </a:ext>
            </a:extLst>
          </p:cNvPr>
          <p:cNvPicPr/>
          <p:nvPr/>
        </p:nvPicPr>
        <p:blipFill rotWithShape="1">
          <a:blip r:embed="rId7">
            <a:extLst>
              <a:ext uri="{28A0092B-C50C-407E-A947-70E740481C1C}">
                <a14:useLocalDpi xmlns:a14="http://schemas.microsoft.com/office/drawing/2010/main"/>
              </a:ext>
            </a:extLst>
          </a:blip>
          <a:srcRect l="9906" r="69354"/>
          <a:stretch/>
        </p:blipFill>
        <p:spPr>
          <a:xfrm>
            <a:off x="0" y="0"/>
            <a:ext cx="2528548" cy="6857990"/>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140665110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18000"/>
                <a:satMod val="160000"/>
                <a:lumMod val="28000"/>
              </a:schemeClr>
              <a:schemeClr val="bg2">
                <a:tint val="95000"/>
                <a:satMod val="160000"/>
                <a:lumMod val="11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F94A-03D5-740C-6E18-7BD39CC9ED79}"/>
              </a:ext>
            </a:extLst>
          </p:cNvPr>
          <p:cNvSpPr>
            <a:spLocks noGrp="1"/>
          </p:cNvSpPr>
          <p:nvPr>
            <p:ph type="title"/>
          </p:nvPr>
        </p:nvSpPr>
        <p:spPr>
          <a:xfrm>
            <a:off x="3880243" y="5311871"/>
            <a:ext cx="4755063" cy="1326321"/>
          </a:xfrm>
        </p:spPr>
        <p:txBody>
          <a:bodyPr vert="horz" lIns="91440" tIns="45720" rIns="91440" bIns="45720" rtlCol="0" anchor="ctr">
            <a:normAutofit/>
          </a:bodyPr>
          <a:lstStyle/>
          <a:p>
            <a:r>
              <a:rPr lang="en-US" sz="2800" b="0" dirty="0">
                <a:latin typeface="Calibri" panose="020F0502020204030204" pitchFamily="34" charset="0"/>
                <a:cs typeface="Calibri" panose="020F0502020204030204" pitchFamily="34" charset="0"/>
              </a:rPr>
              <a:t>Pressure Management </a:t>
            </a:r>
            <a:br>
              <a:rPr lang="en-US" sz="2800" b="0" dirty="0">
                <a:latin typeface="Calibri" panose="020F0502020204030204" pitchFamily="34" charset="0"/>
                <a:cs typeface="Calibri" panose="020F0502020204030204" pitchFamily="34" charset="0"/>
              </a:rPr>
            </a:br>
            <a:r>
              <a:rPr lang="en-US" sz="2800" b="0" dirty="0">
                <a:latin typeface="Calibri" panose="020F0502020204030204" pitchFamily="34" charset="0"/>
                <a:cs typeface="Calibri" panose="020F0502020204030204" pitchFamily="34" charset="0"/>
              </a:rPr>
              <a:t>factors affecting Carbon</a:t>
            </a:r>
          </a:p>
        </p:txBody>
      </p:sp>
      <p:pic>
        <p:nvPicPr>
          <p:cNvPr id="4" name="Content Placeholder 9" descr="C:\Users\Sophie\Documents\All directories\BAHAMAS\PRV INSTALLATIONS\IMG-20130704-01283.jpg">
            <a:extLst>
              <a:ext uri="{FF2B5EF4-FFF2-40B4-BE49-F238E27FC236}">
                <a16:creationId xmlns:a16="http://schemas.microsoft.com/office/drawing/2014/main" id="{B1DE190F-C6F1-C113-9C24-176C33B3A5A5}"/>
              </a:ext>
            </a:extLst>
          </p:cNvPr>
          <p:cNvPicPr>
            <a:picLocks/>
          </p:cNvPicPr>
          <p:nvPr/>
        </p:nvPicPr>
        <p:blipFill rotWithShape="1">
          <a:blip r:embed="rId3" cstate="print">
            <a:extLst>
              <a:ext uri="{28A0092B-C50C-407E-A947-70E740481C1C}">
                <a14:useLocalDpi xmlns:a14="http://schemas.microsoft.com/office/drawing/2010/main"/>
              </a:ext>
            </a:extLst>
          </a:blip>
          <a:srcRect l="16487" r="22795"/>
          <a:stretch/>
        </p:blipFill>
        <p:spPr bwMode="auto">
          <a:xfrm>
            <a:off x="20" y="10"/>
            <a:ext cx="3376225" cy="6857990"/>
          </a:xfrm>
          <a:prstGeom prst="rect">
            <a:avLst/>
          </a:prstGeom>
          <a:noFill/>
        </p:spPr>
      </p:pic>
      <p:cxnSp>
        <p:nvCxnSpPr>
          <p:cNvPr id="114" name="Straight Connector 11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graphicFrame>
        <p:nvGraphicFramePr>
          <p:cNvPr id="44" name="Content Placeholder 2">
            <a:extLst>
              <a:ext uri="{FF2B5EF4-FFF2-40B4-BE49-F238E27FC236}">
                <a16:creationId xmlns:a16="http://schemas.microsoft.com/office/drawing/2014/main" id="{6AADDC9A-726A-2521-2F8D-069164CF12E5}"/>
              </a:ext>
            </a:extLst>
          </p:cNvPr>
          <p:cNvGraphicFramePr>
            <a:graphicFrameLocks noGrp="1"/>
          </p:cNvGraphicFramePr>
          <p:nvPr>
            <p:ph sz="half" idx="1"/>
            <p:extLst>
              <p:ext uri="{D42A27DB-BD31-4B8C-83A1-F6EECF244321}">
                <p14:modId xmlns:p14="http://schemas.microsoft.com/office/powerpoint/2010/main" val="365189909"/>
              </p:ext>
            </p:extLst>
          </p:nvPr>
        </p:nvGraphicFramePr>
        <p:xfrm>
          <a:off x="3748356" y="87923"/>
          <a:ext cx="5290135" cy="5143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856484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F94A-03D5-740C-6E18-7BD39CC9ED79}"/>
              </a:ext>
            </a:extLst>
          </p:cNvPr>
          <p:cNvSpPr>
            <a:spLocks noGrp="1"/>
          </p:cNvSpPr>
          <p:nvPr>
            <p:ph type="title"/>
          </p:nvPr>
        </p:nvSpPr>
        <p:spPr>
          <a:xfrm>
            <a:off x="3344280" y="5500403"/>
            <a:ext cx="6564649" cy="1507067"/>
          </a:xfrm>
        </p:spPr>
        <p:txBody>
          <a:bodyPr vert="horz" lIns="91440" tIns="45720" rIns="91440" bIns="45720" rtlCol="0" anchor="ctr">
            <a:normAutofit/>
          </a:bodyPr>
          <a:lstStyle/>
          <a:p>
            <a:pPr algn="l">
              <a:lnSpc>
                <a:spcPct val="90000"/>
              </a:lnSpc>
            </a:pPr>
            <a:r>
              <a:rPr lang="en-US" sz="2800" b="0" dirty="0">
                <a:latin typeface="Calibri" panose="020F0502020204030204" pitchFamily="34" charset="0"/>
                <a:cs typeface="Calibri" panose="020F0502020204030204" pitchFamily="34" charset="0"/>
              </a:rPr>
              <a:t>Speed and quality of repairs </a:t>
            </a:r>
            <a:br>
              <a:rPr lang="en-US" sz="2800" b="0" dirty="0">
                <a:latin typeface="Calibri" panose="020F0502020204030204" pitchFamily="34" charset="0"/>
                <a:cs typeface="Calibri" panose="020F0502020204030204" pitchFamily="34" charset="0"/>
              </a:rPr>
            </a:br>
            <a:r>
              <a:rPr lang="en-US" sz="2800" b="0" dirty="0">
                <a:latin typeface="Calibri" panose="020F0502020204030204" pitchFamily="34" charset="0"/>
                <a:cs typeface="Calibri" panose="020F0502020204030204" pitchFamily="34" charset="0"/>
              </a:rPr>
              <a:t>factors affecting Carbon</a:t>
            </a:r>
            <a:br>
              <a:rPr lang="en-US" sz="2800" dirty="0"/>
            </a:br>
            <a:endParaRPr lang="en-US" sz="2800" dirty="0"/>
          </a:p>
        </p:txBody>
      </p:sp>
      <p:graphicFrame>
        <p:nvGraphicFramePr>
          <p:cNvPr id="65" name="Content Placeholder 2">
            <a:extLst>
              <a:ext uri="{FF2B5EF4-FFF2-40B4-BE49-F238E27FC236}">
                <a16:creationId xmlns:a16="http://schemas.microsoft.com/office/drawing/2014/main" id="{F72BF4E5-1283-BF7B-A303-B710C6A9F12E}"/>
              </a:ext>
            </a:extLst>
          </p:cNvPr>
          <p:cNvGraphicFramePr>
            <a:graphicFrameLocks noGrp="1"/>
          </p:cNvGraphicFramePr>
          <p:nvPr>
            <p:ph sz="half" idx="1"/>
            <p:extLst>
              <p:ext uri="{D42A27DB-BD31-4B8C-83A1-F6EECF244321}">
                <p14:modId xmlns:p14="http://schemas.microsoft.com/office/powerpoint/2010/main" val="339236074"/>
              </p:ext>
            </p:extLst>
          </p:nvPr>
        </p:nvGraphicFramePr>
        <p:xfrm>
          <a:off x="2989385" y="378069"/>
          <a:ext cx="5829300" cy="5064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a:extLst>
              <a:ext uri="{FF2B5EF4-FFF2-40B4-BE49-F238E27FC236}">
                <a16:creationId xmlns:a16="http://schemas.microsoft.com/office/drawing/2014/main" id="{F7EAF715-4937-FE74-7D90-AB85598D328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50668" r="20608"/>
          <a:stretch/>
        </p:blipFill>
        <p:spPr>
          <a:xfrm>
            <a:off x="0" y="0"/>
            <a:ext cx="2637692" cy="6887168"/>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287559432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22031" y="694593"/>
            <a:ext cx="3947746" cy="4603750"/>
          </a:xfrm>
        </p:spPr>
        <p:txBody>
          <a:bodyPr vert="horz" lIns="91440" tIns="45720" rIns="91440" bIns="45720" rtlCol="0" anchor="ctr">
            <a:normAutofit/>
          </a:bodyPr>
          <a:lstStyle/>
          <a:p>
            <a:pPr algn="l"/>
            <a:r>
              <a:rPr lang="en-US" sz="4000" b="0" dirty="0">
                <a:latin typeface="Calibri" panose="020F0502020204030204" pitchFamily="34" charset="0"/>
                <a:cs typeface="Calibri" panose="020F0502020204030204" pitchFamily="34" charset="0"/>
              </a:rPr>
              <a:t>Global NRW Estimates</a:t>
            </a:r>
          </a:p>
        </p:txBody>
      </p:sp>
      <p:sp>
        <p:nvSpPr>
          <p:cNvPr id="6" name="Inhaltsplatzhalter 5"/>
          <p:cNvSpPr>
            <a:spLocks noGrp="1"/>
          </p:cNvSpPr>
          <p:nvPr>
            <p:ph idx="4294967295"/>
          </p:nvPr>
        </p:nvSpPr>
        <p:spPr>
          <a:xfrm>
            <a:off x="3991708" y="852854"/>
            <a:ext cx="4396153" cy="4603750"/>
          </a:xfrm>
        </p:spPr>
        <p:txBody>
          <a:bodyPr vert="horz" lIns="91440" tIns="45720" rIns="91440" bIns="45720" rtlCol="0" anchor="ctr">
            <a:normAutofit/>
          </a:bodyPr>
          <a:lstStyle/>
          <a:p>
            <a:pPr marL="0"/>
            <a:r>
              <a:rPr lang="en-US" sz="2800" dirty="0">
                <a:solidFill>
                  <a:schemeClr val="tx1"/>
                </a:solidFill>
                <a:latin typeface="Calibri" panose="020F0502020204030204" pitchFamily="34" charset="0"/>
                <a:cs typeface="Calibri" panose="020F0502020204030204" pitchFamily="34" charset="0"/>
              </a:rPr>
              <a:t>126 billion m</a:t>
            </a:r>
            <a:r>
              <a:rPr lang="en-US" sz="2800" baseline="30000" dirty="0">
                <a:solidFill>
                  <a:schemeClr val="tx1"/>
                </a:solidFill>
                <a:latin typeface="Calibri" panose="020F0502020204030204" pitchFamily="34" charset="0"/>
                <a:cs typeface="Calibri" panose="020F0502020204030204" pitchFamily="34" charset="0"/>
              </a:rPr>
              <a:t>3</a:t>
            </a:r>
            <a:r>
              <a:rPr lang="en-US" sz="2800" dirty="0">
                <a:solidFill>
                  <a:schemeClr val="tx1"/>
                </a:solidFill>
                <a:latin typeface="Calibri" panose="020F0502020204030204" pitchFamily="34" charset="0"/>
                <a:cs typeface="Calibri" panose="020F0502020204030204" pitchFamily="34" charset="0"/>
              </a:rPr>
              <a:t>/year</a:t>
            </a:r>
          </a:p>
          <a:p>
            <a:pPr marL="0"/>
            <a:r>
              <a:rPr lang="en-US" sz="2800" dirty="0">
                <a:solidFill>
                  <a:schemeClr val="tx1"/>
                </a:solidFill>
                <a:latin typeface="Calibri" panose="020F0502020204030204" pitchFamily="34" charset="0"/>
                <a:cs typeface="Calibri" panose="020F0502020204030204" pitchFamily="34" charset="0"/>
              </a:rPr>
              <a:t>346 million m</a:t>
            </a:r>
            <a:r>
              <a:rPr lang="en-US" sz="2800" baseline="30000" dirty="0">
                <a:solidFill>
                  <a:schemeClr val="tx1"/>
                </a:solidFill>
                <a:latin typeface="Calibri" panose="020F0502020204030204" pitchFamily="34" charset="0"/>
                <a:cs typeface="Calibri" panose="020F0502020204030204" pitchFamily="34" charset="0"/>
              </a:rPr>
              <a:t>3</a:t>
            </a:r>
            <a:r>
              <a:rPr lang="en-US" sz="2800" dirty="0">
                <a:solidFill>
                  <a:schemeClr val="tx1"/>
                </a:solidFill>
                <a:latin typeface="Calibri" panose="020F0502020204030204" pitchFamily="34" charset="0"/>
                <a:cs typeface="Calibri" panose="020F0502020204030204" pitchFamily="34" charset="0"/>
              </a:rPr>
              <a:t>/day</a:t>
            </a:r>
          </a:p>
          <a:p>
            <a:pPr marL="0"/>
            <a:r>
              <a:rPr lang="en-US" sz="2800" dirty="0">
                <a:solidFill>
                  <a:schemeClr val="tx1"/>
                </a:solidFill>
                <a:latin typeface="Calibri" panose="020F0502020204030204" pitchFamily="34" charset="0"/>
                <a:cs typeface="Calibri" panose="020F0502020204030204" pitchFamily="34" charset="0"/>
              </a:rPr>
              <a:t>77 </a:t>
            </a:r>
            <a:r>
              <a:rPr lang="en-US" sz="2800" dirty="0" err="1">
                <a:solidFill>
                  <a:schemeClr val="tx1"/>
                </a:solidFill>
                <a:latin typeface="Calibri" panose="020F0502020204030204" pitchFamily="34" charset="0"/>
                <a:cs typeface="Calibri" panose="020F0502020204030204" pitchFamily="34" charset="0"/>
              </a:rPr>
              <a:t>litres</a:t>
            </a:r>
            <a:r>
              <a:rPr lang="en-US" sz="2800" dirty="0">
                <a:solidFill>
                  <a:schemeClr val="tx1"/>
                </a:solidFill>
                <a:latin typeface="Calibri" panose="020F0502020204030204" pitchFamily="34" charset="0"/>
                <a:cs typeface="Calibri" panose="020F0502020204030204" pitchFamily="34" charset="0"/>
              </a:rPr>
              <a:t> per capita per day</a:t>
            </a:r>
          </a:p>
          <a:p>
            <a:pPr marL="0"/>
            <a:r>
              <a:rPr lang="en-US" sz="2800" dirty="0">
                <a:solidFill>
                  <a:schemeClr val="tx1"/>
                </a:solidFill>
                <a:latin typeface="Calibri" panose="020F0502020204030204" pitchFamily="34" charset="0"/>
                <a:cs typeface="Calibri" panose="020F0502020204030204" pitchFamily="34" charset="0"/>
              </a:rPr>
              <a:t>USD 39 billion per year</a:t>
            </a:r>
          </a:p>
        </p:txBody>
      </p:sp>
      <p:sp>
        <p:nvSpPr>
          <p:cNvPr id="2" name="TextBox 1">
            <a:extLst>
              <a:ext uri="{FF2B5EF4-FFF2-40B4-BE49-F238E27FC236}">
                <a16:creationId xmlns:a16="http://schemas.microsoft.com/office/drawing/2014/main" id="{07EB3C88-3B8A-FAFA-AF62-B454997CF2D5}"/>
              </a:ext>
            </a:extLst>
          </p:cNvPr>
          <p:cNvSpPr txBox="1"/>
          <p:nvPr/>
        </p:nvSpPr>
        <p:spPr>
          <a:xfrm>
            <a:off x="211015" y="6321670"/>
            <a:ext cx="4484077" cy="369332"/>
          </a:xfrm>
          <a:prstGeom prst="rect">
            <a:avLst/>
          </a:prstGeom>
          <a:noFill/>
        </p:spPr>
        <p:txBody>
          <a:bodyPr wrap="square" rtlCol="0">
            <a:spAutoFit/>
          </a:bodyPr>
          <a:lstStyle/>
          <a:p>
            <a:r>
              <a:rPr lang="en-GB" dirty="0"/>
              <a:t>Source - R. Liemberger &amp; A. Wyatt</a:t>
            </a:r>
          </a:p>
        </p:txBody>
      </p:sp>
    </p:spTree>
    <p:extLst>
      <p:ext uri="{BB962C8B-B14F-4D97-AF65-F5344CB8AC3E}">
        <p14:creationId xmlns:p14="http://schemas.microsoft.com/office/powerpoint/2010/main" val="317947471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571500" y="223715"/>
            <a:ext cx="6494463" cy="1506538"/>
          </a:xfrm>
        </p:spPr>
        <p:txBody>
          <a:bodyPr vert="horz" lIns="91440" tIns="45720" rIns="91440" bIns="45720" rtlCol="0" anchor="ctr">
            <a:normAutofit/>
          </a:bodyPr>
          <a:lstStyle/>
          <a:p>
            <a:pPr>
              <a:lnSpc>
                <a:spcPct val="90000"/>
              </a:lnSpc>
            </a:pPr>
            <a:r>
              <a:rPr lang="en-US" sz="2800" b="0" dirty="0">
                <a:latin typeface="Calibri" panose="020F0502020204030204" pitchFamily="34" charset="0"/>
                <a:cs typeface="Calibri" panose="020F0502020204030204" pitchFamily="34" charset="0"/>
              </a:rPr>
              <a:t>Other factors to consider  </a:t>
            </a:r>
            <a:br>
              <a:rPr lang="en-US" sz="2800" dirty="0"/>
            </a:br>
            <a:br>
              <a:rPr lang="en-US" sz="2800" dirty="0"/>
            </a:br>
            <a:endParaRPr lang="en-US" sz="2800" dirty="0"/>
          </a:p>
        </p:txBody>
      </p:sp>
      <p:sp>
        <p:nvSpPr>
          <p:cNvPr id="6" name="Inhaltsplatzhalter 5"/>
          <p:cNvSpPr>
            <a:spLocks noGrp="1"/>
          </p:cNvSpPr>
          <p:nvPr>
            <p:ph idx="4294967295"/>
          </p:nvPr>
        </p:nvSpPr>
        <p:spPr>
          <a:xfrm>
            <a:off x="219808" y="773722"/>
            <a:ext cx="5750170" cy="6163408"/>
          </a:xfrm>
        </p:spPr>
        <p:txBody>
          <a:bodyPr vert="horz" lIns="91440" tIns="45720" rIns="91440" bIns="45720" rtlCol="0" anchor="ctr">
            <a:normAutofit/>
          </a:bodyPr>
          <a:lstStyle/>
          <a:p>
            <a:pPr marL="0">
              <a:lnSpc>
                <a:spcPct val="90000"/>
              </a:lnSpc>
            </a:pPr>
            <a:endParaRPr lang="en-US" sz="1300" dirty="0"/>
          </a:p>
          <a:p>
            <a:pPr marL="0">
              <a:lnSpc>
                <a:spcPct val="100000"/>
              </a:lnSpc>
            </a:pPr>
            <a:r>
              <a:rPr lang="en-US" sz="2200" dirty="0">
                <a:solidFill>
                  <a:srgbClr val="FFFFFF"/>
                </a:solidFill>
                <a:latin typeface="Calibri" panose="020F0502020204030204" pitchFamily="34" charset="0"/>
                <a:cs typeface="Calibri" panose="020F0502020204030204" pitchFamily="34" charset="0"/>
              </a:rPr>
              <a:t>How is electricity produced </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Fuel Oil</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Renewable – Wind / Solar / Geothermal</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Natural Gas</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Coal</a:t>
            </a:r>
          </a:p>
          <a:p>
            <a:pPr marL="800114" lvl="2">
              <a:lnSpc>
                <a:spcPct val="100000"/>
              </a:lnSpc>
            </a:pPr>
            <a:r>
              <a:rPr lang="en-US" sz="2200" dirty="0">
                <a:solidFill>
                  <a:srgbClr val="FFFFFF"/>
                </a:solidFill>
                <a:effectLst/>
                <a:latin typeface="Calibri" panose="020F0502020204030204" pitchFamily="34" charset="0"/>
                <a:cs typeface="Calibri" panose="020F0502020204030204" pitchFamily="34" charset="0"/>
              </a:rPr>
              <a:t>Nuclear</a:t>
            </a:r>
            <a:r>
              <a:rPr lang="en-US" sz="2200" dirty="0">
                <a:solidFill>
                  <a:srgbClr val="FFFFFF"/>
                </a:solidFill>
                <a:latin typeface="Calibri" panose="020F0502020204030204" pitchFamily="34" charset="0"/>
                <a:cs typeface="Calibri" panose="020F0502020204030204" pitchFamily="34" charset="0"/>
              </a:rPr>
              <a:t> </a:t>
            </a:r>
          </a:p>
          <a:p>
            <a:pPr marL="0">
              <a:lnSpc>
                <a:spcPct val="100000"/>
              </a:lnSpc>
            </a:pPr>
            <a:r>
              <a:rPr lang="en-US" sz="2200" dirty="0">
                <a:solidFill>
                  <a:srgbClr val="FFFFFF"/>
                </a:solidFill>
                <a:latin typeface="Calibri" panose="020F0502020204030204" pitchFamily="34" charset="0"/>
                <a:cs typeface="Calibri" panose="020F0502020204030204" pitchFamily="34" charset="0"/>
              </a:rPr>
              <a:t>Increase in cost of fossil fuel</a:t>
            </a:r>
          </a:p>
          <a:p>
            <a:pPr marL="0">
              <a:lnSpc>
                <a:spcPct val="100000"/>
              </a:lnSpc>
            </a:pPr>
            <a:r>
              <a:rPr lang="en-US" sz="2200" dirty="0">
                <a:solidFill>
                  <a:srgbClr val="FFFFFF"/>
                </a:solidFill>
                <a:latin typeface="Calibri" panose="020F0502020204030204" pitchFamily="34" charset="0"/>
                <a:cs typeface="Calibri" panose="020F0502020204030204" pitchFamily="34" charset="0"/>
              </a:rPr>
              <a:t>Resilience to catastrophic failure</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Can you get fuel oil onto the island </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Storage capacity for fuel oil</a:t>
            </a:r>
          </a:p>
          <a:p>
            <a:pPr marL="0">
              <a:lnSpc>
                <a:spcPct val="100000"/>
              </a:lnSpc>
            </a:pPr>
            <a:r>
              <a:rPr lang="en-US" sz="2200" dirty="0">
                <a:solidFill>
                  <a:srgbClr val="FFFFFF"/>
                </a:solidFill>
                <a:latin typeface="Calibri" panose="020F0502020204030204" pitchFamily="34" charset="0"/>
                <a:cs typeface="Calibri" panose="020F0502020204030204" pitchFamily="34" charset="0"/>
              </a:rPr>
              <a:t>Storage capacity of water </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How long can you survive with high NRW</a:t>
            </a:r>
          </a:p>
          <a:p>
            <a:pPr marL="800114" lvl="2">
              <a:lnSpc>
                <a:spcPct val="100000"/>
              </a:lnSpc>
            </a:pPr>
            <a:r>
              <a:rPr lang="en-US" sz="2200" dirty="0">
                <a:solidFill>
                  <a:srgbClr val="FFFFFF"/>
                </a:solidFill>
                <a:latin typeface="Calibri" panose="020F0502020204030204" pitchFamily="34" charset="0"/>
                <a:cs typeface="Calibri" panose="020F0502020204030204" pitchFamily="34" charset="0"/>
              </a:rPr>
              <a:t>Reducing Real Losses can help countries adapt to impacts of climate change</a:t>
            </a:r>
          </a:p>
          <a:p>
            <a:pPr marL="571514" lvl="2" indent="0">
              <a:lnSpc>
                <a:spcPct val="90000"/>
              </a:lnSpc>
              <a:buNone/>
            </a:pPr>
            <a:endParaRPr lang="en-US" sz="2400" dirty="0">
              <a:solidFill>
                <a:srgbClr val="FFFFFF"/>
              </a:solidFill>
              <a:latin typeface="Calibri" panose="020F0502020204030204" pitchFamily="34" charset="0"/>
              <a:cs typeface="Calibri" panose="020F0502020204030204" pitchFamily="34" charset="0"/>
            </a:endParaRPr>
          </a:p>
          <a:p>
            <a:pPr marL="571510" lvl="2" indent="0">
              <a:lnSpc>
                <a:spcPct val="90000"/>
              </a:lnSpc>
            </a:pPr>
            <a:endParaRPr lang="en-US" sz="1300" dirty="0"/>
          </a:p>
        </p:txBody>
      </p:sp>
      <p:pic>
        <p:nvPicPr>
          <p:cNvPr id="1028" name="Picture 4">
            <a:extLst>
              <a:ext uri="{FF2B5EF4-FFF2-40B4-BE49-F238E27FC236}">
                <a16:creationId xmlns:a16="http://schemas.microsoft.com/office/drawing/2014/main" id="{A6C82066-301E-CA5D-7B9B-885AAAC94BB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2139" r="-2" b="-2"/>
          <a:stretch/>
        </p:blipFill>
        <p:spPr bwMode="auto">
          <a:xfrm>
            <a:off x="6235716" y="732999"/>
            <a:ext cx="2429653"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noFill/>
          <a:ln w="15875">
            <a:solidFill>
              <a:srgbClr val="FFFFFF">
                <a:alpha val="40000"/>
              </a:srgbClr>
            </a:solidFill>
          </a:ln>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4658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131884" y="214801"/>
            <a:ext cx="5952392" cy="1506537"/>
          </a:xfrm>
        </p:spPr>
        <p:txBody>
          <a:bodyPr vert="horz" lIns="91440" tIns="45720" rIns="91440" bIns="45720" rtlCol="0" anchor="ctr">
            <a:normAutofit fontScale="90000"/>
          </a:bodyPr>
          <a:lstStyle/>
          <a:p>
            <a:pPr>
              <a:lnSpc>
                <a:spcPct val="90000"/>
              </a:lnSpc>
            </a:pPr>
            <a:r>
              <a:rPr lang="en-US" sz="3100" b="0" dirty="0">
                <a:latin typeface="Calibri" panose="020F0502020204030204" pitchFamily="34" charset="0"/>
                <a:cs typeface="Calibri" panose="020F0502020204030204" pitchFamily="34" charset="0"/>
              </a:rPr>
              <a:t>How can I become Carbon Neutral by 2050?</a:t>
            </a:r>
            <a:br>
              <a:rPr lang="en-US" sz="2500" dirty="0"/>
            </a:br>
            <a:br>
              <a:rPr lang="en-US" sz="2500" dirty="0"/>
            </a:br>
            <a:endParaRPr lang="en-US" sz="2500" dirty="0"/>
          </a:p>
        </p:txBody>
      </p:sp>
      <p:sp>
        <p:nvSpPr>
          <p:cNvPr id="6" name="Inhaltsplatzhalter 5"/>
          <p:cNvSpPr>
            <a:spLocks noGrp="1"/>
          </p:cNvSpPr>
          <p:nvPr>
            <p:ph idx="4294967295"/>
          </p:nvPr>
        </p:nvSpPr>
        <p:spPr>
          <a:xfrm>
            <a:off x="140676" y="562707"/>
            <a:ext cx="5662858" cy="6198578"/>
          </a:xfrm>
        </p:spPr>
        <p:txBody>
          <a:bodyPr vert="horz" lIns="91440" tIns="45720" rIns="91440" bIns="45720" rtlCol="0" anchor="ctr">
            <a:normAutofit/>
          </a:bodyPr>
          <a:lstStyle/>
          <a:p>
            <a:pPr marL="457200" lvl="1" algn="just"/>
            <a:r>
              <a:rPr lang="en-US" sz="2200" dirty="0">
                <a:solidFill>
                  <a:schemeClr val="tx1"/>
                </a:solidFill>
                <a:latin typeface="Calibri" panose="020F0502020204030204" pitchFamily="34" charset="0"/>
                <a:cs typeface="Calibri" panose="020F0502020204030204" pitchFamily="34" charset="0"/>
              </a:rPr>
              <a:t>Carbon footprint must be reduced </a:t>
            </a:r>
          </a:p>
          <a:p>
            <a:pPr marL="457200" lvl="1" algn="just"/>
            <a:r>
              <a:rPr lang="en-US" sz="2200" dirty="0">
                <a:solidFill>
                  <a:schemeClr val="tx1"/>
                </a:solidFill>
                <a:latin typeface="Calibri" panose="020F0502020204030204" pitchFamily="34" charset="0"/>
                <a:cs typeface="Calibri" panose="020F0502020204030204" pitchFamily="34" charset="0"/>
              </a:rPr>
              <a:t>Increase shift away from fossil fuel</a:t>
            </a:r>
            <a:r>
              <a:rPr lang="en-US" sz="2200" dirty="0">
                <a:latin typeface="Calibri" panose="020F0502020204030204" pitchFamily="34" charset="0"/>
                <a:cs typeface="Calibri" panose="020F0502020204030204" pitchFamily="34" charset="0"/>
              </a:rPr>
              <a:t> </a:t>
            </a:r>
            <a:endParaRPr lang="en-US" sz="2200" dirty="0">
              <a:solidFill>
                <a:schemeClr val="tx1"/>
              </a:solidFill>
              <a:latin typeface="Calibri" panose="020F0502020204030204" pitchFamily="34" charset="0"/>
              <a:cs typeface="Calibri" panose="020F0502020204030204" pitchFamily="34" charset="0"/>
            </a:endParaRPr>
          </a:p>
          <a:p>
            <a:pPr marL="457200" lvl="1" algn="just"/>
            <a:r>
              <a:rPr lang="en-US" sz="2200" dirty="0">
                <a:solidFill>
                  <a:schemeClr val="tx1"/>
                </a:solidFill>
                <a:latin typeface="Calibri" panose="020F0502020204030204" pitchFamily="34" charset="0"/>
                <a:cs typeface="Calibri" panose="020F0502020204030204" pitchFamily="34" charset="0"/>
              </a:rPr>
              <a:t>Extra storage facility </a:t>
            </a:r>
          </a:p>
          <a:p>
            <a:pPr marL="457200" lvl="1" algn="just"/>
            <a:r>
              <a:rPr lang="en-US" sz="2200" dirty="0">
                <a:solidFill>
                  <a:schemeClr val="tx1"/>
                </a:solidFill>
                <a:latin typeface="Calibri" panose="020F0502020204030204" pitchFamily="34" charset="0"/>
                <a:cs typeface="Calibri" panose="020F0502020204030204" pitchFamily="34" charset="0"/>
              </a:rPr>
              <a:t>Ability to survive a catastrophic failure </a:t>
            </a:r>
          </a:p>
          <a:p>
            <a:pPr marL="457200" lvl="1" algn="just"/>
            <a:r>
              <a:rPr lang="en-US" sz="2200" dirty="0">
                <a:solidFill>
                  <a:schemeClr val="tx1"/>
                </a:solidFill>
                <a:latin typeface="Calibri" panose="020F0502020204030204" pitchFamily="34" charset="0"/>
                <a:cs typeface="Calibri" panose="020F0502020204030204" pitchFamily="34" charset="0"/>
              </a:rPr>
              <a:t>Resilience insurance needs</a:t>
            </a:r>
          </a:p>
          <a:p>
            <a:pPr marL="457200" lvl="1" algn="just"/>
            <a:r>
              <a:rPr lang="en-US" sz="2200" dirty="0">
                <a:solidFill>
                  <a:schemeClr val="tx1"/>
                </a:solidFill>
                <a:latin typeface="Calibri" panose="020F0502020204030204" pitchFamily="34" charset="0"/>
                <a:cs typeface="Calibri" panose="020F0502020204030204" pitchFamily="34" charset="0"/>
              </a:rPr>
              <a:t>Look at the bigger picture</a:t>
            </a:r>
          </a:p>
          <a:p>
            <a:pPr marL="457200" lvl="1" algn="just"/>
            <a:r>
              <a:rPr lang="en-US" sz="2200" dirty="0">
                <a:solidFill>
                  <a:schemeClr val="tx1"/>
                </a:solidFill>
                <a:latin typeface="Calibri" panose="020F0502020204030204" pitchFamily="34" charset="0"/>
                <a:cs typeface="Calibri" panose="020F0502020204030204" pitchFamily="34" charset="0"/>
              </a:rPr>
              <a:t>What is your biggest usage of Carbon?</a:t>
            </a:r>
          </a:p>
          <a:p>
            <a:pPr marL="0" indent="0"/>
            <a:endParaRPr lang="en-US" dirty="0"/>
          </a:p>
          <a:p>
            <a:pPr marL="0" indent="0"/>
            <a:endParaRPr lang="en-US" dirty="0"/>
          </a:p>
          <a:p>
            <a:pPr marL="0" indent="0"/>
            <a:endParaRPr lang="en-US" dirty="0"/>
          </a:p>
        </p:txBody>
      </p:sp>
      <p:pic>
        <p:nvPicPr>
          <p:cNvPr id="8" name="Picture 7" descr="Natural petrol fired electrical power plant">
            <a:extLst>
              <a:ext uri="{FF2B5EF4-FFF2-40B4-BE49-F238E27FC236}">
                <a16:creationId xmlns:a16="http://schemas.microsoft.com/office/drawing/2014/main" id="{A207CB0E-E14C-915D-90A2-FC2C6DE18D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533" r="43051" b="1"/>
          <a:stretch/>
        </p:blipFill>
        <p:spPr>
          <a:xfrm>
            <a:off x="6235716" y="732999"/>
            <a:ext cx="2429653"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234134737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57202" y="232263"/>
            <a:ext cx="8124092" cy="1506538"/>
          </a:xfrm>
        </p:spPr>
        <p:txBody>
          <a:bodyPr vert="horz" lIns="91440" tIns="45720" rIns="91440" bIns="45720" rtlCol="0" anchor="ctr">
            <a:noAutofit/>
          </a:bodyPr>
          <a:lstStyle/>
          <a:p>
            <a:pPr>
              <a:lnSpc>
                <a:spcPct val="90000"/>
              </a:lnSpc>
            </a:pPr>
            <a:r>
              <a:rPr lang="en-US" sz="2800" b="0" dirty="0">
                <a:latin typeface="Calibri" panose="020F0502020204030204" pitchFamily="34" charset="0"/>
                <a:cs typeface="Calibri" panose="020F0502020204030204" pitchFamily="34" charset="0"/>
              </a:rPr>
              <a:t>As a utility, reducing NRW will help you become carbon Neutral by 2050 </a:t>
            </a:r>
            <a:br>
              <a:rPr lang="en-US" sz="3200" b="0" dirty="0">
                <a:latin typeface="Calibri" panose="020F0502020204030204" pitchFamily="34" charset="0"/>
                <a:cs typeface="Calibri" panose="020F0502020204030204" pitchFamily="34" charset="0"/>
              </a:rPr>
            </a:br>
            <a:br>
              <a:rPr lang="en-US" sz="2400" dirty="0"/>
            </a:br>
            <a:endParaRPr lang="en-US" sz="2400" dirty="0"/>
          </a:p>
        </p:txBody>
      </p:sp>
      <p:sp>
        <p:nvSpPr>
          <p:cNvPr id="6" name="Inhaltsplatzhalter 5"/>
          <p:cNvSpPr>
            <a:spLocks noGrp="1"/>
          </p:cNvSpPr>
          <p:nvPr>
            <p:ph idx="4294967295"/>
          </p:nvPr>
        </p:nvSpPr>
        <p:spPr>
          <a:xfrm>
            <a:off x="3516922" y="1178170"/>
            <a:ext cx="5363308" cy="6295415"/>
          </a:xfrm>
        </p:spPr>
        <p:txBody>
          <a:bodyPr vert="horz" lIns="91440" tIns="45720" rIns="91440" bIns="45720" rtlCol="0" anchor="ctr">
            <a:normAutofit/>
          </a:bodyPr>
          <a:lstStyle/>
          <a:p>
            <a:pPr marL="0" indent="0">
              <a:lnSpc>
                <a:spcPct val="90000"/>
              </a:lnSpc>
            </a:pPr>
            <a:endParaRPr lang="en-US" sz="1200" dirty="0">
              <a:effectLst/>
              <a:latin typeface="Calibri" panose="020F0502020204030204" pitchFamily="34" charset="0"/>
              <a:cs typeface="Calibri" panose="020F0502020204030204" pitchFamily="34" charset="0"/>
            </a:endParaRP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The funding of NRW can unlock many climate financing options </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Climate funding options are widely available and currently not being used to reduce NRW </a:t>
            </a:r>
          </a:p>
          <a:p>
            <a:pPr>
              <a:lnSpc>
                <a:spcPct val="100000"/>
              </a:lnSpc>
            </a:pPr>
            <a:r>
              <a:rPr lang="en-US" sz="2200" dirty="0">
                <a:solidFill>
                  <a:srgbClr val="FFFFFF"/>
                </a:solidFill>
                <a:effectLst/>
                <a:latin typeface="Calibri" panose="020F0502020204030204" pitchFamily="34" charset="0"/>
                <a:cs typeface="Calibri" panose="020F0502020204030204" pitchFamily="34" charset="0"/>
              </a:rPr>
              <a:t>This is a widely untapped source and Govt., by necessity, must look at reducing carbon emissions</a:t>
            </a:r>
          </a:p>
          <a:p>
            <a:pPr marL="114300" indent="-342900">
              <a:lnSpc>
                <a:spcPct val="100000"/>
              </a:lnSpc>
            </a:pPr>
            <a:r>
              <a:rPr lang="en-US" sz="2200" dirty="0">
                <a:solidFill>
                  <a:srgbClr val="FFFFFF"/>
                </a:solidFill>
                <a:effectLst/>
                <a:latin typeface="Calibri" panose="020F0502020204030204" pitchFamily="34" charset="0"/>
                <a:cs typeface="Calibri" panose="020F0502020204030204" pitchFamily="34" charset="0"/>
              </a:rPr>
              <a:t>Sources of finance include </a:t>
            </a:r>
          </a:p>
          <a:p>
            <a:pPr marL="914414" lvl="2" indent="-342900">
              <a:lnSpc>
                <a:spcPct val="100000"/>
              </a:lnSpc>
            </a:pPr>
            <a:r>
              <a:rPr lang="en-US" sz="2200" dirty="0">
                <a:solidFill>
                  <a:srgbClr val="FFFFFF"/>
                </a:solidFill>
                <a:effectLst/>
                <a:latin typeface="Calibri" panose="020F0502020204030204" pitchFamily="34" charset="0"/>
                <a:cs typeface="Calibri" panose="020F0502020204030204" pitchFamily="34" charset="0"/>
              </a:rPr>
              <a:t>Green Climate Fund </a:t>
            </a:r>
          </a:p>
          <a:p>
            <a:pPr marL="914414" lvl="2" indent="-342900">
              <a:lnSpc>
                <a:spcPct val="100000"/>
              </a:lnSpc>
            </a:pPr>
            <a:r>
              <a:rPr lang="en-US" sz="2200" dirty="0" err="1">
                <a:solidFill>
                  <a:srgbClr val="FFFFFF"/>
                </a:solidFill>
                <a:effectLst/>
                <a:latin typeface="Calibri" panose="020F0502020204030204" pitchFamily="34" charset="0"/>
                <a:cs typeface="Calibri" panose="020F0502020204030204" pitchFamily="34" charset="0"/>
              </a:rPr>
              <a:t>IFI</a:t>
            </a:r>
            <a:r>
              <a:rPr lang="en-US" sz="2200" dirty="0">
                <a:solidFill>
                  <a:srgbClr val="FFFFFF"/>
                </a:solidFill>
                <a:effectLst/>
                <a:latin typeface="Calibri" panose="020F0502020204030204" pitchFamily="34" charset="0"/>
                <a:cs typeface="Calibri" panose="020F0502020204030204" pitchFamily="34" charset="0"/>
              </a:rPr>
              <a:t> funding </a:t>
            </a:r>
          </a:p>
          <a:p>
            <a:pPr marL="914414" lvl="2" indent="-342900">
              <a:lnSpc>
                <a:spcPct val="100000"/>
              </a:lnSpc>
            </a:pPr>
            <a:r>
              <a:rPr lang="en-US" sz="2200" dirty="0">
                <a:solidFill>
                  <a:srgbClr val="FFFFFF"/>
                </a:solidFill>
                <a:effectLst/>
                <a:latin typeface="Calibri" panose="020F0502020204030204" pitchFamily="34" charset="0"/>
                <a:cs typeface="Calibri" panose="020F0502020204030204" pitchFamily="34" charset="0"/>
              </a:rPr>
              <a:t>Commercial banks </a:t>
            </a:r>
          </a:p>
          <a:p>
            <a:pPr marL="914414" lvl="2" indent="-342900">
              <a:lnSpc>
                <a:spcPct val="100000"/>
              </a:lnSpc>
            </a:pPr>
            <a:r>
              <a:rPr lang="en-US" sz="2200" dirty="0">
                <a:solidFill>
                  <a:srgbClr val="FFFFFF"/>
                </a:solidFill>
                <a:effectLst/>
                <a:latin typeface="Calibri" panose="020F0502020204030204" pitchFamily="34" charset="0"/>
                <a:cs typeface="Calibri" panose="020F0502020204030204" pitchFamily="34" charset="0"/>
              </a:rPr>
              <a:t>Private operator  </a:t>
            </a:r>
          </a:p>
          <a:p>
            <a:pPr marL="800114" lvl="2">
              <a:lnSpc>
                <a:spcPct val="90000"/>
              </a:lnSpc>
            </a:pPr>
            <a:endParaRPr lang="en-US" sz="1200" dirty="0">
              <a:effectLst/>
              <a:latin typeface="Calibri" panose="020F0502020204030204" pitchFamily="34" charset="0"/>
              <a:cs typeface="Calibri" panose="020F0502020204030204" pitchFamily="34" charset="0"/>
            </a:endParaRPr>
          </a:p>
          <a:p>
            <a:pPr marL="800114" lvl="2">
              <a:lnSpc>
                <a:spcPct val="90000"/>
              </a:lnSpc>
            </a:pPr>
            <a:endParaRPr lang="en-US" sz="1200" dirty="0">
              <a:effectLst/>
              <a:latin typeface="Calibri" panose="020F0502020204030204" pitchFamily="34" charset="0"/>
              <a:cs typeface="Calibri" panose="020F0502020204030204" pitchFamily="34" charset="0"/>
            </a:endParaRPr>
          </a:p>
          <a:p>
            <a:pPr marL="800114" lvl="2">
              <a:lnSpc>
                <a:spcPct val="90000"/>
              </a:lnSpc>
            </a:pPr>
            <a:endParaRPr lang="en-US" sz="1200" dirty="0">
              <a:effectLst/>
              <a:latin typeface="Calibri" panose="020F0502020204030204" pitchFamily="34" charset="0"/>
              <a:cs typeface="Calibri" panose="020F0502020204030204" pitchFamily="34" charset="0"/>
            </a:endParaRPr>
          </a:p>
          <a:p>
            <a:pPr marL="0" indent="0">
              <a:lnSpc>
                <a:spcPct val="90000"/>
              </a:lnSpc>
            </a:pPr>
            <a:endParaRPr lang="en-US" sz="1200" dirty="0">
              <a:effectLst/>
              <a:latin typeface="Calibri" panose="020F0502020204030204" pitchFamily="34" charset="0"/>
              <a:cs typeface="Calibri" panose="020F0502020204030204" pitchFamily="34" charset="0"/>
            </a:endParaRPr>
          </a:p>
          <a:p>
            <a:pPr marL="0" indent="0">
              <a:lnSpc>
                <a:spcPct val="90000"/>
              </a:lnSpc>
            </a:pPr>
            <a:endParaRPr lang="en-US" sz="1200" dirty="0">
              <a:effectLst/>
              <a:latin typeface="Calibri" panose="020F0502020204030204" pitchFamily="34" charset="0"/>
              <a:cs typeface="Calibri" panose="020F0502020204030204" pitchFamily="34" charset="0"/>
            </a:endParaRPr>
          </a:p>
        </p:txBody>
      </p:sp>
      <p:pic>
        <p:nvPicPr>
          <p:cNvPr id="2" name="Picture 2" descr="How an Atmanirbhar India Can Produce Green Hydrogen for the World">
            <a:extLst>
              <a:ext uri="{FF2B5EF4-FFF2-40B4-BE49-F238E27FC236}">
                <a16:creationId xmlns:a16="http://schemas.microsoft.com/office/drawing/2014/main" id="{29A2C67D-32B2-659A-38B1-10867B83DB4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8157" r="19057" b="-1"/>
          <a:stretch/>
        </p:blipFill>
        <p:spPr bwMode="auto">
          <a:xfrm>
            <a:off x="492396" y="1243317"/>
            <a:ext cx="2866266" cy="4331554"/>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30802"/>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175846" y="1661381"/>
            <a:ext cx="2813539" cy="4603750"/>
          </a:xfrm>
        </p:spPr>
        <p:txBody>
          <a:bodyPr vert="horz" lIns="91440" tIns="45720" rIns="91440" bIns="45720" rtlCol="0" anchor="ctr">
            <a:normAutofit/>
          </a:bodyPr>
          <a:lstStyle/>
          <a:p>
            <a:pPr algn="l"/>
            <a:r>
              <a:rPr lang="en-US" sz="2800" b="0" i="0" dirty="0">
                <a:latin typeface="Calibri" panose="020F0502020204030204" pitchFamily="34" charset="0"/>
                <a:cs typeface="Calibri" panose="020F0502020204030204" pitchFamily="34" charset="0"/>
              </a:rPr>
              <a:t>How are you going to make a </a:t>
            </a:r>
            <a:r>
              <a:rPr lang="en-US" sz="2800" dirty="0">
                <a:latin typeface="Calibri" panose="020F0502020204030204" pitchFamily="34" charset="0"/>
                <a:cs typeface="Calibri" panose="020F0502020204030204" pitchFamily="34" charset="0"/>
              </a:rPr>
              <a:t>d</a:t>
            </a:r>
            <a:r>
              <a:rPr lang="en-US" sz="2800" b="0" i="0" dirty="0">
                <a:latin typeface="Calibri" panose="020F0502020204030204" pitchFamily="34" charset="0"/>
                <a:cs typeface="Calibri" panose="020F0502020204030204" pitchFamily="34" charset="0"/>
              </a:rPr>
              <a:t>ifference </a:t>
            </a:r>
            <a:br>
              <a:rPr lang="en-US" sz="4500" b="0" i="0" dirty="0"/>
            </a:br>
            <a:br>
              <a:rPr lang="en-US" sz="4500" b="0" i="0" dirty="0"/>
            </a:br>
            <a:endParaRPr lang="en-US" sz="4500" b="0" i="0" dirty="0"/>
          </a:p>
        </p:txBody>
      </p:sp>
      <p:sp>
        <p:nvSpPr>
          <p:cNvPr id="6" name="Inhaltsplatzhalter 5"/>
          <p:cNvSpPr>
            <a:spLocks noGrp="1"/>
          </p:cNvSpPr>
          <p:nvPr>
            <p:ph idx="4294967295"/>
          </p:nvPr>
        </p:nvSpPr>
        <p:spPr>
          <a:xfrm>
            <a:off x="2813538" y="246185"/>
            <a:ext cx="5855677" cy="6743700"/>
          </a:xfrm>
        </p:spPr>
        <p:txBody>
          <a:bodyPr vert="horz" lIns="72000" tIns="45720" rIns="91440" bIns="45720" rtlCol="0" anchor="ctr">
            <a:noAutofit/>
          </a:bodyPr>
          <a:lstStyle/>
          <a:p>
            <a:pPr marL="457200" lvl="1" algn="just">
              <a:lnSpc>
                <a:spcPct val="100000"/>
              </a:lnSpc>
            </a:pPr>
            <a:r>
              <a:rPr lang="en-US" sz="2200" dirty="0">
                <a:solidFill>
                  <a:schemeClr val="tx1"/>
                </a:solidFill>
                <a:latin typeface="Calibri" panose="020F0502020204030204" pitchFamily="34" charset="0"/>
                <a:cs typeface="Calibri" panose="020F0502020204030204" pitchFamily="34" charset="0"/>
              </a:rPr>
              <a:t>The problem isn’t financing, it’s the will from the country and utility, but now there is a commitment to abide </a:t>
            </a:r>
            <a:r>
              <a:rPr lang="en-US" sz="2200" dirty="0">
                <a:latin typeface="Calibri" panose="020F0502020204030204" pitchFamily="34" charset="0"/>
                <a:cs typeface="Calibri" panose="020F0502020204030204" pitchFamily="34" charset="0"/>
              </a:rPr>
              <a:t>to</a:t>
            </a:r>
            <a:r>
              <a:rPr lang="en-US" sz="2200" dirty="0">
                <a:solidFill>
                  <a:schemeClr val="tx1"/>
                </a:solidFill>
                <a:latin typeface="Calibri" panose="020F0502020204030204" pitchFamily="34" charset="0"/>
                <a:cs typeface="Calibri" panose="020F0502020204030204" pitchFamily="34" charset="0"/>
              </a:rPr>
              <a:t> the Paris agreement</a:t>
            </a:r>
          </a:p>
          <a:p>
            <a:pPr marL="457200" lvl="1" algn="just">
              <a:lnSpc>
                <a:spcPct val="100000"/>
              </a:lnSpc>
            </a:pPr>
            <a:r>
              <a:rPr lang="en-US" sz="2200" dirty="0">
                <a:solidFill>
                  <a:schemeClr val="tx1"/>
                </a:solidFill>
                <a:latin typeface="Calibri" panose="020F0502020204030204" pitchFamily="34" charset="0"/>
                <a:cs typeface="Calibri" panose="020F0502020204030204" pitchFamily="34" charset="0"/>
              </a:rPr>
              <a:t>Common sense is now a priority, and a start must be made </a:t>
            </a:r>
          </a:p>
          <a:p>
            <a:pPr marL="457200" lvl="1" algn="just">
              <a:lnSpc>
                <a:spcPct val="100000"/>
              </a:lnSpc>
            </a:pPr>
            <a:r>
              <a:rPr lang="en-US" sz="2200" dirty="0">
                <a:latin typeface="Calibri" panose="020F0502020204030204" pitchFamily="34" charset="0"/>
                <a:cs typeface="Calibri" panose="020F0502020204030204" pitchFamily="34" charset="0"/>
              </a:rPr>
              <a:t>Begin</a:t>
            </a:r>
            <a:r>
              <a:rPr lang="en-US" sz="2200" dirty="0">
                <a:solidFill>
                  <a:schemeClr val="tx1"/>
                </a:solidFill>
                <a:latin typeface="Calibri" panose="020F0502020204030204" pitchFamily="34" charset="0"/>
                <a:cs typeface="Calibri" panose="020F0502020204030204" pitchFamily="34" charset="0"/>
              </a:rPr>
              <a:t> changing the way we live for not only ourselves but our children and grandchildren – we can do our bit to help correct mistakes made in the past</a:t>
            </a:r>
          </a:p>
          <a:p>
            <a:pPr marL="457200" lvl="1" algn="just">
              <a:lnSpc>
                <a:spcPct val="100000"/>
              </a:lnSpc>
            </a:pPr>
            <a:r>
              <a:rPr lang="en-US" sz="2200" dirty="0">
                <a:solidFill>
                  <a:schemeClr val="tx1"/>
                </a:solidFill>
                <a:latin typeface="Calibri" panose="020F0502020204030204" pitchFamily="34" charset="0"/>
                <a:cs typeface="Calibri" panose="020F0502020204030204" pitchFamily="34" charset="0"/>
              </a:rPr>
              <a:t>We cannot change the world, but we can change a small part of it and reduce NRW and carbon emissions </a:t>
            </a:r>
          </a:p>
          <a:p>
            <a:pPr marL="457200" lvl="1" algn="just">
              <a:lnSpc>
                <a:spcPct val="100000"/>
              </a:lnSpc>
            </a:pPr>
            <a:r>
              <a:rPr lang="en-US" sz="2200" dirty="0">
                <a:solidFill>
                  <a:schemeClr val="tx1"/>
                </a:solidFill>
                <a:latin typeface="Calibri" panose="020F0502020204030204" pitchFamily="34" charset="0"/>
                <a:cs typeface="Calibri" panose="020F0502020204030204" pitchFamily="34" charset="0"/>
              </a:rPr>
              <a:t> Where will you be on this journey:</a:t>
            </a:r>
          </a:p>
          <a:p>
            <a:pPr marL="1257314" lvl="3" algn="just">
              <a:lnSpc>
                <a:spcPct val="100000"/>
              </a:lnSpc>
            </a:pPr>
            <a:r>
              <a:rPr lang="en-US" sz="2200" dirty="0">
                <a:solidFill>
                  <a:schemeClr val="tx1"/>
                </a:solidFill>
                <a:latin typeface="Calibri" panose="020F0502020204030204" pitchFamily="34" charset="0"/>
                <a:cs typeface="Calibri" panose="020F0502020204030204" pitchFamily="34" charset="0"/>
              </a:rPr>
              <a:t>A leader?</a:t>
            </a:r>
          </a:p>
          <a:p>
            <a:pPr marL="1028714" lvl="3" indent="0" algn="just">
              <a:lnSpc>
                <a:spcPct val="100000"/>
              </a:lnSpc>
              <a:buNone/>
            </a:pPr>
            <a:r>
              <a:rPr lang="en-US" sz="2200" dirty="0">
                <a:latin typeface="Calibri" panose="020F0502020204030204" pitchFamily="34" charset="0"/>
                <a:cs typeface="Calibri" panose="020F0502020204030204" pitchFamily="34" charset="0"/>
              </a:rPr>
              <a:t>        </a:t>
            </a:r>
            <a:r>
              <a:rPr lang="en-US" sz="2200" dirty="0">
                <a:solidFill>
                  <a:schemeClr val="tx1"/>
                </a:solidFill>
                <a:latin typeface="Calibri" panose="020F0502020204030204" pitchFamily="34" charset="0"/>
                <a:cs typeface="Calibri" panose="020F0502020204030204" pitchFamily="34" charset="0"/>
              </a:rPr>
              <a:t>or</a:t>
            </a:r>
          </a:p>
          <a:p>
            <a:pPr marL="1257314" lvl="3" algn="just">
              <a:lnSpc>
                <a:spcPct val="100000"/>
              </a:lnSpc>
            </a:pPr>
            <a:r>
              <a:rPr lang="en-US" sz="2200" dirty="0">
                <a:solidFill>
                  <a:schemeClr val="tx1"/>
                </a:solidFill>
                <a:latin typeface="Calibri" panose="020F0502020204030204" pitchFamily="34" charset="0"/>
                <a:cs typeface="Calibri" panose="020F0502020204030204" pitchFamily="34" charset="0"/>
              </a:rPr>
              <a:t>A follower? </a:t>
            </a:r>
          </a:p>
          <a:p>
            <a:pPr marL="457200" lvl="1">
              <a:lnSpc>
                <a:spcPct val="90000"/>
              </a:lnSpc>
            </a:pP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6499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8F1D4A-5F2E-397C-B1E8-89A13837D6EB}"/>
              </a:ext>
            </a:extLst>
          </p:cNvPr>
          <p:cNvSpPr txBox="1"/>
          <p:nvPr/>
        </p:nvSpPr>
        <p:spPr>
          <a:xfrm>
            <a:off x="606668" y="5969949"/>
            <a:ext cx="4572000" cy="369332"/>
          </a:xfrm>
          <a:prstGeom prst="rect">
            <a:avLst/>
          </a:prstGeom>
          <a:noFill/>
        </p:spPr>
        <p:txBody>
          <a:bodyPr wrap="square">
            <a:spAutoFit/>
          </a:bodyPr>
          <a:lstStyle/>
          <a:p>
            <a:r>
              <a:rPr lang="en-GB" dirty="0"/>
              <a:t>http://wacclim.org/ecam/</a:t>
            </a:r>
          </a:p>
        </p:txBody>
      </p:sp>
      <p:sp>
        <p:nvSpPr>
          <p:cNvPr id="5" name="TextBox 4">
            <a:extLst>
              <a:ext uri="{FF2B5EF4-FFF2-40B4-BE49-F238E27FC236}">
                <a16:creationId xmlns:a16="http://schemas.microsoft.com/office/drawing/2014/main" id="{9B755B9F-3D12-6086-045A-E4CE23B4A999}"/>
              </a:ext>
            </a:extLst>
          </p:cNvPr>
          <p:cNvSpPr txBox="1"/>
          <p:nvPr/>
        </p:nvSpPr>
        <p:spPr>
          <a:xfrm>
            <a:off x="615461" y="6312851"/>
            <a:ext cx="4572000" cy="369332"/>
          </a:xfrm>
          <a:prstGeom prst="rect">
            <a:avLst/>
          </a:prstGeom>
          <a:noFill/>
        </p:spPr>
        <p:txBody>
          <a:bodyPr wrap="square">
            <a:spAutoFit/>
          </a:bodyPr>
          <a:lstStyle/>
          <a:p>
            <a:r>
              <a:rPr lang="en-GB" dirty="0"/>
              <a:t>https://wacclim.org/</a:t>
            </a:r>
          </a:p>
        </p:txBody>
      </p:sp>
      <p:pic>
        <p:nvPicPr>
          <p:cNvPr id="7" name="Picture 6">
            <a:extLst>
              <a:ext uri="{FF2B5EF4-FFF2-40B4-BE49-F238E27FC236}">
                <a16:creationId xmlns:a16="http://schemas.microsoft.com/office/drawing/2014/main" id="{C3B0CA0A-8C6F-E6C7-B9B1-E5FB07877D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161" y="316524"/>
            <a:ext cx="8247185" cy="3780692"/>
          </a:xfrm>
          <a:prstGeom prst="rect">
            <a:avLst/>
          </a:prstGeom>
        </p:spPr>
      </p:pic>
      <p:pic>
        <p:nvPicPr>
          <p:cNvPr id="9" name="Picture 8">
            <a:extLst>
              <a:ext uri="{FF2B5EF4-FFF2-40B4-BE49-F238E27FC236}">
                <a16:creationId xmlns:a16="http://schemas.microsoft.com/office/drawing/2014/main" id="{7E8A41E1-3678-0E98-8306-735234EE98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746" y="4294702"/>
            <a:ext cx="8255977" cy="1574503"/>
          </a:xfrm>
          <a:prstGeom prst="rect">
            <a:avLst/>
          </a:prstGeom>
        </p:spPr>
      </p:pic>
    </p:spTree>
    <p:extLst>
      <p:ext uri="{BB962C8B-B14F-4D97-AF65-F5344CB8AC3E}">
        <p14:creationId xmlns:p14="http://schemas.microsoft.com/office/powerpoint/2010/main" val="327639391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199-0946-F547-655A-936DD96F335B}"/>
              </a:ext>
            </a:extLst>
          </p:cNvPr>
          <p:cNvSpPr>
            <a:spLocks noGrp="1"/>
          </p:cNvSpPr>
          <p:nvPr>
            <p:ph type="title"/>
          </p:nvPr>
        </p:nvSpPr>
        <p:spPr>
          <a:xfrm>
            <a:off x="641392" y="359690"/>
            <a:ext cx="7766495" cy="2717618"/>
          </a:xfrm>
        </p:spPr>
        <p:txBody>
          <a:bodyPr>
            <a:normAutofit/>
          </a:bodyPr>
          <a:lstStyle/>
          <a:p>
            <a:r>
              <a:rPr lang="en-GB" sz="7200" b="0" dirty="0">
                <a:latin typeface="Calibri" panose="020F0502020204030204" pitchFamily="34" charset="0"/>
                <a:cs typeface="Calibri" panose="020F0502020204030204" pitchFamily="34" charset="0"/>
              </a:rPr>
              <a:t>Thank you</a:t>
            </a:r>
            <a:br>
              <a:rPr lang="en-GB" sz="2000" b="0" dirty="0">
                <a:latin typeface="Calibri" panose="020F0502020204030204" pitchFamily="34" charset="0"/>
                <a:cs typeface="Calibri" panose="020F0502020204030204" pitchFamily="34" charset="0"/>
              </a:rPr>
            </a:br>
            <a:br>
              <a:rPr lang="en-GB" sz="2000" dirty="0">
                <a:latin typeface="Calibri" panose="020F0502020204030204" pitchFamily="34" charset="0"/>
                <a:cs typeface="Calibri" panose="020F0502020204030204" pitchFamily="34" charset="0"/>
              </a:rPr>
            </a:br>
            <a:r>
              <a:rPr lang="en-GB" sz="3600" b="0" dirty="0">
                <a:latin typeface="Calibri" panose="020F0502020204030204" pitchFamily="34" charset="0"/>
                <a:cs typeface="Calibri" panose="020F0502020204030204" pitchFamily="34" charset="0"/>
              </a:rPr>
              <a:t>Stuart Hamilton</a:t>
            </a:r>
            <a:br>
              <a:rPr lang="en-GB" sz="3600" b="0" dirty="0">
                <a:latin typeface="Calibri" panose="020F0502020204030204" pitchFamily="34" charset="0"/>
                <a:cs typeface="Calibri" panose="020F0502020204030204" pitchFamily="34" charset="0"/>
              </a:rPr>
            </a:br>
            <a:r>
              <a:rPr lang="en-GB" sz="3600" b="0" dirty="0">
                <a:latin typeface="Calibri" panose="020F0502020204030204" pitchFamily="34" charset="0"/>
                <a:cs typeface="Calibri" panose="020F0502020204030204" pitchFamily="34" charset="0"/>
              </a:rPr>
              <a:t>Bambos Charalambous </a:t>
            </a:r>
          </a:p>
        </p:txBody>
      </p:sp>
      <p:sp>
        <p:nvSpPr>
          <p:cNvPr id="3" name="Text Placeholder 2">
            <a:extLst>
              <a:ext uri="{FF2B5EF4-FFF2-40B4-BE49-F238E27FC236}">
                <a16:creationId xmlns:a16="http://schemas.microsoft.com/office/drawing/2014/main" id="{2C0F72D0-ABD2-D088-84EA-B31B127D729B}"/>
              </a:ext>
            </a:extLst>
          </p:cNvPr>
          <p:cNvSpPr>
            <a:spLocks noGrp="1"/>
          </p:cNvSpPr>
          <p:nvPr>
            <p:ph type="body" sz="half" idx="2"/>
          </p:nvPr>
        </p:nvSpPr>
        <p:spPr>
          <a:xfrm>
            <a:off x="676553" y="3314127"/>
            <a:ext cx="7765322" cy="1140644"/>
          </a:xfrm>
        </p:spPr>
        <p:txBody>
          <a:bodyPr>
            <a:normAutofit fontScale="77500" lnSpcReduction="20000"/>
          </a:bodyPr>
          <a:lstStyle/>
          <a:p>
            <a:r>
              <a:rPr lang="en-GB" sz="3600" dirty="0">
                <a:solidFill>
                  <a:srgbClr val="FFFF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stuart.hamilton@miya-water.com</a:t>
            </a:r>
            <a:endParaRPr lang="en-GB" sz="3600" dirty="0">
              <a:solidFill>
                <a:srgbClr val="FFFF00"/>
              </a:solidFill>
              <a:latin typeface="Calibri" panose="020F0502020204030204" pitchFamily="34" charset="0"/>
              <a:cs typeface="Calibri" panose="020F0502020204030204" pitchFamily="34" charset="0"/>
            </a:endParaRPr>
          </a:p>
          <a:p>
            <a:r>
              <a:rPr lang="en-GB" sz="3600"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bcharalambous@cytanet.com.cy</a:t>
            </a:r>
            <a:endParaRPr lang="en-GB" sz="3600" dirty="0">
              <a:solidFill>
                <a:srgbClr val="FFFF00"/>
              </a:solidFill>
              <a:latin typeface="Calibri" panose="020F0502020204030204" pitchFamily="34" charset="0"/>
              <a:cs typeface="Calibri" panose="020F0502020204030204" pitchFamily="34" charset="0"/>
            </a:endParaRPr>
          </a:p>
          <a:p>
            <a:endParaRPr lang="en-GB" sz="3600" dirty="0">
              <a:highlight>
                <a:srgbClr val="FFFFFF"/>
              </a:highlight>
              <a:latin typeface="Calibri" panose="020F0502020204030204" pitchFamily="34" charset="0"/>
              <a:cs typeface="Calibri" panose="020F0502020204030204" pitchFamily="34" charset="0"/>
            </a:endParaRPr>
          </a:p>
          <a:p>
            <a:endParaRPr lang="en-GB" sz="3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8D885F7-D196-20EE-BD70-2DD7E12F6552}"/>
              </a:ext>
            </a:extLst>
          </p:cNvPr>
          <p:cNvSpPr txBox="1"/>
          <p:nvPr/>
        </p:nvSpPr>
        <p:spPr>
          <a:xfrm>
            <a:off x="615462" y="4624754"/>
            <a:ext cx="6189784" cy="3354765"/>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Acknowledgements:</a:t>
            </a:r>
          </a:p>
          <a:p>
            <a:r>
              <a:rPr lang="en-GB" sz="2000" dirty="0">
                <a:latin typeface="Calibri" panose="020F0502020204030204" pitchFamily="34" charset="0"/>
                <a:cs typeface="Calibri" panose="020F0502020204030204" pitchFamily="34" charset="0"/>
              </a:rPr>
              <a:t> </a:t>
            </a:r>
          </a:p>
          <a:p>
            <a:r>
              <a:rPr lang="pt-BR" sz="2000" dirty="0">
                <a:latin typeface="Calibri" panose="020F0502020204030204" pitchFamily="34" charset="0"/>
                <a:cs typeface="Calibri" panose="020F0502020204030204" pitchFamily="34" charset="0"/>
              </a:rPr>
              <a:t>Sara-Jade Govia 		</a:t>
            </a:r>
            <a:r>
              <a:rPr lang="pt-BR" sz="2000"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sarajade.govia@gmail.com</a:t>
            </a:r>
            <a:endParaRPr lang="pt-BR" sz="2000" dirty="0">
              <a:solidFill>
                <a:srgbClr val="FFFF00"/>
              </a:solidFill>
              <a:latin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Nils Janson 			</a:t>
            </a:r>
            <a:r>
              <a:rPr lang="fr-FR" sz="2000" dirty="0">
                <a:solidFill>
                  <a:srgbClr val="FFFF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njanson@km-advisorsllc.com</a:t>
            </a:r>
            <a:endParaRPr lang="fr-FR" sz="2000" dirty="0">
              <a:solidFill>
                <a:srgbClr val="FFFF00"/>
              </a:solidFill>
              <a:latin typeface="Calibri" panose="020F0502020204030204" pitchFamily="34" charset="0"/>
              <a:cs typeface="Calibri" panose="020F0502020204030204" pitchFamily="34"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Lindsay Burkhard  	</a:t>
            </a:r>
            <a:r>
              <a:rPr lang="en-US" sz="20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lburkhard@km-advisorsllc.com</a:t>
            </a:r>
            <a:endParaRPr lang="en-US" sz="20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John Ikeda </a:t>
            </a:r>
            <a:r>
              <a:rPr lang="fr-FR" sz="2000" dirty="0">
                <a:solidFill>
                  <a:srgbClr val="FFFF00"/>
                </a:solidFill>
                <a:latin typeface="Calibri" panose="020F0502020204030204" pitchFamily="34" charset="0"/>
                <a:cs typeface="Calibri" panose="020F0502020204030204" pitchFamily="34" charset="0"/>
              </a:rPr>
              <a:t>			j</a:t>
            </a:r>
            <a:r>
              <a:rPr lang="fr-FR" sz="2000" dirty="0">
                <a:solidFill>
                  <a:srgbClr val="FFFF0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ohn.ikeda@castalia-advisors.com</a:t>
            </a:r>
            <a:endParaRPr lang="fr-FR" sz="2000" dirty="0">
              <a:solidFill>
                <a:srgbClr val="FFFF00"/>
              </a:solidFill>
              <a:latin typeface="Calibri" panose="020F0502020204030204" pitchFamily="34" charset="0"/>
              <a:cs typeface="Calibri" panose="020F0502020204030204" pitchFamily="34" charset="0"/>
            </a:endParaRPr>
          </a:p>
          <a:p>
            <a:endParaRPr lang="fr-FR" sz="2000" dirty="0">
              <a:solidFill>
                <a:srgbClr val="FFFF00"/>
              </a:solidFill>
              <a:latin typeface="Calibri" panose="020F0502020204030204" pitchFamily="34" charset="0"/>
              <a:cs typeface="Calibri" panose="020F0502020204030204" pitchFamily="34" charset="0"/>
            </a:endParaRPr>
          </a:p>
          <a:p>
            <a:endParaRPr lang="fr-FR" dirty="0">
              <a:solidFill>
                <a:srgbClr val="FFFF00"/>
              </a:solidFill>
            </a:endParaRPr>
          </a:p>
          <a:p>
            <a:endParaRPr lang="fr-FR" dirty="0">
              <a:solidFill>
                <a:srgbClr val="FFFF00"/>
              </a:solidFill>
            </a:endParaRPr>
          </a:p>
          <a:p>
            <a:endParaRPr lang="pt-BR" dirty="0">
              <a:solidFill>
                <a:srgbClr val="FFFF00"/>
              </a:solidFill>
            </a:endParaRPr>
          </a:p>
          <a:p>
            <a:endParaRPr lang="en-GB" dirty="0"/>
          </a:p>
        </p:txBody>
      </p:sp>
      <p:pic>
        <p:nvPicPr>
          <p:cNvPr id="4" name="Imagen 5">
            <a:extLst>
              <a:ext uri="{FF2B5EF4-FFF2-40B4-BE49-F238E27FC236}">
                <a16:creationId xmlns:a16="http://schemas.microsoft.com/office/drawing/2014/main" id="{D2A0A442-6BCB-F9C3-DC7F-1C2C4961140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66430" y="5046785"/>
            <a:ext cx="1874046" cy="1635370"/>
          </a:xfrm>
          <a:prstGeom prst="rect">
            <a:avLst/>
          </a:prstGeom>
        </p:spPr>
      </p:pic>
    </p:spTree>
    <p:extLst>
      <p:ext uri="{BB962C8B-B14F-4D97-AF65-F5344CB8AC3E}">
        <p14:creationId xmlns:p14="http://schemas.microsoft.com/office/powerpoint/2010/main" val="228878636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22032" y="346074"/>
            <a:ext cx="6013938" cy="1506538"/>
          </a:xfrm>
        </p:spPr>
        <p:txBody>
          <a:bodyPr vert="horz" lIns="91440" tIns="45720" rIns="91440" bIns="45720" rtlCol="0" anchor="ctr">
            <a:noAutofit/>
          </a:bodyPr>
          <a:lstStyle/>
          <a:p>
            <a:pPr algn="l">
              <a:lnSpc>
                <a:spcPct val="90000"/>
              </a:lnSpc>
            </a:pPr>
            <a:br>
              <a:rPr lang="en-US" sz="3000" dirty="0"/>
            </a:br>
            <a:br>
              <a:rPr lang="en-US" sz="3000" dirty="0"/>
            </a:br>
            <a:r>
              <a:rPr lang="en-US" sz="3200" b="0" dirty="0">
                <a:latin typeface="Calibri" panose="020F0502020204030204" pitchFamily="34" charset="0"/>
                <a:cs typeface="Calibri" panose="020F0502020204030204" pitchFamily="34" charset="0"/>
              </a:rPr>
              <a:t>ESTIMATED GLOBAL CARBON EMISSIONS FROM TOTAL NRW</a:t>
            </a:r>
            <a:br>
              <a:rPr lang="en-US" sz="4000" dirty="0">
                <a:latin typeface="Calibri" panose="020F0502020204030204" pitchFamily="34" charset="0"/>
                <a:cs typeface="Calibri" panose="020F0502020204030204" pitchFamily="34" charset="0"/>
              </a:rPr>
            </a:br>
            <a:br>
              <a:rPr lang="en-US"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p:txBody>
      </p:sp>
      <p:sp>
        <p:nvSpPr>
          <p:cNvPr id="6" name="Inhaltsplatzhalter 5"/>
          <p:cNvSpPr>
            <a:spLocks noGrp="1"/>
          </p:cNvSpPr>
          <p:nvPr>
            <p:ph idx="4294967295"/>
          </p:nvPr>
        </p:nvSpPr>
        <p:spPr>
          <a:xfrm>
            <a:off x="285261" y="1946898"/>
            <a:ext cx="5863494" cy="4128911"/>
          </a:xfrm>
        </p:spPr>
        <p:txBody>
          <a:bodyPr vert="horz" lIns="91440" tIns="45720" rIns="91440" bIns="45720" rtlCol="0" anchor="ctr">
            <a:normAutofit fontScale="92500"/>
          </a:bodyPr>
          <a:lstStyle/>
          <a:p>
            <a:pPr marL="457200" lvl="1"/>
            <a:r>
              <a:rPr lang="en-US" sz="2800" dirty="0">
                <a:solidFill>
                  <a:schemeClr val="tx1"/>
                </a:solidFill>
                <a:latin typeface="Calibri" panose="020F0502020204030204" pitchFamily="34" charset="0"/>
                <a:cs typeface="Calibri" panose="020F0502020204030204" pitchFamily="34" charset="0"/>
              </a:rPr>
              <a:t>187.2 million </a:t>
            </a:r>
            <a:r>
              <a:rPr lang="en-US" sz="2800" dirty="0">
                <a:latin typeface="Calibri" panose="020F0502020204030204" pitchFamily="34" charset="0"/>
                <a:cs typeface="Calibri" panose="020F0502020204030204" pitchFamily="34" charset="0"/>
              </a:rPr>
              <a:t>metric </a:t>
            </a:r>
            <a:r>
              <a:rPr lang="en-US" sz="2800" dirty="0" err="1">
                <a:solidFill>
                  <a:schemeClr val="tx1"/>
                </a:solidFill>
                <a:latin typeface="Calibri" panose="020F0502020204030204" pitchFamily="34" charset="0"/>
                <a:cs typeface="Calibri" panose="020F0502020204030204" pitchFamily="34" charset="0"/>
              </a:rPr>
              <a:t>tonnes</a:t>
            </a:r>
            <a:r>
              <a:rPr lang="en-US" sz="2800" dirty="0">
                <a:solidFill>
                  <a:schemeClr val="tx1"/>
                </a:solidFill>
                <a:latin typeface="Calibri" panose="020F0502020204030204" pitchFamily="34" charset="0"/>
                <a:cs typeface="Calibri" panose="020F0502020204030204" pitchFamily="34" charset="0"/>
              </a:rPr>
              <a:t> CO</a:t>
            </a:r>
            <a:r>
              <a:rPr lang="en-US" sz="2800" baseline="-25000" dirty="0">
                <a:solidFill>
                  <a:schemeClr val="tx1"/>
                </a:solidFill>
                <a:latin typeface="Calibri" panose="020F0502020204030204" pitchFamily="34" charset="0"/>
                <a:cs typeface="Calibri" panose="020F0502020204030204" pitchFamily="34" charset="0"/>
              </a:rPr>
              <a:t>2</a:t>
            </a:r>
            <a:r>
              <a:rPr lang="en-US" sz="2800" dirty="0">
                <a:solidFill>
                  <a:schemeClr val="tx1"/>
                </a:solidFill>
                <a:latin typeface="Calibri" panose="020F0502020204030204" pitchFamily="34" charset="0"/>
                <a:cs typeface="Calibri" panose="020F0502020204030204" pitchFamily="34" charset="0"/>
              </a:rPr>
              <a:t> / year</a:t>
            </a:r>
          </a:p>
          <a:p>
            <a:pPr marL="457200" lvl="1"/>
            <a:r>
              <a:rPr lang="en-US" sz="2800" dirty="0">
                <a:solidFill>
                  <a:schemeClr val="tx1"/>
                </a:solidFill>
                <a:latin typeface="Calibri" panose="020F0502020204030204" pitchFamily="34" charset="0"/>
                <a:cs typeface="Calibri" panose="020F0502020204030204" pitchFamily="34" charset="0"/>
              </a:rPr>
              <a:t>513 thousand metric </a:t>
            </a:r>
            <a:r>
              <a:rPr lang="en-US" sz="2800" dirty="0" err="1">
                <a:solidFill>
                  <a:schemeClr val="tx1"/>
                </a:solidFill>
                <a:latin typeface="Calibri" panose="020F0502020204030204" pitchFamily="34" charset="0"/>
                <a:cs typeface="Calibri" panose="020F0502020204030204" pitchFamily="34" charset="0"/>
              </a:rPr>
              <a:t>tonnes</a:t>
            </a:r>
            <a:r>
              <a:rPr lang="en-US" sz="2800" dirty="0">
                <a:solidFill>
                  <a:schemeClr val="tx1"/>
                </a:solidFill>
                <a:latin typeface="Calibri" panose="020F0502020204030204" pitchFamily="34" charset="0"/>
                <a:cs typeface="Calibri" panose="020F0502020204030204" pitchFamily="34" charset="0"/>
              </a:rPr>
              <a:t> CO</a:t>
            </a:r>
            <a:r>
              <a:rPr lang="en-US" sz="2800" baseline="-25000" dirty="0">
                <a:solidFill>
                  <a:schemeClr val="tx1"/>
                </a:solidFill>
                <a:latin typeface="Calibri" panose="020F0502020204030204" pitchFamily="34" charset="0"/>
                <a:cs typeface="Calibri" panose="020F0502020204030204" pitchFamily="34" charset="0"/>
              </a:rPr>
              <a:t>2</a:t>
            </a:r>
            <a:r>
              <a:rPr lang="en-US" sz="2800" dirty="0">
                <a:solidFill>
                  <a:schemeClr val="tx1"/>
                </a:solidFill>
                <a:latin typeface="Calibri" panose="020F0502020204030204" pitchFamily="34" charset="0"/>
                <a:cs typeface="Calibri" panose="020F0502020204030204" pitchFamily="34" charset="0"/>
              </a:rPr>
              <a:t> / day</a:t>
            </a:r>
          </a:p>
          <a:p>
            <a:pPr marL="457200" lvl="1"/>
            <a:r>
              <a:rPr lang="en-US" sz="2800" dirty="0">
                <a:solidFill>
                  <a:schemeClr val="tx1"/>
                </a:solidFill>
                <a:latin typeface="Calibri" panose="020F0502020204030204" pitchFamily="34" charset="0"/>
                <a:cs typeface="Calibri" panose="020F0502020204030204" pitchFamily="34" charset="0"/>
              </a:rPr>
              <a:t>0.6% of </a:t>
            </a:r>
            <a:r>
              <a:rPr lang="en-US" sz="2800" dirty="0">
                <a:latin typeface="Calibri" panose="020F0502020204030204" pitchFamily="34" charset="0"/>
                <a:cs typeface="Calibri" panose="020F0502020204030204" pitchFamily="34" charset="0"/>
              </a:rPr>
              <a:t>global</a:t>
            </a:r>
            <a:r>
              <a:rPr lang="en-US" sz="2800" b="0" dirty="0">
                <a:latin typeface="Calibri" panose="020F0502020204030204" pitchFamily="34" charset="0"/>
                <a:cs typeface="Calibri" panose="020F0502020204030204" pitchFamily="34" charset="0"/>
              </a:rPr>
              <a:t> CO</a:t>
            </a:r>
            <a:r>
              <a:rPr lang="en-US" sz="2800" b="0" baseline="-25000" dirty="0">
                <a:latin typeface="Calibri" panose="020F0502020204030204" pitchFamily="34" charset="0"/>
                <a:cs typeface="Calibri" panose="020F0502020204030204" pitchFamily="34" charset="0"/>
              </a:rPr>
              <a:t>2</a:t>
            </a:r>
            <a:r>
              <a:rPr lang="en-US" sz="2800" b="0" dirty="0">
                <a:latin typeface="Calibri" panose="020F0502020204030204" pitchFamily="34" charset="0"/>
                <a:cs typeface="Calibri" panose="020F0502020204030204" pitchFamily="34" charset="0"/>
              </a:rPr>
              <a:t> emissions</a:t>
            </a:r>
          </a:p>
          <a:p>
            <a:pPr marL="228600" lvl="1" indent="0">
              <a:buNone/>
            </a:pPr>
            <a:endParaRPr lang="en-US" sz="2800" b="0" dirty="0">
              <a:latin typeface="Calibri" panose="020F0502020204030204" pitchFamily="34" charset="0"/>
              <a:cs typeface="Calibri" panose="020F0502020204030204" pitchFamily="34" charset="0"/>
            </a:endParaRPr>
          </a:p>
          <a:p>
            <a:pPr marL="228600" lvl="1" indent="0">
              <a:buNone/>
            </a:pPr>
            <a:r>
              <a:rPr lang="en-US" sz="2800" b="0" dirty="0">
                <a:latin typeface="Calibri" panose="020F0502020204030204" pitchFamily="34" charset="0"/>
                <a:cs typeface="Calibri" panose="020F0502020204030204" pitchFamily="34" charset="0"/>
              </a:rPr>
              <a:t>Global CO</a:t>
            </a:r>
            <a:r>
              <a:rPr lang="en-US" sz="2800" b="0" baseline="-25000" dirty="0">
                <a:latin typeface="Calibri" panose="020F0502020204030204" pitchFamily="34" charset="0"/>
                <a:cs typeface="Calibri" panose="020F0502020204030204" pitchFamily="34" charset="0"/>
              </a:rPr>
              <a:t>2</a:t>
            </a:r>
            <a:r>
              <a:rPr lang="en-US" sz="2800" b="0" dirty="0">
                <a:latin typeface="Calibri" panose="020F0502020204030204" pitchFamily="34" charset="0"/>
                <a:cs typeface="Calibri" panose="020F0502020204030204" pitchFamily="34" charset="0"/>
              </a:rPr>
              <a:t> emissions</a:t>
            </a:r>
          </a:p>
          <a:p>
            <a:pPr marL="457200" lvl="1"/>
            <a:r>
              <a:rPr lang="en-US" sz="2800" dirty="0">
                <a:solidFill>
                  <a:schemeClr val="tx1"/>
                </a:solidFill>
                <a:latin typeface="Calibri" panose="020F0502020204030204" pitchFamily="34" charset="0"/>
                <a:cs typeface="Calibri" panose="020F0502020204030204" pitchFamily="34" charset="0"/>
              </a:rPr>
              <a:t>1.9% </a:t>
            </a:r>
            <a:r>
              <a:rPr lang="en-US" sz="2800" dirty="0">
                <a:latin typeface="Calibri" panose="020F0502020204030204" pitchFamily="34" charset="0"/>
                <a:cs typeface="Calibri" panose="020F0502020204030204" pitchFamily="34" charset="0"/>
              </a:rPr>
              <a:t>from Aviation</a:t>
            </a:r>
          </a:p>
          <a:p>
            <a:pPr marL="457200" lvl="1"/>
            <a:r>
              <a:rPr lang="en-US" sz="2800" dirty="0">
                <a:solidFill>
                  <a:schemeClr val="tx1"/>
                </a:solidFill>
                <a:latin typeface="Calibri" panose="020F0502020204030204" pitchFamily="34" charset="0"/>
                <a:cs typeface="Calibri" panose="020F0502020204030204" pitchFamily="34" charset="0"/>
              </a:rPr>
              <a:t>1.7% from Shipping </a:t>
            </a:r>
          </a:p>
          <a:p>
            <a:pPr marL="0" indent="0">
              <a:buNone/>
            </a:pPr>
            <a:endParaRPr lang="en-US" sz="2800" dirty="0">
              <a:solidFill>
                <a:schemeClr val="tx1"/>
              </a:solidFill>
              <a:latin typeface="Calibri" panose="020F0502020204030204" pitchFamily="34" charset="0"/>
              <a:cs typeface="Calibri" panose="020F0502020204030204" pitchFamily="34" charset="0"/>
            </a:endParaRPr>
          </a:p>
        </p:txBody>
      </p:sp>
      <p:pic>
        <p:nvPicPr>
          <p:cNvPr id="8" name="Picture 7" descr="Smoke from factory">
            <a:extLst>
              <a:ext uri="{FF2B5EF4-FFF2-40B4-BE49-F238E27FC236}">
                <a16:creationId xmlns:a16="http://schemas.microsoft.com/office/drawing/2014/main" id="{C41133D2-0060-2DDD-F9FA-6C7B1B08F8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4431" r="28153" b="1"/>
          <a:stretch/>
        </p:blipFill>
        <p:spPr>
          <a:xfrm>
            <a:off x="6235716" y="732999"/>
            <a:ext cx="2429653"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1509350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518746" y="114301"/>
            <a:ext cx="5513388" cy="1257300"/>
          </a:xfrm>
        </p:spPr>
        <p:txBody>
          <a:bodyPr vert="horz" lIns="91440" tIns="45720" rIns="91440" bIns="45720" rtlCol="0" anchor="ctr">
            <a:normAutofit/>
          </a:bodyPr>
          <a:lstStyle/>
          <a:p>
            <a:pPr algn="l"/>
            <a:r>
              <a:rPr lang="en-US" sz="3200" b="0" dirty="0">
                <a:latin typeface="Calibri" panose="020F0502020204030204" pitchFamily="34" charset="0"/>
                <a:cs typeface="Calibri" panose="020F0502020204030204" pitchFamily="34" charset="0"/>
              </a:rPr>
              <a:t>Leakage Emissions</a:t>
            </a:r>
          </a:p>
        </p:txBody>
      </p:sp>
      <p:sp>
        <p:nvSpPr>
          <p:cNvPr id="6" name="Inhaltsplatzhalter 5"/>
          <p:cNvSpPr>
            <a:spLocks noGrp="1"/>
          </p:cNvSpPr>
          <p:nvPr>
            <p:ph idx="4294967295"/>
          </p:nvPr>
        </p:nvSpPr>
        <p:spPr>
          <a:xfrm>
            <a:off x="369277" y="1328982"/>
            <a:ext cx="5511800" cy="3614738"/>
          </a:xfrm>
        </p:spPr>
        <p:txBody>
          <a:bodyPr vert="horz" lIns="91440" tIns="45720" rIns="91440" bIns="45720" rtlCol="0" anchor="ctr">
            <a:normAutofit/>
          </a:bodyPr>
          <a:lstStyle/>
          <a:p>
            <a:r>
              <a:rPr lang="en-US" sz="2800" dirty="0">
                <a:solidFill>
                  <a:srgbClr val="FFFFFF"/>
                </a:solidFill>
                <a:latin typeface="Calibri" panose="020F0502020204030204" pitchFamily="34" charset="0"/>
                <a:cs typeface="Calibri" panose="020F0502020204030204" pitchFamily="34" charset="0"/>
              </a:rPr>
              <a:t>Leakage Emissions are greenhouse gasses that are emitted as a result of Real Losses occurring in the network.</a:t>
            </a:r>
          </a:p>
          <a:p>
            <a:r>
              <a:rPr lang="en-US" sz="2800" dirty="0">
                <a:solidFill>
                  <a:srgbClr val="FFFFFF"/>
                </a:solidFill>
                <a:latin typeface="Calibri" panose="020F0502020204030204" pitchFamily="34" charset="0"/>
                <a:cs typeface="Calibri" panose="020F0502020204030204" pitchFamily="34" charset="0"/>
              </a:rPr>
              <a:t>Leakage Emissions are traceable and measurable.</a:t>
            </a:r>
          </a:p>
        </p:txBody>
      </p:sp>
      <p:pic>
        <p:nvPicPr>
          <p:cNvPr id="36" name="Picture 7" descr="Smoke from factory">
            <a:extLst>
              <a:ext uri="{FF2B5EF4-FFF2-40B4-BE49-F238E27FC236}">
                <a16:creationId xmlns:a16="http://schemas.microsoft.com/office/drawing/2014/main" id="{FEFC9AA4-4E2A-4F08-AB86-59DB4E90B8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9503" r="13081" b="1"/>
          <a:stretch/>
        </p:blipFill>
        <p:spPr>
          <a:xfrm>
            <a:off x="6235716" y="732999"/>
            <a:ext cx="2429653"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318000455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703386" y="135670"/>
            <a:ext cx="6400800" cy="1506537"/>
          </a:xfrm>
        </p:spPr>
        <p:txBody>
          <a:bodyPr vert="horz" lIns="91440" tIns="45720" rIns="91440" bIns="45720" rtlCol="0" anchor="ctr">
            <a:normAutofit/>
          </a:bodyPr>
          <a:lstStyle/>
          <a:p>
            <a:pPr algn="l"/>
            <a:r>
              <a:rPr lang="en-US" sz="3200" b="0" dirty="0">
                <a:latin typeface="Calibri" panose="020F0502020204030204" pitchFamily="34" charset="0"/>
                <a:cs typeface="Calibri" panose="020F0502020204030204" pitchFamily="34" charset="0"/>
              </a:rPr>
              <a:t>How do we reduce</a:t>
            </a:r>
            <a:br>
              <a:rPr lang="en-US" sz="3200" b="0" dirty="0">
                <a:latin typeface="Calibri" panose="020F0502020204030204" pitchFamily="34" charset="0"/>
                <a:cs typeface="Calibri" panose="020F0502020204030204" pitchFamily="34" charset="0"/>
              </a:rPr>
            </a:br>
            <a:r>
              <a:rPr lang="en-US" sz="3200" b="0" dirty="0">
                <a:latin typeface="Calibri" panose="020F0502020204030204" pitchFamily="34" charset="0"/>
                <a:cs typeface="Calibri" panose="020F0502020204030204" pitchFamily="34" charset="0"/>
              </a:rPr>
              <a:t>Leakage Emissions</a:t>
            </a:r>
          </a:p>
        </p:txBody>
      </p:sp>
      <p:sp>
        <p:nvSpPr>
          <p:cNvPr id="6" name="Inhaltsplatzhalter 5"/>
          <p:cNvSpPr>
            <a:spLocks noGrp="1"/>
          </p:cNvSpPr>
          <p:nvPr>
            <p:ph idx="4294967295"/>
          </p:nvPr>
        </p:nvSpPr>
        <p:spPr>
          <a:xfrm>
            <a:off x="325316" y="1917211"/>
            <a:ext cx="5400675" cy="3614738"/>
          </a:xfrm>
        </p:spPr>
        <p:txBody>
          <a:bodyPr vert="horz" lIns="91440" tIns="45720" rIns="91440" bIns="45720" rtlCol="0" anchor="ctr">
            <a:normAutofit lnSpcReduction="10000"/>
          </a:bodyPr>
          <a:lstStyle/>
          <a:p>
            <a:r>
              <a:rPr lang="en-US" sz="2800" dirty="0">
                <a:solidFill>
                  <a:schemeClr val="tx1"/>
                </a:solidFill>
                <a:latin typeface="Calibri" panose="020F0502020204030204" pitchFamily="34" charset="0"/>
                <a:cs typeface="Calibri" panose="020F0502020204030204" pitchFamily="34" charset="0"/>
              </a:rPr>
              <a:t>We already know how…………….. By reducing Real Losses!</a:t>
            </a:r>
          </a:p>
          <a:p>
            <a:r>
              <a:rPr lang="en-US" sz="2800" dirty="0">
                <a:solidFill>
                  <a:schemeClr val="tx1"/>
                </a:solidFill>
                <a:latin typeface="Calibri" panose="020F0502020204030204" pitchFamily="34" charset="0"/>
                <a:cs typeface="Calibri" panose="020F0502020204030204" pitchFamily="34" charset="0"/>
              </a:rPr>
              <a:t>When we reduce Real Loss, we are reducing the amount of energy and resources used in our water supply chain for water that is ultimately wasted.</a:t>
            </a:r>
          </a:p>
          <a:p>
            <a:endParaRPr lang="en-US" dirty="0"/>
          </a:p>
        </p:txBody>
      </p:sp>
      <p:pic>
        <p:nvPicPr>
          <p:cNvPr id="3" name="Picture 2" descr="A picture containing nature&#10;&#10;Description automatically generated">
            <a:extLst>
              <a:ext uri="{FF2B5EF4-FFF2-40B4-BE49-F238E27FC236}">
                <a16:creationId xmlns:a16="http://schemas.microsoft.com/office/drawing/2014/main" id="{2F6C3F1C-0F13-2878-5EE7-5B397A12B0CF}"/>
              </a:ext>
            </a:extLst>
          </p:cNvPr>
          <p:cNvPicPr>
            <a:picLocks noChangeAspect="1"/>
          </p:cNvPicPr>
          <p:nvPr/>
        </p:nvPicPr>
        <p:blipFill rotWithShape="1">
          <a:blip r:embed="rId2">
            <a:extLst>
              <a:ext uri="{28A0092B-C50C-407E-A947-70E740481C1C}">
                <a14:useLocalDpi xmlns:a14="http://schemas.microsoft.com/office/drawing/2010/main"/>
              </a:ext>
            </a:extLst>
          </a:blip>
          <a:srcRect t="990" b="32361"/>
          <a:stretch/>
        </p:blipFill>
        <p:spPr>
          <a:xfrm rot="16200000">
            <a:off x="5383716" y="2152989"/>
            <a:ext cx="4482381" cy="2500963"/>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273853034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571499" y="266334"/>
            <a:ext cx="6400800" cy="1508125"/>
          </a:xfrm>
        </p:spPr>
        <p:txBody>
          <a:bodyPr vert="horz" lIns="91440" tIns="45720" rIns="91440" bIns="45720" rtlCol="0" anchor="ctr">
            <a:normAutofit/>
          </a:bodyPr>
          <a:lstStyle/>
          <a:p>
            <a:pPr algn="l"/>
            <a:r>
              <a:rPr lang="en-US" sz="3200" b="0" dirty="0">
                <a:effectLst/>
                <a:latin typeface="Calibri" panose="020F0502020204030204" pitchFamily="34" charset="0"/>
                <a:cs typeface="Calibri" panose="020F0502020204030204" pitchFamily="34" charset="0"/>
              </a:rPr>
              <a:t>How do we reduce</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Leakage Emissions</a:t>
            </a:r>
          </a:p>
        </p:txBody>
      </p:sp>
      <p:sp>
        <p:nvSpPr>
          <p:cNvPr id="6" name="Inhaltsplatzhalter 5"/>
          <p:cNvSpPr>
            <a:spLocks noGrp="1"/>
          </p:cNvSpPr>
          <p:nvPr>
            <p:ph idx="4294967295"/>
          </p:nvPr>
        </p:nvSpPr>
        <p:spPr>
          <a:xfrm>
            <a:off x="448408" y="984739"/>
            <a:ext cx="5694363" cy="5556250"/>
          </a:xfrm>
        </p:spPr>
        <p:txBody>
          <a:bodyPr vert="horz" lIns="91440" tIns="45720" rIns="91440" bIns="45720" rtlCol="0" anchor="ctr">
            <a:normAutofit/>
          </a:bodyPr>
          <a:lstStyle/>
          <a:p>
            <a:r>
              <a:rPr lang="en-US" sz="2800" dirty="0">
                <a:solidFill>
                  <a:srgbClr val="FFFFFF"/>
                </a:solidFill>
                <a:latin typeface="Calibri" panose="020F0502020204030204" pitchFamily="34" charset="0"/>
                <a:cs typeface="Calibri" panose="020F0502020204030204" pitchFamily="34" charset="0"/>
              </a:rPr>
              <a:t>Where do we use energy in that supply chain?</a:t>
            </a:r>
          </a:p>
          <a:p>
            <a:pPr lvl="1"/>
            <a:r>
              <a:rPr lang="en-US" sz="2800" dirty="0">
                <a:solidFill>
                  <a:srgbClr val="FFFFFF"/>
                </a:solidFill>
                <a:latin typeface="Calibri" panose="020F0502020204030204" pitchFamily="34" charset="0"/>
                <a:cs typeface="Calibri" panose="020F0502020204030204" pitchFamily="34" charset="0"/>
              </a:rPr>
              <a:t>Water Acquisition (Abstraction) </a:t>
            </a:r>
          </a:p>
          <a:p>
            <a:pPr lvl="1"/>
            <a:r>
              <a:rPr lang="en-US" sz="2800" dirty="0">
                <a:solidFill>
                  <a:srgbClr val="FFFFFF"/>
                </a:solidFill>
                <a:latin typeface="Calibri" panose="020F0502020204030204" pitchFamily="34" charset="0"/>
                <a:cs typeface="Calibri" panose="020F0502020204030204" pitchFamily="34" charset="0"/>
              </a:rPr>
              <a:t>Water Treatment</a:t>
            </a:r>
          </a:p>
          <a:p>
            <a:pPr lvl="1"/>
            <a:r>
              <a:rPr lang="en-US" sz="2800" dirty="0">
                <a:solidFill>
                  <a:srgbClr val="FFFFFF"/>
                </a:solidFill>
                <a:latin typeface="Calibri" panose="020F0502020204030204" pitchFamily="34" charset="0"/>
                <a:cs typeface="Calibri" panose="020F0502020204030204" pitchFamily="34" charset="0"/>
              </a:rPr>
              <a:t>Water Transportation (Pumping)</a:t>
            </a:r>
          </a:p>
          <a:p>
            <a:pPr lvl="1"/>
            <a:r>
              <a:rPr lang="en-US" sz="2800" dirty="0">
                <a:solidFill>
                  <a:srgbClr val="FFFFFF"/>
                </a:solidFill>
                <a:latin typeface="Calibri" panose="020F0502020204030204" pitchFamily="34" charset="0"/>
                <a:cs typeface="Calibri" panose="020F0502020204030204" pitchFamily="34" charset="0"/>
              </a:rPr>
              <a:t>Reactive Repairs</a:t>
            </a:r>
          </a:p>
          <a:p>
            <a:pPr lvl="1"/>
            <a:r>
              <a:rPr lang="en-US" sz="2800" dirty="0">
                <a:solidFill>
                  <a:srgbClr val="FFFFFF"/>
                </a:solidFill>
                <a:latin typeface="Calibri" panose="020F0502020204030204" pitchFamily="34" charset="0"/>
                <a:cs typeface="Calibri" panose="020F0502020204030204" pitchFamily="34" charset="0"/>
              </a:rPr>
              <a:t>Leak Location </a:t>
            </a:r>
          </a:p>
        </p:txBody>
      </p:sp>
      <p:pic>
        <p:nvPicPr>
          <p:cNvPr id="2" name="Picture 1">
            <a:extLst>
              <a:ext uri="{FF2B5EF4-FFF2-40B4-BE49-F238E27FC236}">
                <a16:creationId xmlns:a16="http://schemas.microsoft.com/office/drawing/2014/main" id="{C8CB9727-4CFD-D9DF-2438-C3B63BBD46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5301264" y="2128843"/>
            <a:ext cx="4466493" cy="2512402"/>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50622584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3552093" y="93662"/>
            <a:ext cx="5205045" cy="1506538"/>
          </a:xfrm>
        </p:spPr>
        <p:txBody>
          <a:bodyPr vert="horz" lIns="91440" tIns="45720" rIns="91440" bIns="45720" rtlCol="0" anchor="ctr">
            <a:normAutofit/>
          </a:bodyPr>
          <a:lstStyle/>
          <a:p>
            <a:r>
              <a:rPr lang="en-US" sz="3200" b="0" dirty="0">
                <a:latin typeface="Calibri" panose="020F0502020204030204" pitchFamily="34" charset="0"/>
                <a:cs typeface="Calibri" panose="020F0502020204030204" pitchFamily="34" charset="0"/>
              </a:rPr>
              <a:t>GLOBAL LEAKAGE RECOVERY </a:t>
            </a:r>
          </a:p>
        </p:txBody>
      </p:sp>
      <p:sp>
        <p:nvSpPr>
          <p:cNvPr id="6" name="Inhaltsplatzhalter 5"/>
          <p:cNvSpPr>
            <a:spLocks noGrp="1"/>
          </p:cNvSpPr>
          <p:nvPr>
            <p:ph idx="4294967295"/>
          </p:nvPr>
        </p:nvSpPr>
        <p:spPr>
          <a:xfrm>
            <a:off x="3402624" y="1732084"/>
            <a:ext cx="5530362" cy="4141788"/>
          </a:xfrm>
        </p:spPr>
        <p:txBody>
          <a:bodyPr vert="horz" lIns="91440" tIns="45720" rIns="91440" bIns="45720" rtlCol="0" anchor="ctr">
            <a:noAutofit/>
          </a:bodyPr>
          <a:lstStyle/>
          <a:p>
            <a:pPr marL="400050" lvl="1"/>
            <a:r>
              <a:rPr lang="en-US" sz="2400" dirty="0">
                <a:solidFill>
                  <a:srgbClr val="FFFFFF"/>
                </a:solidFill>
                <a:latin typeface="Calibri" panose="020F0502020204030204" pitchFamily="34" charset="0"/>
                <a:cs typeface="Calibri" panose="020F0502020204030204" pitchFamily="34" charset="0"/>
              </a:rPr>
              <a:t>Global NRW – 126 billion m</a:t>
            </a:r>
            <a:r>
              <a:rPr lang="en-US" sz="2400" baseline="30000" dirty="0">
                <a:solidFill>
                  <a:srgbClr val="FFFFFF"/>
                </a:solidFill>
                <a:latin typeface="Calibri" panose="020F0502020204030204" pitchFamily="34" charset="0"/>
                <a:cs typeface="Calibri" panose="020F0502020204030204" pitchFamily="34" charset="0"/>
              </a:rPr>
              <a:t>3</a:t>
            </a:r>
            <a:r>
              <a:rPr lang="en-US" sz="2400" dirty="0">
                <a:solidFill>
                  <a:srgbClr val="FFFFFF"/>
                </a:solidFill>
                <a:latin typeface="Calibri" panose="020F0502020204030204" pitchFamily="34" charset="0"/>
                <a:cs typeface="Calibri" panose="020F0502020204030204" pitchFamily="34" charset="0"/>
              </a:rPr>
              <a:t>/year</a:t>
            </a:r>
          </a:p>
          <a:p>
            <a:pPr marL="400050" lvl="1"/>
            <a:r>
              <a:rPr lang="en-US" sz="2400" dirty="0">
                <a:solidFill>
                  <a:srgbClr val="FFFFFF"/>
                </a:solidFill>
                <a:latin typeface="Calibri" panose="020F0502020204030204" pitchFamily="34" charset="0"/>
                <a:cs typeface="Calibri" panose="020F0502020204030204" pitchFamily="34" charset="0"/>
              </a:rPr>
              <a:t>On average it has been found that 70% of NRW are Real Losses – 88 billion m</a:t>
            </a:r>
            <a:r>
              <a:rPr lang="en-US" sz="2400" baseline="30000" dirty="0">
                <a:solidFill>
                  <a:srgbClr val="FFFFFF"/>
                </a:solidFill>
                <a:latin typeface="Calibri" panose="020F0502020204030204" pitchFamily="34" charset="0"/>
                <a:cs typeface="Calibri" panose="020F0502020204030204" pitchFamily="34" charset="0"/>
              </a:rPr>
              <a:t>3</a:t>
            </a:r>
            <a:r>
              <a:rPr lang="en-US" sz="2400" dirty="0">
                <a:solidFill>
                  <a:srgbClr val="FFFFFF"/>
                </a:solidFill>
                <a:latin typeface="Calibri" panose="020F0502020204030204" pitchFamily="34" charset="0"/>
                <a:cs typeface="Calibri" panose="020F0502020204030204" pitchFamily="34" charset="0"/>
              </a:rPr>
              <a:t>/year. </a:t>
            </a:r>
          </a:p>
          <a:p>
            <a:pPr marL="400050" lvl="1"/>
            <a:r>
              <a:rPr lang="en-US" sz="2400" dirty="0">
                <a:solidFill>
                  <a:srgbClr val="FFFFFF"/>
                </a:solidFill>
                <a:latin typeface="Calibri" panose="020F0502020204030204" pitchFamily="34" charset="0"/>
                <a:cs typeface="Calibri" panose="020F0502020204030204" pitchFamily="34" charset="0"/>
              </a:rPr>
              <a:t>These losses have a Carbon Footprint and are being produced and lost and are Carbon recoverable.</a:t>
            </a:r>
          </a:p>
          <a:p>
            <a:pPr marL="400050" lvl="1"/>
            <a:r>
              <a:rPr lang="en-US" sz="2400" dirty="0">
                <a:solidFill>
                  <a:srgbClr val="FFFFFF"/>
                </a:solidFill>
                <a:latin typeface="Calibri" panose="020F0502020204030204" pitchFamily="34" charset="0"/>
                <a:cs typeface="Calibri" panose="020F0502020204030204" pitchFamily="34" charset="0"/>
              </a:rPr>
              <a:t>Apparent losses is estimated at 30% of NRW, 38 billion m</a:t>
            </a:r>
            <a:r>
              <a:rPr lang="en-US" sz="2400" baseline="30000" dirty="0">
                <a:solidFill>
                  <a:srgbClr val="FFFFFF"/>
                </a:solidFill>
                <a:latin typeface="Calibri" panose="020F0502020204030204" pitchFamily="34" charset="0"/>
                <a:cs typeface="Calibri" panose="020F0502020204030204" pitchFamily="34" charset="0"/>
              </a:rPr>
              <a:t>3</a:t>
            </a:r>
            <a:r>
              <a:rPr lang="en-US" sz="2400" dirty="0">
                <a:solidFill>
                  <a:srgbClr val="FFFFFF"/>
                </a:solidFill>
                <a:latin typeface="Calibri" panose="020F0502020204030204" pitchFamily="34" charset="0"/>
                <a:cs typeface="Calibri" panose="020F0502020204030204" pitchFamily="34" charset="0"/>
              </a:rPr>
              <a:t>/year, however not all of this can be accounted as carbon recoverable as some items of this water will be sold.</a:t>
            </a:r>
          </a:p>
        </p:txBody>
      </p:sp>
      <p:pic>
        <p:nvPicPr>
          <p:cNvPr id="3" name="Picture 2" descr="Icon&#10;&#10;Description automatically generated">
            <a:extLst>
              <a:ext uri="{FF2B5EF4-FFF2-40B4-BE49-F238E27FC236}">
                <a16:creationId xmlns:a16="http://schemas.microsoft.com/office/drawing/2014/main" id="{FE394611-298E-67B9-9B3D-18A70DB7B39E}"/>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t="3556" r="1" b="663"/>
          <a:stretch/>
        </p:blipFill>
        <p:spPr>
          <a:xfrm>
            <a:off x="716286" y="1078818"/>
            <a:ext cx="2266158" cy="2170571"/>
          </a:xfrm>
          <a:prstGeom prst="rect">
            <a:avLst/>
          </a:prstGeom>
        </p:spPr>
      </p:pic>
      <p:pic>
        <p:nvPicPr>
          <p:cNvPr id="7" name="Picture 6" descr="Shape&#10;&#10;Description automatically generated">
            <a:extLst>
              <a:ext uri="{FF2B5EF4-FFF2-40B4-BE49-F238E27FC236}">
                <a16:creationId xmlns:a16="http://schemas.microsoft.com/office/drawing/2014/main" id="{ACC7CA9E-8CEA-4233-6CAB-564A9BC55501}"/>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t="3676"/>
          <a:stretch/>
        </p:blipFill>
        <p:spPr>
          <a:xfrm>
            <a:off x="796132" y="3563552"/>
            <a:ext cx="2105500" cy="2022275"/>
          </a:xfrm>
          <a:prstGeom prst="rect">
            <a:avLst/>
          </a:prstGeom>
        </p:spPr>
      </p:pic>
      <p:sp>
        <p:nvSpPr>
          <p:cNvPr id="9" name="TextBox 8">
            <a:extLst>
              <a:ext uri="{FF2B5EF4-FFF2-40B4-BE49-F238E27FC236}">
                <a16:creationId xmlns:a16="http://schemas.microsoft.com/office/drawing/2014/main" id="{B462D0EE-8473-B436-938C-5AB112D3E0CB}"/>
              </a:ext>
            </a:extLst>
          </p:cNvPr>
          <p:cNvSpPr txBox="1"/>
          <p:nvPr/>
        </p:nvSpPr>
        <p:spPr>
          <a:xfrm>
            <a:off x="0" y="6657945"/>
            <a:ext cx="2850459" cy="200055"/>
          </a:xfrm>
          <a:prstGeom prst="rect">
            <a:avLst/>
          </a:prstGeom>
          <a:solidFill>
            <a:srgbClr val="000000"/>
          </a:solidFill>
        </p:spPr>
        <p:txBody>
          <a:bodyPr wrap="none" rtlCol="0">
            <a:spAutoFit/>
          </a:bodyPr>
          <a:lstStyle/>
          <a:p>
            <a:pPr algn="r">
              <a:spcAft>
                <a:spcPts val="600"/>
              </a:spcAft>
            </a:pPr>
            <a:r>
              <a:rPr lang="en-CY" sz="700" dirty="0">
                <a:solidFill>
                  <a:srgbClr val="FFFFFF"/>
                </a:solidFill>
                <a:hlinkClick r:id="rId5" tooltip="https://adanziger1.uneportfolio.org/2018/07/17/how-to-recycle/">
                  <a:extLst>
                    <a:ext uri="{A12FA001-AC4F-418D-AE19-62706E023703}">
                      <ahyp:hlinkClr xmlns:ahyp="http://schemas.microsoft.com/office/drawing/2018/hyperlinkcolor" val="tx"/>
                    </a:ext>
                  </a:extLst>
                </a:hlinkClick>
              </a:rPr>
              <a:t>This Photo</a:t>
            </a:r>
            <a:r>
              <a:rPr lang="en-CY" sz="700" dirty="0">
                <a:solidFill>
                  <a:srgbClr val="FFFFFF"/>
                </a:solidFill>
              </a:rPr>
              <a:t> by Unknown Author is licensed under </a:t>
            </a:r>
            <a:r>
              <a:rPr lang="en-CY" sz="700" dirty="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CY" sz="700" dirty="0">
              <a:solidFill>
                <a:srgbClr val="FFFFFF"/>
              </a:solidFill>
            </a:endParaRPr>
          </a:p>
        </p:txBody>
      </p:sp>
    </p:spTree>
    <p:extLst>
      <p:ext uri="{BB962C8B-B14F-4D97-AF65-F5344CB8AC3E}">
        <p14:creationId xmlns:p14="http://schemas.microsoft.com/office/powerpoint/2010/main" val="29853415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92979" y="4414471"/>
            <a:ext cx="8202613" cy="1352550"/>
          </a:xfrm>
        </p:spPr>
        <p:txBody>
          <a:bodyPr vert="horz" lIns="91440" tIns="45720" rIns="91440" bIns="45720" rtlCol="0" anchor="b">
            <a:normAutofit/>
          </a:bodyPr>
          <a:lstStyle/>
          <a:p>
            <a:pPr>
              <a:spcAft>
                <a:spcPts val="1200"/>
              </a:spcAft>
            </a:pPr>
            <a:r>
              <a:rPr lang="en-US" sz="3200" b="0" dirty="0">
                <a:latin typeface="Calibri" panose="020F0502020204030204" pitchFamily="34" charset="0"/>
                <a:cs typeface="Calibri" panose="020F0502020204030204" pitchFamily="34" charset="0"/>
              </a:rPr>
              <a:t>Estimated global water production per source</a:t>
            </a:r>
          </a:p>
        </p:txBody>
      </p:sp>
      <p:graphicFrame>
        <p:nvGraphicFramePr>
          <p:cNvPr id="2" name="Table 1">
            <a:extLst>
              <a:ext uri="{FF2B5EF4-FFF2-40B4-BE49-F238E27FC236}">
                <a16:creationId xmlns:a16="http://schemas.microsoft.com/office/drawing/2014/main" id="{63957487-E23F-D4C3-F4E5-C0CD199CCFB0}"/>
              </a:ext>
            </a:extLst>
          </p:cNvPr>
          <p:cNvGraphicFramePr>
            <a:graphicFrameLocks noGrp="1"/>
          </p:cNvGraphicFramePr>
          <p:nvPr>
            <p:extLst>
              <p:ext uri="{D42A27DB-BD31-4B8C-83A1-F6EECF244321}">
                <p14:modId xmlns:p14="http://schemas.microsoft.com/office/powerpoint/2010/main" val="1769541789"/>
              </p:ext>
            </p:extLst>
          </p:nvPr>
        </p:nvGraphicFramePr>
        <p:xfrm>
          <a:off x="474785" y="659424"/>
          <a:ext cx="8159262" cy="3314700"/>
        </p:xfrm>
        <a:graphic>
          <a:graphicData uri="http://schemas.openxmlformats.org/drawingml/2006/table">
            <a:tbl>
              <a:tblPr>
                <a:effectLst/>
                <a:tableStyleId>{5C22544A-7EE6-4342-B048-85BDC9FD1C3A}</a:tableStyleId>
              </a:tblPr>
              <a:tblGrid>
                <a:gridCol w="1945918">
                  <a:extLst>
                    <a:ext uri="{9D8B030D-6E8A-4147-A177-3AD203B41FA5}">
                      <a16:colId xmlns:a16="http://schemas.microsoft.com/office/drawing/2014/main" val="47869864"/>
                    </a:ext>
                  </a:extLst>
                </a:gridCol>
                <a:gridCol w="1827408">
                  <a:extLst>
                    <a:ext uri="{9D8B030D-6E8A-4147-A177-3AD203B41FA5}">
                      <a16:colId xmlns:a16="http://schemas.microsoft.com/office/drawing/2014/main" val="1957168727"/>
                    </a:ext>
                  </a:extLst>
                </a:gridCol>
                <a:gridCol w="1860228">
                  <a:extLst>
                    <a:ext uri="{9D8B030D-6E8A-4147-A177-3AD203B41FA5}">
                      <a16:colId xmlns:a16="http://schemas.microsoft.com/office/drawing/2014/main" val="1355068208"/>
                    </a:ext>
                  </a:extLst>
                </a:gridCol>
                <a:gridCol w="2525708">
                  <a:extLst>
                    <a:ext uri="{9D8B030D-6E8A-4147-A177-3AD203B41FA5}">
                      <a16:colId xmlns:a16="http://schemas.microsoft.com/office/drawing/2014/main" val="1682670390"/>
                    </a:ext>
                  </a:extLst>
                </a:gridCol>
              </a:tblGrid>
              <a:tr h="2878554">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Basic Water Source - no pumping and minimum chemicals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Traditional Water Systems – combination of pumping / treatment / chemicals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u="none" strike="noStrike" dirty="0">
                          <a:solidFill>
                            <a:srgbClr val="000000"/>
                          </a:solidFill>
                          <a:effectLst/>
                          <a:latin typeface="Calibri" panose="020F0502020204030204" pitchFamily="34" charset="0"/>
                          <a:cs typeface="Calibri" panose="020F0502020204030204" pitchFamily="34" charset="0"/>
                        </a:rPr>
                        <a:t>Desalination Sea Water Reverse Osmosis (Average)</a:t>
                      </a:r>
                      <a:endParaRPr lang="en-GB"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Desalination Sea Water Reverse Osmosis (high) and plants run by fuel oil </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5647924"/>
                  </a:ext>
                </a:extLst>
              </a:tr>
              <a:tr h="436146">
                <a:tc>
                  <a:txBody>
                    <a:bodyPr/>
                    <a:lstStyle/>
                    <a:p>
                      <a:pPr algn="ctr" fontAlgn="b">
                        <a:spcBef>
                          <a:spcPts val="1200"/>
                        </a:spcBef>
                        <a:spcAft>
                          <a:spcPts val="1200"/>
                        </a:spcAft>
                      </a:pPr>
                      <a:r>
                        <a:rPr lang="en-CY" sz="2000" u="none" strike="noStrike" dirty="0">
                          <a:solidFill>
                            <a:srgbClr val="000000"/>
                          </a:solidFill>
                          <a:effectLst/>
                        </a:rPr>
                        <a:t>10%</a:t>
                      </a:r>
                      <a:endParaRPr lang="en-CY" sz="2000" b="0" i="0" u="none" strike="noStrike" dirty="0">
                        <a:solidFill>
                          <a:srgbClr val="000000"/>
                        </a:solidFill>
                        <a:effectLst/>
                        <a:latin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60%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20%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CY" sz="2000" u="none" strike="noStrike" dirty="0">
                          <a:solidFill>
                            <a:srgbClr val="000000"/>
                          </a:solidFill>
                          <a:effectLst/>
                        </a:rPr>
                        <a:t>10%</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8428811"/>
                  </a:ext>
                </a:extLst>
              </a:tr>
            </a:tbl>
          </a:graphicData>
        </a:graphic>
      </p:graphicFrame>
    </p:spTree>
    <p:extLst>
      <p:ext uri="{BB962C8B-B14F-4D97-AF65-F5344CB8AC3E}">
        <p14:creationId xmlns:p14="http://schemas.microsoft.com/office/powerpoint/2010/main" val="136821488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92979" y="4625486"/>
            <a:ext cx="8202613" cy="1352550"/>
          </a:xfrm>
        </p:spPr>
        <p:txBody>
          <a:bodyPr vert="horz" lIns="91440" tIns="45720" rIns="91440" bIns="45720" rtlCol="0" anchor="b">
            <a:normAutofit fontScale="90000"/>
          </a:bodyPr>
          <a:lstStyle/>
          <a:p>
            <a:pPr>
              <a:spcAft>
                <a:spcPts val="1200"/>
              </a:spcAft>
            </a:pPr>
            <a:r>
              <a:rPr lang="en-GB" sz="3200" b="0" i="0" u="none" strike="noStrike" dirty="0">
                <a:solidFill>
                  <a:srgbClr val="000000"/>
                </a:solidFill>
                <a:effectLst/>
                <a:latin typeface="Calibri" panose="020F0502020204030204" pitchFamily="34" charset="0"/>
              </a:rPr>
              <a:t> </a:t>
            </a:r>
            <a:r>
              <a:rPr lang="en-US" sz="3200" b="0" dirty="0">
                <a:latin typeface="Calibri" panose="020F0502020204030204" pitchFamily="34" charset="0"/>
                <a:cs typeface="Calibri" panose="020F0502020204030204" pitchFamily="34" charset="0"/>
              </a:rPr>
              <a:t>CO</a:t>
            </a:r>
            <a:r>
              <a:rPr lang="en-US" sz="3200" b="0" baseline="-25000" dirty="0">
                <a:latin typeface="Calibri" panose="020F0502020204030204" pitchFamily="34" charset="0"/>
                <a:cs typeface="Calibri" panose="020F0502020204030204" pitchFamily="34" charset="0"/>
              </a:rPr>
              <a:t>2</a:t>
            </a:r>
            <a:r>
              <a:rPr lang="en-GB" sz="3200" b="0" i="0" u="none" strike="noStrike" dirty="0">
                <a:effectLst/>
                <a:latin typeface="Calibri" panose="020F0502020204030204" pitchFamily="34" charset="0"/>
              </a:rPr>
              <a:t> in grams per m</a:t>
            </a:r>
            <a:r>
              <a:rPr lang="en-GB" sz="3200" b="0" i="0" u="none" strike="noStrike" baseline="30000" dirty="0">
                <a:effectLst/>
                <a:latin typeface="Calibri" panose="020F0502020204030204" pitchFamily="34" charset="0"/>
              </a:rPr>
              <a:t>3</a:t>
            </a:r>
            <a:r>
              <a:rPr lang="en-GB" sz="3200" b="0" i="0" u="none" strike="noStrike" dirty="0">
                <a:effectLst/>
                <a:latin typeface="Calibri" panose="020F0502020204030204" pitchFamily="34" charset="0"/>
              </a:rPr>
              <a:t> of water per water production source </a:t>
            </a:r>
            <a:br>
              <a:rPr lang="en-GB" sz="3200" b="0" i="0" u="none" strike="noStrike" dirty="0">
                <a:solidFill>
                  <a:srgbClr val="000000"/>
                </a:solidFill>
                <a:effectLst/>
                <a:latin typeface="Calibri" panose="020F0502020204030204" pitchFamily="34" charset="0"/>
              </a:rPr>
            </a:br>
            <a:endParaRPr lang="en-US" sz="3200" b="0"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3957487-E23F-D4C3-F4E5-C0CD199CCFB0}"/>
              </a:ext>
            </a:extLst>
          </p:cNvPr>
          <p:cNvGraphicFramePr>
            <a:graphicFrameLocks noGrp="1"/>
          </p:cNvGraphicFramePr>
          <p:nvPr>
            <p:extLst>
              <p:ext uri="{D42A27DB-BD31-4B8C-83A1-F6EECF244321}">
                <p14:modId xmlns:p14="http://schemas.microsoft.com/office/powerpoint/2010/main" val="3406052405"/>
              </p:ext>
            </p:extLst>
          </p:nvPr>
        </p:nvGraphicFramePr>
        <p:xfrm>
          <a:off x="395655" y="615463"/>
          <a:ext cx="8255976" cy="3314700"/>
        </p:xfrm>
        <a:graphic>
          <a:graphicData uri="http://schemas.openxmlformats.org/drawingml/2006/table">
            <a:tbl>
              <a:tblPr>
                <a:effectLst/>
                <a:tableStyleId>{5C22544A-7EE6-4342-B048-85BDC9FD1C3A}</a:tableStyleId>
              </a:tblPr>
              <a:tblGrid>
                <a:gridCol w="1968984">
                  <a:extLst>
                    <a:ext uri="{9D8B030D-6E8A-4147-A177-3AD203B41FA5}">
                      <a16:colId xmlns:a16="http://schemas.microsoft.com/office/drawing/2014/main" val="47869864"/>
                    </a:ext>
                  </a:extLst>
                </a:gridCol>
                <a:gridCol w="1849069">
                  <a:extLst>
                    <a:ext uri="{9D8B030D-6E8A-4147-A177-3AD203B41FA5}">
                      <a16:colId xmlns:a16="http://schemas.microsoft.com/office/drawing/2014/main" val="1957168727"/>
                    </a:ext>
                  </a:extLst>
                </a:gridCol>
                <a:gridCol w="1882277">
                  <a:extLst>
                    <a:ext uri="{9D8B030D-6E8A-4147-A177-3AD203B41FA5}">
                      <a16:colId xmlns:a16="http://schemas.microsoft.com/office/drawing/2014/main" val="1355068208"/>
                    </a:ext>
                  </a:extLst>
                </a:gridCol>
                <a:gridCol w="2555646">
                  <a:extLst>
                    <a:ext uri="{9D8B030D-6E8A-4147-A177-3AD203B41FA5}">
                      <a16:colId xmlns:a16="http://schemas.microsoft.com/office/drawing/2014/main" val="1682670390"/>
                    </a:ext>
                  </a:extLst>
                </a:gridCol>
              </a:tblGrid>
              <a:tr h="2878554">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Basic Water Source - no pumping and minimum chemicals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Traditional Water Systems – combination of pumping / treatment / chemicals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u="none" strike="noStrike" dirty="0">
                          <a:solidFill>
                            <a:srgbClr val="000000"/>
                          </a:solidFill>
                          <a:effectLst/>
                          <a:latin typeface="Calibri" panose="020F0502020204030204" pitchFamily="34" charset="0"/>
                          <a:cs typeface="Calibri" panose="020F0502020204030204" pitchFamily="34" charset="0"/>
                        </a:rPr>
                        <a:t>Desalination Sea Water Reverse Osmosis (Average)</a:t>
                      </a:r>
                      <a:endParaRPr lang="en-GB"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US" sz="2000" u="none" strike="noStrike" dirty="0">
                          <a:solidFill>
                            <a:srgbClr val="000000"/>
                          </a:solidFill>
                          <a:effectLst/>
                          <a:latin typeface="Calibri" panose="020F0502020204030204" pitchFamily="34" charset="0"/>
                          <a:cs typeface="Calibri" panose="020F0502020204030204" pitchFamily="34" charset="0"/>
                        </a:rPr>
                        <a:t>Desalination Sea Water Reverse Osmosis (high) and plants run by fuel oil </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5647924"/>
                  </a:ext>
                </a:extLst>
              </a:tr>
              <a:tr h="436146">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30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298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3,170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spcBef>
                          <a:spcPts val="1200"/>
                        </a:spcBef>
                        <a:spcAft>
                          <a:spcPts val="1200"/>
                        </a:spcAft>
                      </a:pPr>
                      <a:r>
                        <a:rPr lang="en-GB" sz="2000" b="0" i="0" u="none" strike="noStrike" dirty="0">
                          <a:solidFill>
                            <a:srgbClr val="000000"/>
                          </a:solidFill>
                          <a:effectLst/>
                          <a:latin typeface="Calibri" panose="020F0502020204030204" pitchFamily="34" charset="0"/>
                        </a:rPr>
                        <a:t> 6,700 g/m</a:t>
                      </a:r>
                      <a:r>
                        <a:rPr lang="en-GB" sz="2000" b="0" i="0" u="none" strike="noStrike" baseline="30000" dirty="0">
                          <a:solidFill>
                            <a:srgbClr val="000000"/>
                          </a:solidFill>
                          <a:effectLst/>
                          <a:latin typeface="Calibri" panose="020F0502020204030204" pitchFamily="34" charset="0"/>
                        </a:rPr>
                        <a:t>3</a:t>
                      </a:r>
                      <a:endParaRPr lang="en-CY" sz="2000" b="0" i="0" u="none" strike="noStrike" dirty="0">
                        <a:solidFill>
                          <a:srgbClr val="000000"/>
                        </a:solidFill>
                        <a:effectLst/>
                        <a:latin typeface="Calibri" panose="020F0502020204030204" pitchFamily="34" charset="0"/>
                      </a:endParaRPr>
                    </a:p>
                  </a:txBody>
                  <a:tcPr marL="3048" marR="3048" marT="3048"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65135278"/>
                  </a:ext>
                </a:extLst>
              </a:tr>
            </a:tbl>
          </a:graphicData>
        </a:graphic>
      </p:graphicFrame>
    </p:spTree>
    <p:extLst>
      <p:ext uri="{BB962C8B-B14F-4D97-AF65-F5344CB8AC3E}">
        <p14:creationId xmlns:p14="http://schemas.microsoft.com/office/powerpoint/2010/main" val="3223116846"/>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1758</TotalTime>
  <Words>1447</Words>
  <Application>Microsoft Office PowerPoint</Application>
  <PresentationFormat>On-screen Show (4:3)</PresentationFormat>
  <Paragraphs>228</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Bookman Old Style</vt:lpstr>
      <vt:lpstr>Calibri</vt:lpstr>
      <vt:lpstr>Corbel</vt:lpstr>
      <vt:lpstr>Rockwell</vt:lpstr>
      <vt:lpstr>Damask</vt:lpstr>
      <vt:lpstr>PowerPoint Presentation</vt:lpstr>
      <vt:lpstr>Global NRW Estimates</vt:lpstr>
      <vt:lpstr>  ESTIMATED GLOBAL CARBON EMISSIONS FROM TOTAL NRW  </vt:lpstr>
      <vt:lpstr>Leakage Emissions</vt:lpstr>
      <vt:lpstr>How do we reduce Leakage Emissions</vt:lpstr>
      <vt:lpstr>How do we reduce Leakage Emissions</vt:lpstr>
      <vt:lpstr>GLOBAL LEAKAGE RECOVERY </vt:lpstr>
      <vt:lpstr>Estimated global water production per source</vt:lpstr>
      <vt:lpstr> CO2 in grams per m3 of water per water production source  </vt:lpstr>
      <vt:lpstr>Global CO2 emission savings from leakage reduction  This equates to 0.4% of global CO2 emissions</vt:lpstr>
      <vt:lpstr>So…. what does this look like ?</vt:lpstr>
      <vt:lpstr>PowerPoint Presentation</vt:lpstr>
      <vt:lpstr>where it all started   Paris agreement 2015 </vt:lpstr>
      <vt:lpstr>NRW Reduction Strategy  Real / Physical  Losses</vt:lpstr>
      <vt:lpstr>How does the carbon footprint reflect in the decision making when planning the repair or reducing real losses?</vt:lpstr>
      <vt:lpstr>Active leakage control factors affecting Carbon </vt:lpstr>
      <vt:lpstr>Asset Management  factors affecting Carbon </vt:lpstr>
      <vt:lpstr>Pressure Management  factors affecting Carbon</vt:lpstr>
      <vt:lpstr>Speed and quality of repairs  factors affecting Carbon </vt:lpstr>
      <vt:lpstr>Other factors to consider    </vt:lpstr>
      <vt:lpstr>How can I become Carbon Neutral by 2050?  </vt:lpstr>
      <vt:lpstr>As a utility, reducing NRW will help you become carbon Neutral by 2050   </vt:lpstr>
      <vt:lpstr>How are you going to make a difference   </vt:lpstr>
      <vt:lpstr>PowerPoint Presentation</vt:lpstr>
      <vt:lpstr>Thank you  Stuart Hamilton Bambos Charalambous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Non-Revenue Water</dc:title>
  <dc:creator>stuart hamilton</dc:creator>
  <cp:lastModifiedBy>stuart hamilton</cp:lastModifiedBy>
  <cp:revision>144</cp:revision>
  <dcterms:created xsi:type="dcterms:W3CDTF">2019-11-14T11:07:20Z</dcterms:created>
  <dcterms:modified xsi:type="dcterms:W3CDTF">2022-09-21T08:59:45Z</dcterms:modified>
</cp:coreProperties>
</file>