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02" r:id="rId1"/>
  </p:sldMasterIdLst>
  <p:notesMasterIdLst>
    <p:notesMasterId r:id="rId34"/>
  </p:notesMasterIdLst>
  <p:sldIdLst>
    <p:sldId id="256" r:id="rId2"/>
    <p:sldId id="531" r:id="rId3"/>
    <p:sldId id="532" r:id="rId4"/>
    <p:sldId id="297" r:id="rId5"/>
    <p:sldId id="530" r:id="rId6"/>
    <p:sldId id="375" r:id="rId7"/>
    <p:sldId id="307" r:id="rId8"/>
    <p:sldId id="2024" r:id="rId9"/>
    <p:sldId id="2000" r:id="rId10"/>
    <p:sldId id="2001" r:id="rId11"/>
    <p:sldId id="2018" r:id="rId12"/>
    <p:sldId id="1997" r:id="rId13"/>
    <p:sldId id="2003" r:id="rId14"/>
    <p:sldId id="2021" r:id="rId15"/>
    <p:sldId id="2005" r:id="rId16"/>
    <p:sldId id="2022" r:id="rId17"/>
    <p:sldId id="2007" r:id="rId18"/>
    <p:sldId id="887" r:id="rId19"/>
    <p:sldId id="308" r:id="rId20"/>
    <p:sldId id="2008" r:id="rId21"/>
    <p:sldId id="2009" r:id="rId22"/>
    <p:sldId id="2010" r:id="rId23"/>
    <p:sldId id="2012" r:id="rId24"/>
    <p:sldId id="2011" r:id="rId25"/>
    <p:sldId id="2014" r:id="rId26"/>
    <p:sldId id="2015" r:id="rId27"/>
    <p:sldId id="2017" r:id="rId28"/>
    <p:sldId id="2016" r:id="rId29"/>
    <p:sldId id="2020" r:id="rId30"/>
    <p:sldId id="2026" r:id="rId31"/>
    <p:sldId id="2025" r:id="rId32"/>
    <p:sldId id="2019"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uart hamilton" initials="sh" lastIdx="1" clrIdx="0">
    <p:extLst>
      <p:ext uri="{19B8F6BF-5375-455C-9EA6-DF929625EA0E}">
        <p15:presenceInfo xmlns:p15="http://schemas.microsoft.com/office/powerpoint/2012/main" userId="stuart hamilt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99"/>
    <a:srgbClr val="CCFFFF"/>
    <a:srgbClr val="CCCC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1" d="100"/>
          <a:sy n="61" d="100"/>
        </p:scale>
        <p:origin x="1353"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0"/>
      <c:rotY val="0"/>
      <c:depthPercent val="100"/>
      <c:rAngAx val="0"/>
      <c:perspective val="0"/>
    </c:view3D>
    <c:floor>
      <c:thickness val="0"/>
      <c:spPr>
        <a:noFill/>
        <a:ln>
          <a:noFill/>
        </a:ln>
        <a:effectLst/>
        <a:sp3d/>
      </c:spPr>
    </c:floor>
    <c:sideWall>
      <c:thickness val="0"/>
      <c:spPr>
        <a:noFill/>
        <a:ln>
          <a:noFill/>
        </a:ln>
        <a:effectLst/>
        <a:scene3d>
          <a:camera prst="orthographicFront"/>
          <a:lightRig rig="threePt" dir="t"/>
        </a:scene3d>
        <a:sp3d/>
      </c:spPr>
    </c:sideWall>
    <c:backWall>
      <c:thickness val="0"/>
      <c:spPr>
        <a:noFill/>
        <a:ln>
          <a:noFill/>
        </a:ln>
        <a:effectLst/>
        <a:scene3d>
          <a:camera prst="orthographicFront"/>
          <a:lightRig rig="threePt" dir="t"/>
        </a:scene3d>
        <a:sp3d/>
      </c:spPr>
    </c:backWall>
    <c:plotArea>
      <c:layout>
        <c:manualLayout>
          <c:layoutTarget val="inner"/>
          <c:xMode val="edge"/>
          <c:yMode val="edge"/>
          <c:x val="1.2181616832779624E-2"/>
          <c:y val="5.7162293976225888E-2"/>
          <c:w val="0.97563676633444074"/>
          <c:h val="0.74490099263491605"/>
        </c:manualLayout>
      </c:layout>
      <c:bar3DChart>
        <c:barDir val="col"/>
        <c:grouping val="clustered"/>
        <c:varyColors val="0"/>
        <c:ser>
          <c:idx val="0"/>
          <c:order val="0"/>
          <c:tx>
            <c:strRef>
              <c:f>Sheet1!$B$1</c:f>
              <c:strCache>
                <c:ptCount val="1"/>
                <c:pt idx="0">
                  <c:v>Column3</c:v>
                </c:pt>
              </c:strCache>
            </c:strRef>
          </c:tx>
          <c:spPr>
            <a:solidFill>
              <a:srgbClr val="CCFFFF">
                <a:alpha val="89804"/>
              </a:srgbClr>
            </a:solidFill>
            <a:ln>
              <a:noFill/>
            </a:ln>
            <a:effectLst/>
            <a:scene3d>
              <a:camera prst="orthographicFront"/>
              <a:lightRig rig="threePt" dir="t"/>
            </a:scene3d>
            <a:sp3d prstMaterial="dkEdge"/>
          </c:spPr>
          <c:invertIfNegative val="0"/>
          <c:dPt>
            <c:idx val="10"/>
            <c:invertIfNegative val="0"/>
            <c:bubble3D val="0"/>
            <c:spPr>
              <a:solidFill>
                <a:schemeClr val="accent5">
                  <a:lumMod val="40000"/>
                  <a:lumOff val="60000"/>
                  <a:alpha val="89804"/>
                </a:schemeClr>
              </a:solidFill>
              <a:ln>
                <a:noFill/>
              </a:ln>
              <a:effectLst/>
              <a:scene3d>
                <a:camera prst="orthographicFront"/>
                <a:lightRig rig="threePt" dir="t"/>
              </a:scene3d>
              <a:sp3d prstMaterial="dkEdge"/>
            </c:spPr>
            <c:extLst>
              <c:ext xmlns:c16="http://schemas.microsoft.com/office/drawing/2014/chart" uri="{C3380CC4-5D6E-409C-BE32-E72D297353CC}">
                <c16:uniqueId val="{00000000-0EC7-4624-87B8-BF43DBA10223}"/>
              </c:ext>
            </c:extLst>
          </c:dPt>
          <c:dLbls>
            <c:spPr>
              <a:noFill/>
              <a:ln>
                <a:noFill/>
              </a:ln>
              <a:effectLst/>
            </c:spPr>
            <c:txPr>
              <a:bodyPr wrap="square" lIns="38100" tIns="19050" rIns="38100" bIns="19050" anchor="ctr">
                <a:spAutoFit/>
              </a:bodyPr>
              <a:lstStyle/>
              <a:p>
                <a:pPr>
                  <a:spcAft>
                    <a:spcPts val="1200"/>
                  </a:spcAft>
                  <a:defRPr sz="1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Australia and New Zealand</c:v>
                </c:pt>
                <c:pt idx="1">
                  <c:v>Caucasus and Central Asia</c:v>
                </c:pt>
                <c:pt idx="2">
                  <c:v>Russia, Ukraine, Belarus</c:v>
                </c:pt>
                <c:pt idx="3">
                  <c:v>Sub-Saharan Africa</c:v>
                </c:pt>
                <c:pt idx="4">
                  <c:v>Southeast Asia</c:v>
                </c:pt>
                <c:pt idx="5">
                  <c:v>Europe</c:v>
                </c:pt>
                <c:pt idx="6">
                  <c:v>Middle East and Northern Africa</c:v>
                </c:pt>
                <c:pt idx="7">
                  <c:v>USA and Canada</c:v>
                </c:pt>
                <c:pt idx="8">
                  <c:v>South Asia</c:v>
                </c:pt>
                <c:pt idx="9">
                  <c:v>East Asia</c:v>
                </c:pt>
                <c:pt idx="10">
                  <c:v>Latin America and the Caribbean</c:v>
                </c:pt>
              </c:strCache>
            </c:strRef>
          </c:cat>
          <c:val>
            <c:numRef>
              <c:f>Sheet1!$B$2:$B$12</c:f>
              <c:numCache>
                <c:formatCode>0.0</c:formatCode>
                <c:ptCount val="11"/>
                <c:pt idx="0">
                  <c:v>0.1</c:v>
                </c:pt>
                <c:pt idx="1">
                  <c:v>0.8</c:v>
                </c:pt>
                <c:pt idx="2">
                  <c:v>1.1000000000000001</c:v>
                </c:pt>
                <c:pt idx="3">
                  <c:v>1.4</c:v>
                </c:pt>
                <c:pt idx="4">
                  <c:v>2</c:v>
                </c:pt>
                <c:pt idx="5">
                  <c:v>3.4</c:v>
                </c:pt>
                <c:pt idx="6">
                  <c:v>4.8</c:v>
                </c:pt>
                <c:pt idx="7">
                  <c:v>5.7</c:v>
                </c:pt>
                <c:pt idx="8">
                  <c:v>6</c:v>
                </c:pt>
                <c:pt idx="9">
                  <c:v>6.2</c:v>
                </c:pt>
                <c:pt idx="10">
                  <c:v>8</c:v>
                </c:pt>
              </c:numCache>
            </c:numRef>
          </c:val>
          <c:shape val="cylinder"/>
          <c:extLst>
            <c:ext xmlns:c16="http://schemas.microsoft.com/office/drawing/2014/chart" uri="{C3380CC4-5D6E-409C-BE32-E72D297353CC}">
              <c16:uniqueId val="{00000000-82B4-44B5-A945-9F21B984B3ED}"/>
            </c:ext>
          </c:extLst>
        </c:ser>
        <c:dLbls>
          <c:showLegendKey val="0"/>
          <c:showVal val="1"/>
          <c:showCatName val="0"/>
          <c:showSerName val="0"/>
          <c:showPercent val="0"/>
          <c:showBubbleSize val="0"/>
        </c:dLbls>
        <c:gapWidth val="88"/>
        <c:gapDepth val="196"/>
        <c:shape val="box"/>
        <c:axId val="162533296"/>
        <c:axId val="374118960"/>
        <c:axId val="0"/>
      </c:bar3DChart>
      <c:catAx>
        <c:axId val="162533296"/>
        <c:scaling>
          <c:orientation val="minMax"/>
        </c:scaling>
        <c:delete val="0"/>
        <c:axPos val="b"/>
        <c:numFmt formatCode="General" sourceLinked="1"/>
        <c:majorTickMark val="none"/>
        <c:minorTickMark val="none"/>
        <c:tickLblPos val="nextTo"/>
        <c:spPr>
          <a:noFill/>
          <a:ln w="12700" cap="flat" cmpd="sng" algn="ctr">
            <a:solidFill>
              <a:srgbClr val="C00000"/>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374118960"/>
        <c:crosses val="autoZero"/>
        <c:auto val="1"/>
        <c:lblAlgn val="ctr"/>
        <c:lblOffset val="100"/>
        <c:noMultiLvlLbl val="0"/>
      </c:catAx>
      <c:valAx>
        <c:axId val="374118960"/>
        <c:scaling>
          <c:orientation val="minMax"/>
        </c:scaling>
        <c:delete val="1"/>
        <c:axPos val="l"/>
        <c:numFmt formatCode="#,##0" sourceLinked="0"/>
        <c:majorTickMark val="none"/>
        <c:minorTickMark val="none"/>
        <c:tickLblPos val="nextTo"/>
        <c:crossAx val="1625332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diagrams/_rels/data3.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ata4.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4.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dgm:fillClrLst>
    <dgm:linClrLst meth="repeat">
      <a:schemeClr val="lt1">
        <a:alpha val="0"/>
      </a:schemeClr>
    </dgm:linClrLst>
    <dgm:effectClrLst/>
    <dgm:txLinClrLst/>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CAAC70-0C37-4AB6-835D-974991BE596A}" type="doc">
      <dgm:prSet loTypeId="urn:microsoft.com/office/officeart/2005/8/layout/list1" loCatId="list" qsTypeId="urn:microsoft.com/office/officeart/2005/8/quickstyle/simple1" qsCatId="simple" csTypeId="urn:microsoft.com/office/officeart/2005/8/colors/accent3_2" csCatId="accent3" phldr="1"/>
      <dgm:spPr/>
      <dgm:t>
        <a:bodyPr/>
        <a:lstStyle/>
        <a:p>
          <a:endParaRPr lang="en-US"/>
        </a:p>
      </dgm:t>
    </dgm:pt>
    <dgm:pt modelId="{96242BCE-A59E-4ADD-9D31-7B412F4E0836}">
      <dgm:prSet/>
      <dgm:spPr/>
      <dgm:t>
        <a:bodyPr/>
        <a:lstStyle/>
        <a:p>
          <a:r>
            <a:rPr lang="en-US" dirty="0"/>
            <a:t>Listening on each stop tap</a:t>
          </a:r>
        </a:p>
      </dgm:t>
    </dgm:pt>
    <dgm:pt modelId="{09DCAA04-5BC4-4AFF-BA71-7C99E71C3815}" type="parTrans" cxnId="{8EBBA0D4-5E02-4B04-A7E7-1ED465686AC8}">
      <dgm:prSet/>
      <dgm:spPr/>
      <dgm:t>
        <a:bodyPr/>
        <a:lstStyle/>
        <a:p>
          <a:endParaRPr lang="en-US"/>
        </a:p>
      </dgm:t>
    </dgm:pt>
    <dgm:pt modelId="{408C8932-3FE2-4A4A-8020-8ED92371486E}" type="sibTrans" cxnId="{8EBBA0D4-5E02-4B04-A7E7-1ED465686AC8}">
      <dgm:prSet/>
      <dgm:spPr/>
      <dgm:t>
        <a:bodyPr/>
        <a:lstStyle/>
        <a:p>
          <a:endParaRPr lang="en-US"/>
        </a:p>
      </dgm:t>
    </dgm:pt>
    <dgm:pt modelId="{CC7F14F0-FBF4-4F6E-88F7-93BEC75631E6}">
      <dgm:prSet/>
      <dgm:spPr/>
      <dgm:t>
        <a:bodyPr/>
        <a:lstStyle/>
        <a:p>
          <a:r>
            <a:rPr lang="en-US" dirty="0"/>
            <a:t>Must get to and from site </a:t>
          </a:r>
        </a:p>
      </dgm:t>
    </dgm:pt>
    <dgm:pt modelId="{B5E780F9-64C2-408C-A6FA-A9E8D76C242A}" type="parTrans" cxnId="{5A9E7736-18A9-48B9-A5B4-83935F942A55}">
      <dgm:prSet/>
      <dgm:spPr/>
      <dgm:t>
        <a:bodyPr/>
        <a:lstStyle/>
        <a:p>
          <a:endParaRPr lang="en-US"/>
        </a:p>
      </dgm:t>
    </dgm:pt>
    <dgm:pt modelId="{1DDC8F8A-30EA-4C52-91E1-543947EC1F2C}" type="sibTrans" cxnId="{5A9E7736-18A9-48B9-A5B4-83935F942A55}">
      <dgm:prSet/>
      <dgm:spPr/>
      <dgm:t>
        <a:bodyPr/>
        <a:lstStyle/>
        <a:p>
          <a:endParaRPr lang="en-US"/>
        </a:p>
      </dgm:t>
    </dgm:pt>
    <dgm:pt modelId="{7419F28A-060F-4FE1-A528-74937F3BB6B4}">
      <dgm:prSet/>
      <dgm:spPr/>
      <dgm:t>
        <a:bodyPr/>
        <a:lstStyle/>
        <a:p>
          <a:r>
            <a:rPr lang="en-US" dirty="0"/>
            <a:t>Don’t know if any leaks present in the region surveyed</a:t>
          </a:r>
        </a:p>
      </dgm:t>
    </dgm:pt>
    <dgm:pt modelId="{C11141AF-B144-46F2-891A-0AD791D7AC96}" type="parTrans" cxnId="{29B685BA-6753-461B-920D-3335A643407F}">
      <dgm:prSet/>
      <dgm:spPr/>
      <dgm:t>
        <a:bodyPr/>
        <a:lstStyle/>
        <a:p>
          <a:endParaRPr lang="en-US"/>
        </a:p>
      </dgm:t>
    </dgm:pt>
    <dgm:pt modelId="{DCACE0A8-A8EE-47CC-B9DE-5F5A42A24103}" type="sibTrans" cxnId="{29B685BA-6753-461B-920D-3335A643407F}">
      <dgm:prSet/>
      <dgm:spPr/>
      <dgm:t>
        <a:bodyPr/>
        <a:lstStyle/>
        <a:p>
          <a:endParaRPr lang="en-US"/>
        </a:p>
      </dgm:t>
    </dgm:pt>
    <dgm:pt modelId="{FC5B4440-B7B9-4341-A991-ED3B778F1091}">
      <dgm:prSet/>
      <dgm:spPr/>
      <dgm:t>
        <a:bodyPr/>
        <a:lstStyle/>
        <a:p>
          <a:r>
            <a:rPr lang="en-US" dirty="0"/>
            <a:t>Low footprint if area is surveyed by foot</a:t>
          </a:r>
        </a:p>
      </dgm:t>
    </dgm:pt>
    <dgm:pt modelId="{757F5DD4-53D0-46D1-8B99-980BCC80DFD2}" type="parTrans" cxnId="{8E0AA2A5-A181-47B6-983A-21E894A22A94}">
      <dgm:prSet/>
      <dgm:spPr/>
      <dgm:t>
        <a:bodyPr/>
        <a:lstStyle/>
        <a:p>
          <a:endParaRPr lang="en-US"/>
        </a:p>
      </dgm:t>
    </dgm:pt>
    <dgm:pt modelId="{9EE43BDB-C702-45DC-A4CB-C179B115888B}" type="sibTrans" cxnId="{8E0AA2A5-A181-47B6-983A-21E894A22A94}">
      <dgm:prSet/>
      <dgm:spPr/>
      <dgm:t>
        <a:bodyPr/>
        <a:lstStyle/>
        <a:p>
          <a:endParaRPr lang="en-US"/>
        </a:p>
      </dgm:t>
    </dgm:pt>
    <dgm:pt modelId="{F39F83B6-D690-44DF-B72D-002031994A8F}">
      <dgm:prSet/>
      <dgm:spPr/>
      <dgm:t>
        <a:bodyPr/>
        <a:lstStyle/>
        <a:p>
          <a:r>
            <a:rPr lang="en-US" dirty="0"/>
            <a:t>Lift and shift of noise loggers</a:t>
          </a:r>
        </a:p>
      </dgm:t>
    </dgm:pt>
    <dgm:pt modelId="{6499C28A-548F-46C1-B1B2-A2033C25753F}" type="parTrans" cxnId="{C80FF3BE-647E-417C-8E83-9BCE4197A825}">
      <dgm:prSet/>
      <dgm:spPr/>
      <dgm:t>
        <a:bodyPr/>
        <a:lstStyle/>
        <a:p>
          <a:endParaRPr lang="en-US"/>
        </a:p>
      </dgm:t>
    </dgm:pt>
    <dgm:pt modelId="{14304B9D-05E3-483F-B9BD-4D7351195475}" type="sibTrans" cxnId="{C80FF3BE-647E-417C-8E83-9BCE4197A825}">
      <dgm:prSet/>
      <dgm:spPr/>
      <dgm:t>
        <a:bodyPr/>
        <a:lstStyle/>
        <a:p>
          <a:endParaRPr lang="en-US"/>
        </a:p>
      </dgm:t>
    </dgm:pt>
    <dgm:pt modelId="{70F2CFE9-6D99-4D1D-AEDC-FEA6A731A27B}">
      <dgm:prSet/>
      <dgm:spPr/>
      <dgm:t>
        <a:bodyPr/>
        <a:lstStyle/>
        <a:p>
          <a:r>
            <a:rPr lang="en-US" dirty="0"/>
            <a:t>Movement of staff  in vehicles doing lift and shift and follow up Active Leakage Control activities </a:t>
          </a:r>
        </a:p>
      </dgm:t>
    </dgm:pt>
    <dgm:pt modelId="{296FF6BC-CA1D-47AE-B36B-2A78B83DFF1B}" type="parTrans" cxnId="{9759CB95-BE39-43EC-B540-4688847E8A2A}">
      <dgm:prSet/>
      <dgm:spPr/>
      <dgm:t>
        <a:bodyPr/>
        <a:lstStyle/>
        <a:p>
          <a:endParaRPr lang="en-US"/>
        </a:p>
      </dgm:t>
    </dgm:pt>
    <dgm:pt modelId="{1AACBFF6-431B-4B24-B9C8-0F541648C773}" type="sibTrans" cxnId="{9759CB95-BE39-43EC-B540-4688847E8A2A}">
      <dgm:prSet/>
      <dgm:spPr/>
      <dgm:t>
        <a:bodyPr/>
        <a:lstStyle/>
        <a:p>
          <a:endParaRPr lang="en-US"/>
        </a:p>
      </dgm:t>
    </dgm:pt>
    <dgm:pt modelId="{DD625128-6800-436C-98CE-57A441EF78E2}">
      <dgm:prSet/>
      <dgm:spPr/>
      <dgm:t>
        <a:bodyPr/>
        <a:lstStyle/>
        <a:p>
          <a:r>
            <a:rPr lang="en-US" dirty="0"/>
            <a:t>Don’t know if any leaks present in the region surveyed </a:t>
          </a:r>
        </a:p>
      </dgm:t>
    </dgm:pt>
    <dgm:pt modelId="{01A2CBA4-8181-4D9D-B13B-7522D929965D}" type="parTrans" cxnId="{6014C107-4CF6-4A01-97C4-043938CE0A95}">
      <dgm:prSet/>
      <dgm:spPr/>
      <dgm:t>
        <a:bodyPr/>
        <a:lstStyle/>
        <a:p>
          <a:endParaRPr lang="en-US"/>
        </a:p>
      </dgm:t>
    </dgm:pt>
    <dgm:pt modelId="{AEC2A06E-AC4D-4A00-B382-EBBA8DA3933F}" type="sibTrans" cxnId="{6014C107-4CF6-4A01-97C4-043938CE0A95}">
      <dgm:prSet/>
      <dgm:spPr/>
      <dgm:t>
        <a:bodyPr/>
        <a:lstStyle/>
        <a:p>
          <a:endParaRPr lang="en-US"/>
        </a:p>
      </dgm:t>
    </dgm:pt>
    <dgm:pt modelId="{8F2146DB-D384-4728-A5A2-B4E5291B8406}">
      <dgm:prSet/>
      <dgm:spPr/>
      <dgm:t>
        <a:bodyPr/>
        <a:lstStyle/>
        <a:p>
          <a:r>
            <a:rPr lang="en-US" dirty="0"/>
            <a:t>Permanent installed equipment </a:t>
          </a:r>
        </a:p>
      </dgm:t>
    </dgm:pt>
    <dgm:pt modelId="{5E60BA07-8E24-49F3-AF3D-7A8EFF0375C7}" type="parTrans" cxnId="{29338E0B-9990-42A1-A74F-5BE7A565D9B6}">
      <dgm:prSet/>
      <dgm:spPr/>
      <dgm:t>
        <a:bodyPr/>
        <a:lstStyle/>
        <a:p>
          <a:endParaRPr lang="en-US"/>
        </a:p>
      </dgm:t>
    </dgm:pt>
    <dgm:pt modelId="{E2FC3E32-C4C0-4F58-BF84-02D32F4003BD}" type="sibTrans" cxnId="{29338E0B-9990-42A1-A74F-5BE7A565D9B6}">
      <dgm:prSet/>
      <dgm:spPr/>
      <dgm:t>
        <a:bodyPr/>
        <a:lstStyle/>
        <a:p>
          <a:endParaRPr lang="en-US"/>
        </a:p>
      </dgm:t>
    </dgm:pt>
    <dgm:pt modelId="{D1ED8B36-0539-4B66-A946-7D9817925020}">
      <dgm:prSet/>
      <dgm:spPr/>
      <dgm:t>
        <a:bodyPr/>
        <a:lstStyle/>
        <a:p>
          <a:r>
            <a:rPr lang="en-US" dirty="0"/>
            <a:t>Once installed only go to alarms – reduced unnecessary vehicle usage </a:t>
          </a:r>
        </a:p>
      </dgm:t>
    </dgm:pt>
    <dgm:pt modelId="{66B1C2D6-625D-4821-BA95-40EE2CCC49E3}" type="parTrans" cxnId="{137EA950-7192-41DB-A60D-23DE7CE247CF}">
      <dgm:prSet/>
      <dgm:spPr/>
      <dgm:t>
        <a:bodyPr/>
        <a:lstStyle/>
        <a:p>
          <a:endParaRPr lang="en-US"/>
        </a:p>
      </dgm:t>
    </dgm:pt>
    <dgm:pt modelId="{5E938152-2D8D-4257-ABA1-D4A45CB8A0CE}" type="sibTrans" cxnId="{137EA950-7192-41DB-A60D-23DE7CE247CF}">
      <dgm:prSet/>
      <dgm:spPr/>
      <dgm:t>
        <a:bodyPr/>
        <a:lstStyle/>
        <a:p>
          <a:endParaRPr lang="en-US"/>
        </a:p>
      </dgm:t>
    </dgm:pt>
    <dgm:pt modelId="{221632CE-00F7-4B50-8CC1-A242608E35F6}">
      <dgm:prSet/>
      <dgm:spPr/>
      <dgm:t>
        <a:bodyPr/>
        <a:lstStyle/>
        <a:p>
          <a:r>
            <a:rPr lang="en-US" dirty="0"/>
            <a:t>Satellite leakage </a:t>
          </a:r>
        </a:p>
      </dgm:t>
    </dgm:pt>
    <dgm:pt modelId="{2A6192DB-DBFA-44D1-AB13-FB1B6E6FCDC0}" type="parTrans" cxnId="{57F33950-7DB0-4B20-A1B3-86EBD6887443}">
      <dgm:prSet/>
      <dgm:spPr/>
      <dgm:t>
        <a:bodyPr/>
        <a:lstStyle/>
        <a:p>
          <a:endParaRPr lang="en-US"/>
        </a:p>
      </dgm:t>
    </dgm:pt>
    <dgm:pt modelId="{E36518E8-BDE4-44AD-907D-12DB80C77FA0}" type="sibTrans" cxnId="{57F33950-7DB0-4B20-A1B3-86EBD6887443}">
      <dgm:prSet/>
      <dgm:spPr/>
      <dgm:t>
        <a:bodyPr/>
        <a:lstStyle/>
        <a:p>
          <a:endParaRPr lang="en-US"/>
        </a:p>
      </dgm:t>
    </dgm:pt>
    <dgm:pt modelId="{1EA06311-267A-4027-9749-D319A7372D24}">
      <dgm:prSet/>
      <dgm:spPr/>
      <dgm:t>
        <a:bodyPr/>
        <a:lstStyle/>
        <a:p>
          <a:r>
            <a:rPr lang="en-US" dirty="0"/>
            <a:t>Only go to areas of Interest – reduced unnecessary vehicle usage </a:t>
          </a:r>
        </a:p>
      </dgm:t>
    </dgm:pt>
    <dgm:pt modelId="{B3C3445A-1E77-4115-AB49-E357FB236956}" type="parTrans" cxnId="{DB905E7C-00E5-44F5-9144-1F02FD72EB13}">
      <dgm:prSet/>
      <dgm:spPr/>
      <dgm:t>
        <a:bodyPr/>
        <a:lstStyle/>
        <a:p>
          <a:endParaRPr lang="en-US"/>
        </a:p>
      </dgm:t>
    </dgm:pt>
    <dgm:pt modelId="{A44EAF04-8020-4634-A53F-E14F925B0847}" type="sibTrans" cxnId="{DB905E7C-00E5-44F5-9144-1F02FD72EB13}">
      <dgm:prSet/>
      <dgm:spPr/>
      <dgm:t>
        <a:bodyPr/>
        <a:lstStyle/>
        <a:p>
          <a:endParaRPr lang="en-US"/>
        </a:p>
      </dgm:t>
    </dgm:pt>
    <dgm:pt modelId="{505EE2C5-596C-49D1-AB00-555279749B9A}" type="pres">
      <dgm:prSet presAssocID="{16CAAC70-0C37-4AB6-835D-974991BE596A}" presName="linear" presStyleCnt="0">
        <dgm:presLayoutVars>
          <dgm:dir/>
          <dgm:animLvl val="lvl"/>
          <dgm:resizeHandles val="exact"/>
        </dgm:presLayoutVars>
      </dgm:prSet>
      <dgm:spPr/>
    </dgm:pt>
    <dgm:pt modelId="{9A122996-3D47-441F-9F3C-1AB0175B718D}" type="pres">
      <dgm:prSet presAssocID="{96242BCE-A59E-4ADD-9D31-7B412F4E0836}" presName="parentLin" presStyleCnt="0"/>
      <dgm:spPr/>
    </dgm:pt>
    <dgm:pt modelId="{BB4D77D3-08ED-4335-860D-62F210B1ADC1}" type="pres">
      <dgm:prSet presAssocID="{96242BCE-A59E-4ADD-9D31-7B412F4E0836}" presName="parentLeftMargin" presStyleLbl="node1" presStyleIdx="0" presStyleCnt="4"/>
      <dgm:spPr/>
    </dgm:pt>
    <dgm:pt modelId="{2C1F1991-37AE-4415-BE14-CE288B0D8588}" type="pres">
      <dgm:prSet presAssocID="{96242BCE-A59E-4ADD-9D31-7B412F4E0836}" presName="parentText" presStyleLbl="node1" presStyleIdx="0" presStyleCnt="4">
        <dgm:presLayoutVars>
          <dgm:chMax val="0"/>
          <dgm:bulletEnabled val="1"/>
        </dgm:presLayoutVars>
      </dgm:prSet>
      <dgm:spPr/>
    </dgm:pt>
    <dgm:pt modelId="{91557D2D-7256-43C9-9A05-9C6383965634}" type="pres">
      <dgm:prSet presAssocID="{96242BCE-A59E-4ADD-9D31-7B412F4E0836}" presName="negativeSpace" presStyleCnt="0"/>
      <dgm:spPr/>
    </dgm:pt>
    <dgm:pt modelId="{429357CB-E823-47E2-9B42-5482120ADBA4}" type="pres">
      <dgm:prSet presAssocID="{96242BCE-A59E-4ADD-9D31-7B412F4E0836}" presName="childText" presStyleLbl="conFgAcc1" presStyleIdx="0" presStyleCnt="4">
        <dgm:presLayoutVars>
          <dgm:bulletEnabled val="1"/>
        </dgm:presLayoutVars>
      </dgm:prSet>
      <dgm:spPr/>
    </dgm:pt>
    <dgm:pt modelId="{89541D52-F8D2-4219-8347-0E0A3647D421}" type="pres">
      <dgm:prSet presAssocID="{408C8932-3FE2-4A4A-8020-8ED92371486E}" presName="spaceBetweenRectangles" presStyleCnt="0"/>
      <dgm:spPr/>
    </dgm:pt>
    <dgm:pt modelId="{955CC697-8F23-460C-B999-807346FDB656}" type="pres">
      <dgm:prSet presAssocID="{F39F83B6-D690-44DF-B72D-002031994A8F}" presName="parentLin" presStyleCnt="0"/>
      <dgm:spPr/>
    </dgm:pt>
    <dgm:pt modelId="{4D6D63D0-3637-4276-B0F1-3548C8C2FA81}" type="pres">
      <dgm:prSet presAssocID="{F39F83B6-D690-44DF-B72D-002031994A8F}" presName="parentLeftMargin" presStyleLbl="node1" presStyleIdx="0" presStyleCnt="4"/>
      <dgm:spPr/>
    </dgm:pt>
    <dgm:pt modelId="{6D8E1209-033C-421A-A6F8-FD8D1D874782}" type="pres">
      <dgm:prSet presAssocID="{F39F83B6-D690-44DF-B72D-002031994A8F}" presName="parentText" presStyleLbl="node1" presStyleIdx="1" presStyleCnt="4">
        <dgm:presLayoutVars>
          <dgm:chMax val="0"/>
          <dgm:bulletEnabled val="1"/>
        </dgm:presLayoutVars>
      </dgm:prSet>
      <dgm:spPr/>
    </dgm:pt>
    <dgm:pt modelId="{7B5A855B-247A-482A-B961-6DBFA2E4CC40}" type="pres">
      <dgm:prSet presAssocID="{F39F83B6-D690-44DF-B72D-002031994A8F}" presName="negativeSpace" presStyleCnt="0"/>
      <dgm:spPr/>
    </dgm:pt>
    <dgm:pt modelId="{15CB69EA-0B9B-4375-898B-FDF236501107}" type="pres">
      <dgm:prSet presAssocID="{F39F83B6-D690-44DF-B72D-002031994A8F}" presName="childText" presStyleLbl="conFgAcc1" presStyleIdx="1" presStyleCnt="4">
        <dgm:presLayoutVars>
          <dgm:bulletEnabled val="1"/>
        </dgm:presLayoutVars>
      </dgm:prSet>
      <dgm:spPr/>
    </dgm:pt>
    <dgm:pt modelId="{B9A68002-207F-4B35-AEC1-DB960887EC28}" type="pres">
      <dgm:prSet presAssocID="{14304B9D-05E3-483F-B9BD-4D7351195475}" presName="spaceBetweenRectangles" presStyleCnt="0"/>
      <dgm:spPr/>
    </dgm:pt>
    <dgm:pt modelId="{5BA4FD6E-E254-446E-A443-41F824907575}" type="pres">
      <dgm:prSet presAssocID="{8F2146DB-D384-4728-A5A2-B4E5291B8406}" presName="parentLin" presStyleCnt="0"/>
      <dgm:spPr/>
    </dgm:pt>
    <dgm:pt modelId="{09EB619D-8BB1-4159-93F3-3365DDB52C42}" type="pres">
      <dgm:prSet presAssocID="{8F2146DB-D384-4728-A5A2-B4E5291B8406}" presName="parentLeftMargin" presStyleLbl="node1" presStyleIdx="1" presStyleCnt="4"/>
      <dgm:spPr/>
    </dgm:pt>
    <dgm:pt modelId="{3DAFC216-9489-4586-B5ED-93538A3C0D49}" type="pres">
      <dgm:prSet presAssocID="{8F2146DB-D384-4728-A5A2-B4E5291B8406}" presName="parentText" presStyleLbl="node1" presStyleIdx="2" presStyleCnt="4">
        <dgm:presLayoutVars>
          <dgm:chMax val="0"/>
          <dgm:bulletEnabled val="1"/>
        </dgm:presLayoutVars>
      </dgm:prSet>
      <dgm:spPr/>
    </dgm:pt>
    <dgm:pt modelId="{AA9007E4-45FF-4CAE-8208-D10C15AF6B21}" type="pres">
      <dgm:prSet presAssocID="{8F2146DB-D384-4728-A5A2-B4E5291B8406}" presName="negativeSpace" presStyleCnt="0"/>
      <dgm:spPr/>
    </dgm:pt>
    <dgm:pt modelId="{4543A667-CC5C-4730-ADB7-194ACAA15EC1}" type="pres">
      <dgm:prSet presAssocID="{8F2146DB-D384-4728-A5A2-B4E5291B8406}" presName="childText" presStyleLbl="conFgAcc1" presStyleIdx="2" presStyleCnt="4">
        <dgm:presLayoutVars>
          <dgm:bulletEnabled val="1"/>
        </dgm:presLayoutVars>
      </dgm:prSet>
      <dgm:spPr/>
    </dgm:pt>
    <dgm:pt modelId="{F4511F25-E63E-4CE2-AB96-6ACBA200894F}" type="pres">
      <dgm:prSet presAssocID="{E2FC3E32-C4C0-4F58-BF84-02D32F4003BD}" presName="spaceBetweenRectangles" presStyleCnt="0"/>
      <dgm:spPr/>
    </dgm:pt>
    <dgm:pt modelId="{DED4338F-7741-4139-A59C-006D79F961F5}" type="pres">
      <dgm:prSet presAssocID="{221632CE-00F7-4B50-8CC1-A242608E35F6}" presName="parentLin" presStyleCnt="0"/>
      <dgm:spPr/>
    </dgm:pt>
    <dgm:pt modelId="{BD371B24-567A-43DB-B28B-9CC8DF8EC0E8}" type="pres">
      <dgm:prSet presAssocID="{221632CE-00F7-4B50-8CC1-A242608E35F6}" presName="parentLeftMargin" presStyleLbl="node1" presStyleIdx="2" presStyleCnt="4"/>
      <dgm:spPr/>
    </dgm:pt>
    <dgm:pt modelId="{00A8113D-8C10-4C67-A9A3-9108E773D2E2}" type="pres">
      <dgm:prSet presAssocID="{221632CE-00F7-4B50-8CC1-A242608E35F6}" presName="parentText" presStyleLbl="node1" presStyleIdx="3" presStyleCnt="4">
        <dgm:presLayoutVars>
          <dgm:chMax val="0"/>
          <dgm:bulletEnabled val="1"/>
        </dgm:presLayoutVars>
      </dgm:prSet>
      <dgm:spPr/>
    </dgm:pt>
    <dgm:pt modelId="{F95C4F0B-A670-4554-9410-B00907E993A6}" type="pres">
      <dgm:prSet presAssocID="{221632CE-00F7-4B50-8CC1-A242608E35F6}" presName="negativeSpace" presStyleCnt="0"/>
      <dgm:spPr/>
    </dgm:pt>
    <dgm:pt modelId="{877D9F08-B4CB-4FC7-B5C8-7FC615491D91}" type="pres">
      <dgm:prSet presAssocID="{221632CE-00F7-4B50-8CC1-A242608E35F6}" presName="childText" presStyleLbl="conFgAcc1" presStyleIdx="3" presStyleCnt="4">
        <dgm:presLayoutVars>
          <dgm:bulletEnabled val="1"/>
        </dgm:presLayoutVars>
      </dgm:prSet>
      <dgm:spPr/>
    </dgm:pt>
  </dgm:ptLst>
  <dgm:cxnLst>
    <dgm:cxn modelId="{96432801-7549-420B-A225-7D0E6DEBB445}" type="presOf" srcId="{F39F83B6-D690-44DF-B72D-002031994A8F}" destId="{6D8E1209-033C-421A-A6F8-FD8D1D874782}" srcOrd="1" destOrd="0" presId="urn:microsoft.com/office/officeart/2005/8/layout/list1"/>
    <dgm:cxn modelId="{6014C107-4CF6-4A01-97C4-043938CE0A95}" srcId="{F39F83B6-D690-44DF-B72D-002031994A8F}" destId="{DD625128-6800-436C-98CE-57A441EF78E2}" srcOrd="1" destOrd="0" parTransId="{01A2CBA4-8181-4D9D-B13B-7522D929965D}" sibTransId="{AEC2A06E-AC4D-4A00-B382-EBBA8DA3933F}"/>
    <dgm:cxn modelId="{29338E0B-9990-42A1-A74F-5BE7A565D9B6}" srcId="{16CAAC70-0C37-4AB6-835D-974991BE596A}" destId="{8F2146DB-D384-4728-A5A2-B4E5291B8406}" srcOrd="2" destOrd="0" parTransId="{5E60BA07-8E24-49F3-AF3D-7A8EFF0375C7}" sibTransId="{E2FC3E32-C4C0-4F58-BF84-02D32F4003BD}"/>
    <dgm:cxn modelId="{9992A333-6F48-4A56-8C04-F31674C0D3CD}" type="presOf" srcId="{221632CE-00F7-4B50-8CC1-A242608E35F6}" destId="{BD371B24-567A-43DB-B28B-9CC8DF8EC0E8}" srcOrd="0" destOrd="0" presId="urn:microsoft.com/office/officeart/2005/8/layout/list1"/>
    <dgm:cxn modelId="{456CD333-D9BA-4609-B435-C96B484184F8}" type="presOf" srcId="{1EA06311-267A-4027-9749-D319A7372D24}" destId="{877D9F08-B4CB-4FC7-B5C8-7FC615491D91}" srcOrd="0" destOrd="0" presId="urn:microsoft.com/office/officeart/2005/8/layout/list1"/>
    <dgm:cxn modelId="{5A9E7736-18A9-48B9-A5B4-83935F942A55}" srcId="{96242BCE-A59E-4ADD-9D31-7B412F4E0836}" destId="{CC7F14F0-FBF4-4F6E-88F7-93BEC75631E6}" srcOrd="0" destOrd="0" parTransId="{B5E780F9-64C2-408C-A6FA-A9E8D76C242A}" sibTransId="{1DDC8F8A-30EA-4C52-91E1-543947EC1F2C}"/>
    <dgm:cxn modelId="{383CB63D-AB94-45F4-911B-1407C7A589D7}" type="presOf" srcId="{96242BCE-A59E-4ADD-9D31-7B412F4E0836}" destId="{BB4D77D3-08ED-4335-860D-62F210B1ADC1}" srcOrd="0" destOrd="0" presId="urn:microsoft.com/office/officeart/2005/8/layout/list1"/>
    <dgm:cxn modelId="{57F33950-7DB0-4B20-A1B3-86EBD6887443}" srcId="{16CAAC70-0C37-4AB6-835D-974991BE596A}" destId="{221632CE-00F7-4B50-8CC1-A242608E35F6}" srcOrd="3" destOrd="0" parTransId="{2A6192DB-DBFA-44D1-AB13-FB1B6E6FCDC0}" sibTransId="{E36518E8-BDE4-44AD-907D-12DB80C77FA0}"/>
    <dgm:cxn modelId="{137EA950-7192-41DB-A60D-23DE7CE247CF}" srcId="{8F2146DB-D384-4728-A5A2-B4E5291B8406}" destId="{D1ED8B36-0539-4B66-A946-7D9817925020}" srcOrd="0" destOrd="0" parTransId="{66B1C2D6-625D-4821-BA95-40EE2CCC49E3}" sibTransId="{5E938152-2D8D-4257-ABA1-D4A45CB8A0CE}"/>
    <dgm:cxn modelId="{05C7E452-15B3-4B09-800D-BC7264906327}" type="presOf" srcId="{221632CE-00F7-4B50-8CC1-A242608E35F6}" destId="{00A8113D-8C10-4C67-A9A3-9108E773D2E2}" srcOrd="1" destOrd="0" presId="urn:microsoft.com/office/officeart/2005/8/layout/list1"/>
    <dgm:cxn modelId="{536A0C53-CEA0-4C8A-A6DF-0A12644B271E}" type="presOf" srcId="{96242BCE-A59E-4ADD-9D31-7B412F4E0836}" destId="{2C1F1991-37AE-4415-BE14-CE288B0D8588}" srcOrd="1" destOrd="0" presId="urn:microsoft.com/office/officeart/2005/8/layout/list1"/>
    <dgm:cxn modelId="{F817BD58-28DE-4BDB-A7ED-A6A5803EBAA2}" type="presOf" srcId="{D1ED8B36-0539-4B66-A946-7D9817925020}" destId="{4543A667-CC5C-4730-ADB7-194ACAA15EC1}" srcOrd="0" destOrd="0" presId="urn:microsoft.com/office/officeart/2005/8/layout/list1"/>
    <dgm:cxn modelId="{DB905E7C-00E5-44F5-9144-1F02FD72EB13}" srcId="{221632CE-00F7-4B50-8CC1-A242608E35F6}" destId="{1EA06311-267A-4027-9749-D319A7372D24}" srcOrd="0" destOrd="0" parTransId="{B3C3445A-1E77-4115-AB49-E357FB236956}" sibTransId="{A44EAF04-8020-4634-A53F-E14F925B0847}"/>
    <dgm:cxn modelId="{9759CB95-BE39-43EC-B540-4688847E8A2A}" srcId="{F39F83B6-D690-44DF-B72D-002031994A8F}" destId="{70F2CFE9-6D99-4D1D-AEDC-FEA6A731A27B}" srcOrd="0" destOrd="0" parTransId="{296FF6BC-CA1D-47AE-B36B-2A78B83DFF1B}" sibTransId="{1AACBFF6-431B-4B24-B9C8-0F541648C773}"/>
    <dgm:cxn modelId="{8E0AA2A5-A181-47B6-983A-21E894A22A94}" srcId="{96242BCE-A59E-4ADD-9D31-7B412F4E0836}" destId="{FC5B4440-B7B9-4341-A991-ED3B778F1091}" srcOrd="2" destOrd="0" parTransId="{757F5DD4-53D0-46D1-8B99-980BCC80DFD2}" sibTransId="{9EE43BDB-C702-45DC-A4CB-C179B115888B}"/>
    <dgm:cxn modelId="{9F7306A7-9B59-476A-A347-EE71CAEAF2D7}" type="presOf" srcId="{16CAAC70-0C37-4AB6-835D-974991BE596A}" destId="{505EE2C5-596C-49D1-AB00-555279749B9A}" srcOrd="0" destOrd="0" presId="urn:microsoft.com/office/officeart/2005/8/layout/list1"/>
    <dgm:cxn modelId="{29B685BA-6753-461B-920D-3335A643407F}" srcId="{96242BCE-A59E-4ADD-9D31-7B412F4E0836}" destId="{7419F28A-060F-4FE1-A528-74937F3BB6B4}" srcOrd="1" destOrd="0" parTransId="{C11141AF-B144-46F2-891A-0AD791D7AC96}" sibTransId="{DCACE0A8-A8EE-47CC-B9DE-5F5A42A24103}"/>
    <dgm:cxn modelId="{C80FF3BE-647E-417C-8E83-9BCE4197A825}" srcId="{16CAAC70-0C37-4AB6-835D-974991BE596A}" destId="{F39F83B6-D690-44DF-B72D-002031994A8F}" srcOrd="1" destOrd="0" parTransId="{6499C28A-548F-46C1-B1B2-A2033C25753F}" sibTransId="{14304B9D-05E3-483F-B9BD-4D7351195475}"/>
    <dgm:cxn modelId="{BCAE53C2-EC23-4FF9-96BD-3BA062FB73D6}" type="presOf" srcId="{F39F83B6-D690-44DF-B72D-002031994A8F}" destId="{4D6D63D0-3637-4276-B0F1-3548C8C2FA81}" srcOrd="0" destOrd="0" presId="urn:microsoft.com/office/officeart/2005/8/layout/list1"/>
    <dgm:cxn modelId="{8EBBA0D4-5E02-4B04-A7E7-1ED465686AC8}" srcId="{16CAAC70-0C37-4AB6-835D-974991BE596A}" destId="{96242BCE-A59E-4ADD-9D31-7B412F4E0836}" srcOrd="0" destOrd="0" parTransId="{09DCAA04-5BC4-4AFF-BA71-7C99E71C3815}" sibTransId="{408C8932-3FE2-4A4A-8020-8ED92371486E}"/>
    <dgm:cxn modelId="{90CA73D6-8E81-4BA7-A6E4-8DAB7FABE739}" type="presOf" srcId="{FC5B4440-B7B9-4341-A991-ED3B778F1091}" destId="{429357CB-E823-47E2-9B42-5482120ADBA4}" srcOrd="0" destOrd="2" presId="urn:microsoft.com/office/officeart/2005/8/layout/list1"/>
    <dgm:cxn modelId="{0282D3DD-A963-427A-A688-26E38502BE82}" type="presOf" srcId="{8F2146DB-D384-4728-A5A2-B4E5291B8406}" destId="{3DAFC216-9489-4586-B5ED-93538A3C0D49}" srcOrd="1" destOrd="0" presId="urn:microsoft.com/office/officeart/2005/8/layout/list1"/>
    <dgm:cxn modelId="{F337B9DE-6F44-458D-AC59-CA468C0B55CD}" type="presOf" srcId="{70F2CFE9-6D99-4D1D-AEDC-FEA6A731A27B}" destId="{15CB69EA-0B9B-4375-898B-FDF236501107}" srcOrd="0" destOrd="0" presId="urn:microsoft.com/office/officeart/2005/8/layout/list1"/>
    <dgm:cxn modelId="{11B639E0-E6D1-4371-9388-38E5A4174B3D}" type="presOf" srcId="{CC7F14F0-FBF4-4F6E-88F7-93BEC75631E6}" destId="{429357CB-E823-47E2-9B42-5482120ADBA4}" srcOrd="0" destOrd="0" presId="urn:microsoft.com/office/officeart/2005/8/layout/list1"/>
    <dgm:cxn modelId="{7447E1E7-3DFE-4CB1-A521-3DC38550AFED}" type="presOf" srcId="{DD625128-6800-436C-98CE-57A441EF78E2}" destId="{15CB69EA-0B9B-4375-898B-FDF236501107}" srcOrd="0" destOrd="1" presId="urn:microsoft.com/office/officeart/2005/8/layout/list1"/>
    <dgm:cxn modelId="{545620F4-0497-44E3-96AF-604B369CD527}" type="presOf" srcId="{7419F28A-060F-4FE1-A528-74937F3BB6B4}" destId="{429357CB-E823-47E2-9B42-5482120ADBA4}" srcOrd="0" destOrd="1" presId="urn:microsoft.com/office/officeart/2005/8/layout/list1"/>
    <dgm:cxn modelId="{3C5012FE-C50A-45A6-BCA3-3F3187F5C6AF}" type="presOf" srcId="{8F2146DB-D384-4728-A5A2-B4E5291B8406}" destId="{09EB619D-8BB1-4159-93F3-3365DDB52C42}" srcOrd="0" destOrd="0" presId="urn:microsoft.com/office/officeart/2005/8/layout/list1"/>
    <dgm:cxn modelId="{1479BD6F-A7C4-4A87-B7EC-FC27DFEA500B}" type="presParOf" srcId="{505EE2C5-596C-49D1-AB00-555279749B9A}" destId="{9A122996-3D47-441F-9F3C-1AB0175B718D}" srcOrd="0" destOrd="0" presId="urn:microsoft.com/office/officeart/2005/8/layout/list1"/>
    <dgm:cxn modelId="{78638F68-C081-4EF0-9E93-810C8EE93701}" type="presParOf" srcId="{9A122996-3D47-441F-9F3C-1AB0175B718D}" destId="{BB4D77D3-08ED-4335-860D-62F210B1ADC1}" srcOrd="0" destOrd="0" presId="urn:microsoft.com/office/officeart/2005/8/layout/list1"/>
    <dgm:cxn modelId="{3C69A38F-A027-42F7-814A-72510C7C1491}" type="presParOf" srcId="{9A122996-3D47-441F-9F3C-1AB0175B718D}" destId="{2C1F1991-37AE-4415-BE14-CE288B0D8588}" srcOrd="1" destOrd="0" presId="urn:microsoft.com/office/officeart/2005/8/layout/list1"/>
    <dgm:cxn modelId="{859EB116-5076-4188-9BBC-F4EAA08A93D7}" type="presParOf" srcId="{505EE2C5-596C-49D1-AB00-555279749B9A}" destId="{91557D2D-7256-43C9-9A05-9C6383965634}" srcOrd="1" destOrd="0" presId="urn:microsoft.com/office/officeart/2005/8/layout/list1"/>
    <dgm:cxn modelId="{C2F0FB9B-9E50-4D36-A477-7E1BE3549175}" type="presParOf" srcId="{505EE2C5-596C-49D1-AB00-555279749B9A}" destId="{429357CB-E823-47E2-9B42-5482120ADBA4}" srcOrd="2" destOrd="0" presId="urn:microsoft.com/office/officeart/2005/8/layout/list1"/>
    <dgm:cxn modelId="{055F4D64-019C-4ED0-9E36-1306171AC4A4}" type="presParOf" srcId="{505EE2C5-596C-49D1-AB00-555279749B9A}" destId="{89541D52-F8D2-4219-8347-0E0A3647D421}" srcOrd="3" destOrd="0" presId="urn:microsoft.com/office/officeart/2005/8/layout/list1"/>
    <dgm:cxn modelId="{42AD2CFA-37E4-4F74-9A22-DA289AEAB47A}" type="presParOf" srcId="{505EE2C5-596C-49D1-AB00-555279749B9A}" destId="{955CC697-8F23-460C-B999-807346FDB656}" srcOrd="4" destOrd="0" presId="urn:microsoft.com/office/officeart/2005/8/layout/list1"/>
    <dgm:cxn modelId="{E99E7E85-13B2-4F06-9D6A-2173586D0E7B}" type="presParOf" srcId="{955CC697-8F23-460C-B999-807346FDB656}" destId="{4D6D63D0-3637-4276-B0F1-3548C8C2FA81}" srcOrd="0" destOrd="0" presId="urn:microsoft.com/office/officeart/2005/8/layout/list1"/>
    <dgm:cxn modelId="{A374D1A9-5A2C-4777-BBF3-529F39B4C3E3}" type="presParOf" srcId="{955CC697-8F23-460C-B999-807346FDB656}" destId="{6D8E1209-033C-421A-A6F8-FD8D1D874782}" srcOrd="1" destOrd="0" presId="urn:microsoft.com/office/officeart/2005/8/layout/list1"/>
    <dgm:cxn modelId="{C15AA327-F90B-4466-9C79-7BD15D4C14E6}" type="presParOf" srcId="{505EE2C5-596C-49D1-AB00-555279749B9A}" destId="{7B5A855B-247A-482A-B961-6DBFA2E4CC40}" srcOrd="5" destOrd="0" presId="urn:microsoft.com/office/officeart/2005/8/layout/list1"/>
    <dgm:cxn modelId="{57EBA0E0-D608-4D43-9389-7C21D248A1A8}" type="presParOf" srcId="{505EE2C5-596C-49D1-AB00-555279749B9A}" destId="{15CB69EA-0B9B-4375-898B-FDF236501107}" srcOrd="6" destOrd="0" presId="urn:microsoft.com/office/officeart/2005/8/layout/list1"/>
    <dgm:cxn modelId="{00E4DE83-0804-4256-ABCD-51148B06CD79}" type="presParOf" srcId="{505EE2C5-596C-49D1-AB00-555279749B9A}" destId="{B9A68002-207F-4B35-AEC1-DB960887EC28}" srcOrd="7" destOrd="0" presId="urn:microsoft.com/office/officeart/2005/8/layout/list1"/>
    <dgm:cxn modelId="{37F98068-2C9F-41AC-93B2-E574C0AFA7F4}" type="presParOf" srcId="{505EE2C5-596C-49D1-AB00-555279749B9A}" destId="{5BA4FD6E-E254-446E-A443-41F824907575}" srcOrd="8" destOrd="0" presId="urn:microsoft.com/office/officeart/2005/8/layout/list1"/>
    <dgm:cxn modelId="{39D864CB-5B82-4EE7-866F-6D638A15D034}" type="presParOf" srcId="{5BA4FD6E-E254-446E-A443-41F824907575}" destId="{09EB619D-8BB1-4159-93F3-3365DDB52C42}" srcOrd="0" destOrd="0" presId="urn:microsoft.com/office/officeart/2005/8/layout/list1"/>
    <dgm:cxn modelId="{B49AD07D-8218-418D-B865-20A47D8AB86E}" type="presParOf" srcId="{5BA4FD6E-E254-446E-A443-41F824907575}" destId="{3DAFC216-9489-4586-B5ED-93538A3C0D49}" srcOrd="1" destOrd="0" presId="urn:microsoft.com/office/officeart/2005/8/layout/list1"/>
    <dgm:cxn modelId="{F439C2C9-C66F-49AF-92A5-1A8EAAECC3BE}" type="presParOf" srcId="{505EE2C5-596C-49D1-AB00-555279749B9A}" destId="{AA9007E4-45FF-4CAE-8208-D10C15AF6B21}" srcOrd="9" destOrd="0" presId="urn:microsoft.com/office/officeart/2005/8/layout/list1"/>
    <dgm:cxn modelId="{D954D8E2-96EA-448D-9938-E11F97F00E97}" type="presParOf" srcId="{505EE2C5-596C-49D1-AB00-555279749B9A}" destId="{4543A667-CC5C-4730-ADB7-194ACAA15EC1}" srcOrd="10" destOrd="0" presId="urn:microsoft.com/office/officeart/2005/8/layout/list1"/>
    <dgm:cxn modelId="{3AE89923-68EF-4F2B-9947-6FF7D8DA18A6}" type="presParOf" srcId="{505EE2C5-596C-49D1-AB00-555279749B9A}" destId="{F4511F25-E63E-4CE2-AB96-6ACBA200894F}" srcOrd="11" destOrd="0" presId="urn:microsoft.com/office/officeart/2005/8/layout/list1"/>
    <dgm:cxn modelId="{125ACB21-CAB3-4F80-84BF-D042EB3A7D7A}" type="presParOf" srcId="{505EE2C5-596C-49D1-AB00-555279749B9A}" destId="{DED4338F-7741-4139-A59C-006D79F961F5}" srcOrd="12" destOrd="0" presId="urn:microsoft.com/office/officeart/2005/8/layout/list1"/>
    <dgm:cxn modelId="{6A84BAFC-4531-4900-BA60-A2F0CBB87C54}" type="presParOf" srcId="{DED4338F-7741-4139-A59C-006D79F961F5}" destId="{BD371B24-567A-43DB-B28B-9CC8DF8EC0E8}" srcOrd="0" destOrd="0" presId="urn:microsoft.com/office/officeart/2005/8/layout/list1"/>
    <dgm:cxn modelId="{AF6FDFE8-B1C9-4FCA-BF51-C7661343BE93}" type="presParOf" srcId="{DED4338F-7741-4139-A59C-006D79F961F5}" destId="{00A8113D-8C10-4C67-A9A3-9108E773D2E2}" srcOrd="1" destOrd="0" presId="urn:microsoft.com/office/officeart/2005/8/layout/list1"/>
    <dgm:cxn modelId="{DFA99834-3B46-4076-ABFC-43F650305ED9}" type="presParOf" srcId="{505EE2C5-596C-49D1-AB00-555279749B9A}" destId="{F95C4F0B-A670-4554-9410-B00907E993A6}" srcOrd="13" destOrd="0" presId="urn:microsoft.com/office/officeart/2005/8/layout/list1"/>
    <dgm:cxn modelId="{3C9B2666-CEDE-4840-B661-9F28262BF0CD}" type="presParOf" srcId="{505EE2C5-596C-49D1-AB00-555279749B9A}" destId="{877D9F08-B4CB-4FC7-B5C8-7FC615491D91}"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E3ED2F-5507-4964-803C-800037E6C9BC}" type="doc">
      <dgm:prSet loTypeId="urn:microsoft.com/office/officeart/2005/8/layout/vList5" loCatId="list" qsTypeId="urn:microsoft.com/office/officeart/2005/8/quickstyle/simple2" qsCatId="simple" csTypeId="urn:microsoft.com/office/officeart/2005/8/colors/accent0_3" csCatId="mainScheme" phldr="1"/>
      <dgm:spPr/>
      <dgm:t>
        <a:bodyPr/>
        <a:lstStyle/>
        <a:p>
          <a:endParaRPr lang="en-US"/>
        </a:p>
      </dgm:t>
    </dgm:pt>
    <dgm:pt modelId="{55590E79-A500-481A-9F30-D01EF0EAD0F3}">
      <dgm:prSet/>
      <dgm:spPr/>
      <dgm:t>
        <a:bodyPr/>
        <a:lstStyle/>
        <a:p>
          <a:r>
            <a:rPr lang="en-US" dirty="0"/>
            <a:t>Method of pipe installation</a:t>
          </a:r>
        </a:p>
      </dgm:t>
    </dgm:pt>
    <dgm:pt modelId="{9170F31A-A33B-47AC-91C5-E563147E568E}" type="parTrans" cxnId="{07F67D84-DB8E-4C48-A0AF-FF1ECC7CB073}">
      <dgm:prSet/>
      <dgm:spPr/>
      <dgm:t>
        <a:bodyPr/>
        <a:lstStyle/>
        <a:p>
          <a:endParaRPr lang="en-US"/>
        </a:p>
      </dgm:t>
    </dgm:pt>
    <dgm:pt modelId="{FBBE31D9-B50D-487A-97A7-8CAB600B8CD5}" type="sibTrans" cxnId="{07F67D84-DB8E-4C48-A0AF-FF1ECC7CB073}">
      <dgm:prSet/>
      <dgm:spPr/>
      <dgm:t>
        <a:bodyPr/>
        <a:lstStyle/>
        <a:p>
          <a:endParaRPr lang="en-US"/>
        </a:p>
      </dgm:t>
    </dgm:pt>
    <dgm:pt modelId="{C0A13B5A-2DD2-4C7F-9E58-1580180D60D6}">
      <dgm:prSet/>
      <dgm:spPr/>
      <dgm:t>
        <a:bodyPr/>
        <a:lstStyle/>
        <a:p>
          <a:r>
            <a:rPr lang="en-US" dirty="0"/>
            <a:t>Open-cut</a:t>
          </a:r>
        </a:p>
      </dgm:t>
    </dgm:pt>
    <dgm:pt modelId="{C41D50E7-7C37-45B6-8F8F-07733618D55F}" type="parTrans" cxnId="{F855F5F2-4FFD-4A05-A85F-58C0B806433F}">
      <dgm:prSet/>
      <dgm:spPr/>
      <dgm:t>
        <a:bodyPr/>
        <a:lstStyle/>
        <a:p>
          <a:endParaRPr lang="en-US"/>
        </a:p>
      </dgm:t>
    </dgm:pt>
    <dgm:pt modelId="{D7EED740-8E92-4151-B369-FD5B76437FF2}" type="sibTrans" cxnId="{F855F5F2-4FFD-4A05-A85F-58C0B806433F}">
      <dgm:prSet/>
      <dgm:spPr/>
      <dgm:t>
        <a:bodyPr/>
        <a:lstStyle/>
        <a:p>
          <a:endParaRPr lang="en-US"/>
        </a:p>
      </dgm:t>
    </dgm:pt>
    <dgm:pt modelId="{A8A9E26F-F92A-4CFB-BBE5-98B176A9394D}">
      <dgm:prSet/>
      <dgm:spPr/>
      <dgm:t>
        <a:bodyPr/>
        <a:lstStyle/>
        <a:p>
          <a:r>
            <a:rPr lang="en-US" dirty="0"/>
            <a:t>Bored / pipe-bursting </a:t>
          </a:r>
        </a:p>
      </dgm:t>
    </dgm:pt>
    <dgm:pt modelId="{FDE50C30-6C00-49A3-984B-DAEE4900FA70}" type="parTrans" cxnId="{CB95EB1A-2C87-4460-BF8B-F5B1DF5F7981}">
      <dgm:prSet/>
      <dgm:spPr/>
      <dgm:t>
        <a:bodyPr/>
        <a:lstStyle/>
        <a:p>
          <a:endParaRPr lang="en-US"/>
        </a:p>
      </dgm:t>
    </dgm:pt>
    <dgm:pt modelId="{F1E9EC59-595A-4315-A4DE-ACBC14B4A5AC}" type="sibTrans" cxnId="{CB95EB1A-2C87-4460-BF8B-F5B1DF5F7981}">
      <dgm:prSet/>
      <dgm:spPr/>
      <dgm:t>
        <a:bodyPr/>
        <a:lstStyle/>
        <a:p>
          <a:endParaRPr lang="en-US"/>
        </a:p>
      </dgm:t>
    </dgm:pt>
    <dgm:pt modelId="{46001CB5-34F6-4BDD-8E79-58047615FAEE}">
      <dgm:prSet/>
      <dgm:spPr/>
      <dgm:t>
        <a:bodyPr/>
        <a:lstStyle/>
        <a:p>
          <a:r>
            <a:rPr lang="en-US" dirty="0"/>
            <a:t>Ground type </a:t>
          </a:r>
        </a:p>
      </dgm:t>
    </dgm:pt>
    <dgm:pt modelId="{E6B98656-07EE-4F2A-A81C-984D1565932F}" type="parTrans" cxnId="{9FDA3333-180C-4E50-9322-6CCFBDDC5638}">
      <dgm:prSet/>
      <dgm:spPr/>
      <dgm:t>
        <a:bodyPr/>
        <a:lstStyle/>
        <a:p>
          <a:endParaRPr lang="en-US"/>
        </a:p>
      </dgm:t>
    </dgm:pt>
    <dgm:pt modelId="{6F3B8B9E-5CEC-4D0D-B22F-47CA951BA82E}" type="sibTrans" cxnId="{9FDA3333-180C-4E50-9322-6CCFBDDC5638}">
      <dgm:prSet/>
      <dgm:spPr/>
      <dgm:t>
        <a:bodyPr/>
        <a:lstStyle/>
        <a:p>
          <a:endParaRPr lang="en-US"/>
        </a:p>
      </dgm:t>
    </dgm:pt>
    <dgm:pt modelId="{3AB1553B-303D-4581-B90B-F136BDA3CAC7}">
      <dgm:prSet/>
      <dgm:spPr/>
      <dgm:t>
        <a:bodyPr/>
        <a:lstStyle/>
        <a:p>
          <a:r>
            <a:rPr lang="en-US" dirty="0"/>
            <a:t>Concrete / tarmac</a:t>
          </a:r>
        </a:p>
      </dgm:t>
    </dgm:pt>
    <dgm:pt modelId="{BC1C6673-0A7D-4D02-A7AC-47E6BB99F285}" type="parTrans" cxnId="{4B8A9356-E3C0-4C8B-8552-7969EF270959}">
      <dgm:prSet/>
      <dgm:spPr/>
      <dgm:t>
        <a:bodyPr/>
        <a:lstStyle/>
        <a:p>
          <a:endParaRPr lang="en-US"/>
        </a:p>
      </dgm:t>
    </dgm:pt>
    <dgm:pt modelId="{7D9AAAE1-B224-4F6A-9385-59DDC0B13677}" type="sibTrans" cxnId="{4B8A9356-E3C0-4C8B-8552-7969EF270959}">
      <dgm:prSet/>
      <dgm:spPr/>
      <dgm:t>
        <a:bodyPr/>
        <a:lstStyle/>
        <a:p>
          <a:endParaRPr lang="en-US"/>
        </a:p>
      </dgm:t>
    </dgm:pt>
    <dgm:pt modelId="{40017F7A-AE19-40C9-B509-D1F5E915ABC6}">
      <dgm:prSet/>
      <dgm:spPr/>
      <dgm:t>
        <a:bodyPr/>
        <a:lstStyle/>
        <a:p>
          <a:r>
            <a:rPr lang="en-US" dirty="0"/>
            <a:t>Sand / grass </a:t>
          </a:r>
        </a:p>
      </dgm:t>
    </dgm:pt>
    <dgm:pt modelId="{6ED69913-9BFF-46F0-B2B1-B2FEF18AF898}" type="parTrans" cxnId="{DD803A6B-1962-4392-8B7A-4354B5D42BCB}">
      <dgm:prSet/>
      <dgm:spPr/>
      <dgm:t>
        <a:bodyPr/>
        <a:lstStyle/>
        <a:p>
          <a:endParaRPr lang="en-US"/>
        </a:p>
      </dgm:t>
    </dgm:pt>
    <dgm:pt modelId="{7829109A-8235-4689-8865-863C1EC8D91C}" type="sibTrans" cxnId="{DD803A6B-1962-4392-8B7A-4354B5D42BCB}">
      <dgm:prSet/>
      <dgm:spPr/>
      <dgm:t>
        <a:bodyPr/>
        <a:lstStyle/>
        <a:p>
          <a:endParaRPr lang="en-US"/>
        </a:p>
      </dgm:t>
    </dgm:pt>
    <dgm:pt modelId="{5A22B7B0-E2AD-4001-89DE-1CE45580B11E}">
      <dgm:prSet/>
      <dgm:spPr/>
      <dgm:t>
        <a:bodyPr/>
        <a:lstStyle/>
        <a:p>
          <a:r>
            <a:rPr lang="en-US" dirty="0"/>
            <a:t>Material used </a:t>
          </a:r>
        </a:p>
      </dgm:t>
    </dgm:pt>
    <dgm:pt modelId="{45505D5B-C624-4F6A-BA13-4551DCA49CD3}" type="parTrans" cxnId="{40DB593C-D258-43D2-91B7-E5099CF72EC7}">
      <dgm:prSet/>
      <dgm:spPr/>
      <dgm:t>
        <a:bodyPr/>
        <a:lstStyle/>
        <a:p>
          <a:endParaRPr lang="en-US"/>
        </a:p>
      </dgm:t>
    </dgm:pt>
    <dgm:pt modelId="{230FDE59-D293-46A4-8CAF-8FFFF6BFDB6C}" type="sibTrans" cxnId="{40DB593C-D258-43D2-91B7-E5099CF72EC7}">
      <dgm:prSet/>
      <dgm:spPr/>
      <dgm:t>
        <a:bodyPr/>
        <a:lstStyle/>
        <a:p>
          <a:endParaRPr lang="en-US"/>
        </a:p>
      </dgm:t>
    </dgm:pt>
    <dgm:pt modelId="{0EAFCC8A-9278-4398-A012-42BF6140E34A}">
      <dgm:prSet/>
      <dgm:spPr/>
      <dgm:t>
        <a:bodyPr/>
        <a:lstStyle/>
        <a:p>
          <a:r>
            <a:rPr lang="en-US" dirty="0"/>
            <a:t>Metallic</a:t>
          </a:r>
        </a:p>
      </dgm:t>
    </dgm:pt>
    <dgm:pt modelId="{60FCF5FD-0E72-4439-A391-C0CE26B357CE}" type="parTrans" cxnId="{CF83663E-5157-4490-BB87-B35A33E54D1E}">
      <dgm:prSet/>
      <dgm:spPr/>
      <dgm:t>
        <a:bodyPr/>
        <a:lstStyle/>
        <a:p>
          <a:endParaRPr lang="en-US"/>
        </a:p>
      </dgm:t>
    </dgm:pt>
    <dgm:pt modelId="{6025F77F-A1FB-4012-AF7D-EEA830866B90}" type="sibTrans" cxnId="{CF83663E-5157-4490-BB87-B35A33E54D1E}">
      <dgm:prSet/>
      <dgm:spPr/>
      <dgm:t>
        <a:bodyPr/>
        <a:lstStyle/>
        <a:p>
          <a:endParaRPr lang="en-US"/>
        </a:p>
      </dgm:t>
    </dgm:pt>
    <dgm:pt modelId="{2435E51E-01C2-451A-BC1A-5B10FE254A98}">
      <dgm:prSet/>
      <dgm:spPr/>
      <dgm:t>
        <a:bodyPr/>
        <a:lstStyle/>
        <a:p>
          <a:r>
            <a:rPr lang="en-US" dirty="0"/>
            <a:t>Non-metallic</a:t>
          </a:r>
        </a:p>
      </dgm:t>
    </dgm:pt>
    <dgm:pt modelId="{35789633-A510-4153-97C8-59DFEB41936A}" type="parTrans" cxnId="{A9CB8F79-67C4-48BA-B380-8B229577A56D}">
      <dgm:prSet/>
      <dgm:spPr/>
      <dgm:t>
        <a:bodyPr/>
        <a:lstStyle/>
        <a:p>
          <a:endParaRPr lang="en-US"/>
        </a:p>
      </dgm:t>
    </dgm:pt>
    <dgm:pt modelId="{2101D3A8-0B1C-423B-AA4F-54203C0ACE3B}" type="sibTrans" cxnId="{A9CB8F79-67C4-48BA-B380-8B229577A56D}">
      <dgm:prSet/>
      <dgm:spPr/>
      <dgm:t>
        <a:bodyPr/>
        <a:lstStyle/>
        <a:p>
          <a:endParaRPr lang="en-US"/>
        </a:p>
      </dgm:t>
    </dgm:pt>
    <dgm:pt modelId="{8B3B6718-E30A-4C2D-AC6C-987966054DFF}">
      <dgm:prSet/>
      <dgm:spPr/>
      <dgm:t>
        <a:bodyPr/>
        <a:lstStyle/>
        <a:p>
          <a:r>
            <a:rPr lang="en-US" dirty="0"/>
            <a:t>Life expectancy 30 - 60 years </a:t>
          </a:r>
        </a:p>
      </dgm:t>
    </dgm:pt>
    <dgm:pt modelId="{4C037FFE-12CA-4228-8BA6-4D1D48AB6DE5}" type="parTrans" cxnId="{CD8A185F-928E-4F3C-97FF-117C9133A175}">
      <dgm:prSet/>
      <dgm:spPr/>
      <dgm:t>
        <a:bodyPr/>
        <a:lstStyle/>
        <a:p>
          <a:endParaRPr lang="en-US"/>
        </a:p>
      </dgm:t>
    </dgm:pt>
    <dgm:pt modelId="{915FA1A6-9872-40C8-B5D1-DB447CEB67DC}" type="sibTrans" cxnId="{CD8A185F-928E-4F3C-97FF-117C9133A175}">
      <dgm:prSet/>
      <dgm:spPr/>
      <dgm:t>
        <a:bodyPr/>
        <a:lstStyle/>
        <a:p>
          <a:endParaRPr lang="en-US"/>
        </a:p>
      </dgm:t>
    </dgm:pt>
    <dgm:pt modelId="{DF3BC814-23BB-4406-B121-FEA3B0CA04D8}">
      <dgm:prSet/>
      <dgm:spPr/>
      <dgm:t>
        <a:bodyPr/>
        <a:lstStyle/>
        <a:p>
          <a:r>
            <a:rPr lang="en-US" dirty="0"/>
            <a:t>Service pipe </a:t>
          </a:r>
        </a:p>
      </dgm:t>
    </dgm:pt>
    <dgm:pt modelId="{B8096B19-BD9E-4DF6-8168-909D0C8E28A3}" type="parTrans" cxnId="{94922843-9214-4CA7-9A67-FABB84F08D3A}">
      <dgm:prSet/>
      <dgm:spPr/>
      <dgm:t>
        <a:bodyPr/>
        <a:lstStyle/>
        <a:p>
          <a:endParaRPr lang="en-US"/>
        </a:p>
      </dgm:t>
    </dgm:pt>
    <dgm:pt modelId="{EAABB7D0-1FF4-45BD-9FA1-C6B943043E10}" type="sibTrans" cxnId="{94922843-9214-4CA7-9A67-FABB84F08D3A}">
      <dgm:prSet/>
      <dgm:spPr/>
      <dgm:t>
        <a:bodyPr/>
        <a:lstStyle/>
        <a:p>
          <a:endParaRPr lang="en-US"/>
        </a:p>
      </dgm:t>
    </dgm:pt>
    <dgm:pt modelId="{9C38984C-6CC5-4873-AA2D-FCC7936B344F}">
      <dgm:prSet/>
      <dgm:spPr/>
      <dgm:t>
        <a:bodyPr/>
        <a:lstStyle/>
        <a:p>
          <a:r>
            <a:rPr lang="en-US" dirty="0"/>
            <a:t>Material</a:t>
          </a:r>
        </a:p>
      </dgm:t>
    </dgm:pt>
    <dgm:pt modelId="{641091DA-D840-4B7C-B1CE-69CAB93BD854}" type="parTrans" cxnId="{DC9BEF32-3141-4D42-B4DA-81061A178B93}">
      <dgm:prSet/>
      <dgm:spPr/>
      <dgm:t>
        <a:bodyPr/>
        <a:lstStyle/>
        <a:p>
          <a:endParaRPr lang="en-US"/>
        </a:p>
      </dgm:t>
    </dgm:pt>
    <dgm:pt modelId="{F99B8ACA-B479-4BD7-A11A-8E3B46556F48}" type="sibTrans" cxnId="{DC9BEF32-3141-4D42-B4DA-81061A178B93}">
      <dgm:prSet/>
      <dgm:spPr/>
      <dgm:t>
        <a:bodyPr/>
        <a:lstStyle/>
        <a:p>
          <a:endParaRPr lang="en-US"/>
        </a:p>
      </dgm:t>
    </dgm:pt>
    <dgm:pt modelId="{263E939B-D945-4932-9325-7C295A9A2E6E}">
      <dgm:prSet/>
      <dgm:spPr/>
      <dgm:t>
        <a:bodyPr/>
        <a:lstStyle/>
        <a:p>
          <a:r>
            <a:rPr lang="en-US" dirty="0"/>
            <a:t>Renew or use existing </a:t>
          </a:r>
        </a:p>
      </dgm:t>
    </dgm:pt>
    <dgm:pt modelId="{CC6BB1E5-8815-4BF4-9794-5BB7A3547775}" type="parTrans" cxnId="{B10E98F9-3705-4A90-876F-E8BE32DEE35F}">
      <dgm:prSet/>
      <dgm:spPr/>
      <dgm:t>
        <a:bodyPr/>
        <a:lstStyle/>
        <a:p>
          <a:endParaRPr lang="en-US"/>
        </a:p>
      </dgm:t>
    </dgm:pt>
    <dgm:pt modelId="{1A4D75BF-9AC8-4A60-8667-560928AA9FE1}" type="sibTrans" cxnId="{B10E98F9-3705-4A90-876F-E8BE32DEE35F}">
      <dgm:prSet/>
      <dgm:spPr/>
      <dgm:t>
        <a:bodyPr/>
        <a:lstStyle/>
        <a:p>
          <a:endParaRPr lang="en-US"/>
        </a:p>
      </dgm:t>
    </dgm:pt>
    <dgm:pt modelId="{D4B01758-FE22-43FB-9A26-4C2BCDB6F32D}" type="pres">
      <dgm:prSet presAssocID="{D9E3ED2F-5507-4964-803C-800037E6C9BC}" presName="Name0" presStyleCnt="0">
        <dgm:presLayoutVars>
          <dgm:dir/>
          <dgm:animLvl val="lvl"/>
          <dgm:resizeHandles val="exact"/>
        </dgm:presLayoutVars>
      </dgm:prSet>
      <dgm:spPr/>
    </dgm:pt>
    <dgm:pt modelId="{EBEF1266-72FC-4DDF-A729-C30931D66352}" type="pres">
      <dgm:prSet presAssocID="{55590E79-A500-481A-9F30-D01EF0EAD0F3}" presName="linNode" presStyleCnt="0"/>
      <dgm:spPr/>
    </dgm:pt>
    <dgm:pt modelId="{604B6E76-F7D6-4E30-A721-09601B29C289}" type="pres">
      <dgm:prSet presAssocID="{55590E79-A500-481A-9F30-D01EF0EAD0F3}" presName="parentText" presStyleLbl="node1" presStyleIdx="0" presStyleCnt="5">
        <dgm:presLayoutVars>
          <dgm:chMax val="1"/>
          <dgm:bulletEnabled val="1"/>
        </dgm:presLayoutVars>
      </dgm:prSet>
      <dgm:spPr/>
    </dgm:pt>
    <dgm:pt modelId="{35A4B160-189F-451A-B6A5-DDF0B545670A}" type="pres">
      <dgm:prSet presAssocID="{55590E79-A500-481A-9F30-D01EF0EAD0F3}" presName="descendantText" presStyleLbl="alignAccFollowNode1" presStyleIdx="0" presStyleCnt="4">
        <dgm:presLayoutVars>
          <dgm:bulletEnabled val="1"/>
        </dgm:presLayoutVars>
      </dgm:prSet>
      <dgm:spPr/>
    </dgm:pt>
    <dgm:pt modelId="{E948B82E-32F6-4E21-B572-35FFFE5D8543}" type="pres">
      <dgm:prSet presAssocID="{FBBE31D9-B50D-487A-97A7-8CAB600B8CD5}" presName="sp" presStyleCnt="0"/>
      <dgm:spPr/>
    </dgm:pt>
    <dgm:pt modelId="{6ECFBC12-5121-4A75-A37A-E8F117E99B7D}" type="pres">
      <dgm:prSet presAssocID="{46001CB5-34F6-4BDD-8E79-58047615FAEE}" presName="linNode" presStyleCnt="0"/>
      <dgm:spPr/>
    </dgm:pt>
    <dgm:pt modelId="{D3AF63E1-E65D-4F84-974D-FED9D60CAC59}" type="pres">
      <dgm:prSet presAssocID="{46001CB5-34F6-4BDD-8E79-58047615FAEE}" presName="parentText" presStyleLbl="node1" presStyleIdx="1" presStyleCnt="5">
        <dgm:presLayoutVars>
          <dgm:chMax val="1"/>
          <dgm:bulletEnabled val="1"/>
        </dgm:presLayoutVars>
      </dgm:prSet>
      <dgm:spPr/>
    </dgm:pt>
    <dgm:pt modelId="{472810BF-1DE0-47D1-8AD5-F003B64BDF8A}" type="pres">
      <dgm:prSet presAssocID="{46001CB5-34F6-4BDD-8E79-58047615FAEE}" presName="descendantText" presStyleLbl="alignAccFollowNode1" presStyleIdx="1" presStyleCnt="4">
        <dgm:presLayoutVars>
          <dgm:bulletEnabled val="1"/>
        </dgm:presLayoutVars>
      </dgm:prSet>
      <dgm:spPr/>
    </dgm:pt>
    <dgm:pt modelId="{1E775E35-EB66-4977-A55A-F4B5D7E77D63}" type="pres">
      <dgm:prSet presAssocID="{6F3B8B9E-5CEC-4D0D-B22F-47CA951BA82E}" presName="sp" presStyleCnt="0"/>
      <dgm:spPr/>
    </dgm:pt>
    <dgm:pt modelId="{6153A4A0-E32A-4B8E-8B5C-3F493AB68BC6}" type="pres">
      <dgm:prSet presAssocID="{5A22B7B0-E2AD-4001-89DE-1CE45580B11E}" presName="linNode" presStyleCnt="0"/>
      <dgm:spPr/>
    </dgm:pt>
    <dgm:pt modelId="{79046713-859D-4E1A-ABC8-2D72B674C9D7}" type="pres">
      <dgm:prSet presAssocID="{5A22B7B0-E2AD-4001-89DE-1CE45580B11E}" presName="parentText" presStyleLbl="node1" presStyleIdx="2" presStyleCnt="5">
        <dgm:presLayoutVars>
          <dgm:chMax val="1"/>
          <dgm:bulletEnabled val="1"/>
        </dgm:presLayoutVars>
      </dgm:prSet>
      <dgm:spPr/>
    </dgm:pt>
    <dgm:pt modelId="{49534E40-7393-42F0-9C6F-5AB99437CD8F}" type="pres">
      <dgm:prSet presAssocID="{5A22B7B0-E2AD-4001-89DE-1CE45580B11E}" presName="descendantText" presStyleLbl="alignAccFollowNode1" presStyleIdx="2" presStyleCnt="4">
        <dgm:presLayoutVars>
          <dgm:bulletEnabled val="1"/>
        </dgm:presLayoutVars>
      </dgm:prSet>
      <dgm:spPr/>
    </dgm:pt>
    <dgm:pt modelId="{E6664AAE-50BF-4759-9C8E-6A3308370BC2}" type="pres">
      <dgm:prSet presAssocID="{230FDE59-D293-46A4-8CAF-8FFFF6BFDB6C}" presName="sp" presStyleCnt="0"/>
      <dgm:spPr/>
    </dgm:pt>
    <dgm:pt modelId="{7DC7DC87-096D-49AF-8A31-6616E10B5216}" type="pres">
      <dgm:prSet presAssocID="{8B3B6718-E30A-4C2D-AC6C-987966054DFF}" presName="linNode" presStyleCnt="0"/>
      <dgm:spPr/>
    </dgm:pt>
    <dgm:pt modelId="{AB75D825-5948-4F96-A79D-BAE540D61035}" type="pres">
      <dgm:prSet presAssocID="{8B3B6718-E30A-4C2D-AC6C-987966054DFF}" presName="parentText" presStyleLbl="node1" presStyleIdx="3" presStyleCnt="5">
        <dgm:presLayoutVars>
          <dgm:chMax val="1"/>
          <dgm:bulletEnabled val="1"/>
        </dgm:presLayoutVars>
      </dgm:prSet>
      <dgm:spPr/>
    </dgm:pt>
    <dgm:pt modelId="{8ECE4BE0-0D42-4CB1-B32C-B78F711E7C8F}" type="pres">
      <dgm:prSet presAssocID="{915FA1A6-9872-40C8-B5D1-DB447CEB67DC}" presName="sp" presStyleCnt="0"/>
      <dgm:spPr/>
    </dgm:pt>
    <dgm:pt modelId="{D0D57B46-BC78-4247-90BD-5D6D029063AB}" type="pres">
      <dgm:prSet presAssocID="{DF3BC814-23BB-4406-B121-FEA3B0CA04D8}" presName="linNode" presStyleCnt="0"/>
      <dgm:spPr/>
    </dgm:pt>
    <dgm:pt modelId="{337BD55F-8394-4290-B7F8-19FE7EA5BE9C}" type="pres">
      <dgm:prSet presAssocID="{DF3BC814-23BB-4406-B121-FEA3B0CA04D8}" presName="parentText" presStyleLbl="node1" presStyleIdx="4" presStyleCnt="5">
        <dgm:presLayoutVars>
          <dgm:chMax val="1"/>
          <dgm:bulletEnabled val="1"/>
        </dgm:presLayoutVars>
      </dgm:prSet>
      <dgm:spPr/>
    </dgm:pt>
    <dgm:pt modelId="{FC068767-5192-4220-9A12-17E8FB949F0E}" type="pres">
      <dgm:prSet presAssocID="{DF3BC814-23BB-4406-B121-FEA3B0CA04D8}" presName="descendantText" presStyleLbl="alignAccFollowNode1" presStyleIdx="3" presStyleCnt="4">
        <dgm:presLayoutVars>
          <dgm:bulletEnabled val="1"/>
        </dgm:presLayoutVars>
      </dgm:prSet>
      <dgm:spPr/>
    </dgm:pt>
  </dgm:ptLst>
  <dgm:cxnLst>
    <dgm:cxn modelId="{03DB1413-A8AC-44F8-9F85-557BF28973FC}" type="presOf" srcId="{D9E3ED2F-5507-4964-803C-800037E6C9BC}" destId="{D4B01758-FE22-43FB-9A26-4C2BCDB6F32D}" srcOrd="0" destOrd="0" presId="urn:microsoft.com/office/officeart/2005/8/layout/vList5"/>
    <dgm:cxn modelId="{7A3B2C13-5B6B-453D-934A-4C9A34F27325}" type="presOf" srcId="{55590E79-A500-481A-9F30-D01EF0EAD0F3}" destId="{604B6E76-F7D6-4E30-A721-09601B29C289}" srcOrd="0" destOrd="0" presId="urn:microsoft.com/office/officeart/2005/8/layout/vList5"/>
    <dgm:cxn modelId="{CB95EB1A-2C87-4460-BF8B-F5B1DF5F7981}" srcId="{55590E79-A500-481A-9F30-D01EF0EAD0F3}" destId="{A8A9E26F-F92A-4CFB-BBE5-98B176A9394D}" srcOrd="1" destOrd="0" parTransId="{FDE50C30-6C00-49A3-984B-DAEE4900FA70}" sibTransId="{F1E9EC59-595A-4315-A4DE-ACBC14B4A5AC}"/>
    <dgm:cxn modelId="{DC9BEF32-3141-4D42-B4DA-81061A178B93}" srcId="{DF3BC814-23BB-4406-B121-FEA3B0CA04D8}" destId="{9C38984C-6CC5-4873-AA2D-FCC7936B344F}" srcOrd="0" destOrd="0" parTransId="{641091DA-D840-4B7C-B1CE-69CAB93BD854}" sibTransId="{F99B8ACA-B479-4BD7-A11A-8E3B46556F48}"/>
    <dgm:cxn modelId="{9FDA3333-180C-4E50-9322-6CCFBDDC5638}" srcId="{D9E3ED2F-5507-4964-803C-800037E6C9BC}" destId="{46001CB5-34F6-4BDD-8E79-58047615FAEE}" srcOrd="1" destOrd="0" parTransId="{E6B98656-07EE-4F2A-A81C-984D1565932F}" sibTransId="{6F3B8B9E-5CEC-4D0D-B22F-47CA951BA82E}"/>
    <dgm:cxn modelId="{569E3536-31C0-4D1C-BAAE-D8FB056A232D}" type="presOf" srcId="{2435E51E-01C2-451A-BC1A-5B10FE254A98}" destId="{49534E40-7393-42F0-9C6F-5AB99437CD8F}" srcOrd="0" destOrd="1" presId="urn:microsoft.com/office/officeart/2005/8/layout/vList5"/>
    <dgm:cxn modelId="{C1AE9E3B-573D-4854-BD4E-7546C61A4036}" type="presOf" srcId="{0EAFCC8A-9278-4398-A012-42BF6140E34A}" destId="{49534E40-7393-42F0-9C6F-5AB99437CD8F}" srcOrd="0" destOrd="0" presId="urn:microsoft.com/office/officeart/2005/8/layout/vList5"/>
    <dgm:cxn modelId="{40DB593C-D258-43D2-91B7-E5099CF72EC7}" srcId="{D9E3ED2F-5507-4964-803C-800037E6C9BC}" destId="{5A22B7B0-E2AD-4001-89DE-1CE45580B11E}" srcOrd="2" destOrd="0" parTransId="{45505D5B-C624-4F6A-BA13-4551DCA49CD3}" sibTransId="{230FDE59-D293-46A4-8CAF-8FFFF6BFDB6C}"/>
    <dgm:cxn modelId="{CF83663E-5157-4490-BB87-B35A33E54D1E}" srcId="{5A22B7B0-E2AD-4001-89DE-1CE45580B11E}" destId="{0EAFCC8A-9278-4398-A012-42BF6140E34A}" srcOrd="0" destOrd="0" parTransId="{60FCF5FD-0E72-4439-A391-C0CE26B357CE}" sibTransId="{6025F77F-A1FB-4012-AF7D-EEA830866B90}"/>
    <dgm:cxn modelId="{CD8A185F-928E-4F3C-97FF-117C9133A175}" srcId="{D9E3ED2F-5507-4964-803C-800037E6C9BC}" destId="{8B3B6718-E30A-4C2D-AC6C-987966054DFF}" srcOrd="3" destOrd="0" parTransId="{4C037FFE-12CA-4228-8BA6-4D1D48AB6DE5}" sibTransId="{915FA1A6-9872-40C8-B5D1-DB447CEB67DC}"/>
    <dgm:cxn modelId="{94922843-9214-4CA7-9A67-FABB84F08D3A}" srcId="{D9E3ED2F-5507-4964-803C-800037E6C9BC}" destId="{DF3BC814-23BB-4406-B121-FEA3B0CA04D8}" srcOrd="4" destOrd="0" parTransId="{B8096B19-BD9E-4DF6-8168-909D0C8E28A3}" sibTransId="{EAABB7D0-1FF4-45BD-9FA1-C6B943043E10}"/>
    <dgm:cxn modelId="{957A2C45-51F8-4D68-9C1E-E8A16EC94511}" type="presOf" srcId="{8B3B6718-E30A-4C2D-AC6C-987966054DFF}" destId="{AB75D825-5948-4F96-A79D-BAE540D61035}" srcOrd="0" destOrd="0" presId="urn:microsoft.com/office/officeart/2005/8/layout/vList5"/>
    <dgm:cxn modelId="{DD803A6B-1962-4392-8B7A-4354B5D42BCB}" srcId="{46001CB5-34F6-4BDD-8E79-58047615FAEE}" destId="{40017F7A-AE19-40C9-B509-D1F5E915ABC6}" srcOrd="1" destOrd="0" parTransId="{6ED69913-9BFF-46F0-B2B1-B2FEF18AF898}" sibTransId="{7829109A-8235-4689-8865-863C1EC8D91C}"/>
    <dgm:cxn modelId="{AE48274E-3CB9-4C82-9B1B-413F9B45543E}" type="presOf" srcId="{3AB1553B-303D-4581-B90B-F136BDA3CAC7}" destId="{472810BF-1DE0-47D1-8AD5-F003B64BDF8A}" srcOrd="0" destOrd="0" presId="urn:microsoft.com/office/officeart/2005/8/layout/vList5"/>
    <dgm:cxn modelId="{6FDB7F55-ED32-493F-A348-A9F65D0CABA1}" type="presOf" srcId="{5A22B7B0-E2AD-4001-89DE-1CE45580B11E}" destId="{79046713-859D-4E1A-ABC8-2D72B674C9D7}" srcOrd="0" destOrd="0" presId="urn:microsoft.com/office/officeart/2005/8/layout/vList5"/>
    <dgm:cxn modelId="{26646076-293F-4904-893B-641E4DDCE677}" type="presOf" srcId="{A8A9E26F-F92A-4CFB-BBE5-98B176A9394D}" destId="{35A4B160-189F-451A-B6A5-DDF0B545670A}" srcOrd="0" destOrd="1" presId="urn:microsoft.com/office/officeart/2005/8/layout/vList5"/>
    <dgm:cxn modelId="{4B8A9356-E3C0-4C8B-8552-7969EF270959}" srcId="{46001CB5-34F6-4BDD-8E79-58047615FAEE}" destId="{3AB1553B-303D-4581-B90B-F136BDA3CAC7}" srcOrd="0" destOrd="0" parTransId="{BC1C6673-0A7D-4D02-A7AC-47E6BB99F285}" sibTransId="{7D9AAAE1-B224-4F6A-9385-59DDC0B13677}"/>
    <dgm:cxn modelId="{A9CB8F79-67C4-48BA-B380-8B229577A56D}" srcId="{5A22B7B0-E2AD-4001-89DE-1CE45580B11E}" destId="{2435E51E-01C2-451A-BC1A-5B10FE254A98}" srcOrd="1" destOrd="0" parTransId="{35789633-A510-4153-97C8-59DFEB41936A}" sibTransId="{2101D3A8-0B1C-423B-AA4F-54203C0ACE3B}"/>
    <dgm:cxn modelId="{8E38C07B-712E-40BE-A0A9-49B158CD8A34}" type="presOf" srcId="{46001CB5-34F6-4BDD-8E79-58047615FAEE}" destId="{D3AF63E1-E65D-4F84-974D-FED9D60CAC59}" srcOrd="0" destOrd="0" presId="urn:microsoft.com/office/officeart/2005/8/layout/vList5"/>
    <dgm:cxn modelId="{07F67D84-DB8E-4C48-A0AF-FF1ECC7CB073}" srcId="{D9E3ED2F-5507-4964-803C-800037E6C9BC}" destId="{55590E79-A500-481A-9F30-D01EF0EAD0F3}" srcOrd="0" destOrd="0" parTransId="{9170F31A-A33B-47AC-91C5-E563147E568E}" sibTransId="{FBBE31D9-B50D-487A-97A7-8CAB600B8CD5}"/>
    <dgm:cxn modelId="{D1055ABA-5486-4AF9-AB3F-9BE6512B5061}" type="presOf" srcId="{C0A13B5A-2DD2-4C7F-9E58-1580180D60D6}" destId="{35A4B160-189F-451A-B6A5-DDF0B545670A}" srcOrd="0" destOrd="0" presId="urn:microsoft.com/office/officeart/2005/8/layout/vList5"/>
    <dgm:cxn modelId="{829B97BC-0F2E-4358-93C3-BFEB8E96AA1E}" type="presOf" srcId="{263E939B-D945-4932-9325-7C295A9A2E6E}" destId="{FC068767-5192-4220-9A12-17E8FB949F0E}" srcOrd="0" destOrd="1" presId="urn:microsoft.com/office/officeart/2005/8/layout/vList5"/>
    <dgm:cxn modelId="{AF4A17F1-0D56-47C8-86B2-8569EC22ED66}" type="presOf" srcId="{9C38984C-6CC5-4873-AA2D-FCC7936B344F}" destId="{FC068767-5192-4220-9A12-17E8FB949F0E}" srcOrd="0" destOrd="0" presId="urn:microsoft.com/office/officeart/2005/8/layout/vList5"/>
    <dgm:cxn modelId="{F855F5F2-4FFD-4A05-A85F-58C0B806433F}" srcId="{55590E79-A500-481A-9F30-D01EF0EAD0F3}" destId="{C0A13B5A-2DD2-4C7F-9E58-1580180D60D6}" srcOrd="0" destOrd="0" parTransId="{C41D50E7-7C37-45B6-8F8F-07733618D55F}" sibTransId="{D7EED740-8E92-4151-B369-FD5B76437FF2}"/>
    <dgm:cxn modelId="{F5DD2BF8-F606-4CC7-9059-54394B673606}" type="presOf" srcId="{DF3BC814-23BB-4406-B121-FEA3B0CA04D8}" destId="{337BD55F-8394-4290-B7F8-19FE7EA5BE9C}" srcOrd="0" destOrd="0" presId="urn:microsoft.com/office/officeart/2005/8/layout/vList5"/>
    <dgm:cxn modelId="{B1B090F9-B130-48C3-8743-C972DAFCB699}" type="presOf" srcId="{40017F7A-AE19-40C9-B509-D1F5E915ABC6}" destId="{472810BF-1DE0-47D1-8AD5-F003B64BDF8A}" srcOrd="0" destOrd="1" presId="urn:microsoft.com/office/officeart/2005/8/layout/vList5"/>
    <dgm:cxn modelId="{B10E98F9-3705-4A90-876F-E8BE32DEE35F}" srcId="{DF3BC814-23BB-4406-B121-FEA3B0CA04D8}" destId="{263E939B-D945-4932-9325-7C295A9A2E6E}" srcOrd="1" destOrd="0" parTransId="{CC6BB1E5-8815-4BF4-9794-5BB7A3547775}" sibTransId="{1A4D75BF-9AC8-4A60-8667-560928AA9FE1}"/>
    <dgm:cxn modelId="{979CD4A0-079C-4B18-BA19-9CDC736123B4}" type="presParOf" srcId="{D4B01758-FE22-43FB-9A26-4C2BCDB6F32D}" destId="{EBEF1266-72FC-4DDF-A729-C30931D66352}" srcOrd="0" destOrd="0" presId="urn:microsoft.com/office/officeart/2005/8/layout/vList5"/>
    <dgm:cxn modelId="{CB6DB65B-C0E5-4062-B8BF-0705C61B00BA}" type="presParOf" srcId="{EBEF1266-72FC-4DDF-A729-C30931D66352}" destId="{604B6E76-F7D6-4E30-A721-09601B29C289}" srcOrd="0" destOrd="0" presId="urn:microsoft.com/office/officeart/2005/8/layout/vList5"/>
    <dgm:cxn modelId="{095330C6-B4D6-4DF6-84BC-0F551A7EBA72}" type="presParOf" srcId="{EBEF1266-72FC-4DDF-A729-C30931D66352}" destId="{35A4B160-189F-451A-B6A5-DDF0B545670A}" srcOrd="1" destOrd="0" presId="urn:microsoft.com/office/officeart/2005/8/layout/vList5"/>
    <dgm:cxn modelId="{C77FB282-A876-41AD-9E30-CC2C4E3091AB}" type="presParOf" srcId="{D4B01758-FE22-43FB-9A26-4C2BCDB6F32D}" destId="{E948B82E-32F6-4E21-B572-35FFFE5D8543}" srcOrd="1" destOrd="0" presId="urn:microsoft.com/office/officeart/2005/8/layout/vList5"/>
    <dgm:cxn modelId="{0C900060-EF67-4A77-97A2-825BE6C15480}" type="presParOf" srcId="{D4B01758-FE22-43FB-9A26-4C2BCDB6F32D}" destId="{6ECFBC12-5121-4A75-A37A-E8F117E99B7D}" srcOrd="2" destOrd="0" presId="urn:microsoft.com/office/officeart/2005/8/layout/vList5"/>
    <dgm:cxn modelId="{9C7D1750-D291-42E7-8695-E209D5587125}" type="presParOf" srcId="{6ECFBC12-5121-4A75-A37A-E8F117E99B7D}" destId="{D3AF63E1-E65D-4F84-974D-FED9D60CAC59}" srcOrd="0" destOrd="0" presId="urn:microsoft.com/office/officeart/2005/8/layout/vList5"/>
    <dgm:cxn modelId="{6FA82325-6DB6-4DAE-B2F7-DC667FF34D53}" type="presParOf" srcId="{6ECFBC12-5121-4A75-A37A-E8F117E99B7D}" destId="{472810BF-1DE0-47D1-8AD5-F003B64BDF8A}" srcOrd="1" destOrd="0" presId="urn:microsoft.com/office/officeart/2005/8/layout/vList5"/>
    <dgm:cxn modelId="{15EE590D-90BD-44E3-AEBA-C4849289E5EF}" type="presParOf" srcId="{D4B01758-FE22-43FB-9A26-4C2BCDB6F32D}" destId="{1E775E35-EB66-4977-A55A-F4B5D7E77D63}" srcOrd="3" destOrd="0" presId="urn:microsoft.com/office/officeart/2005/8/layout/vList5"/>
    <dgm:cxn modelId="{F1007952-8343-4636-B21B-BFA1DA8C427D}" type="presParOf" srcId="{D4B01758-FE22-43FB-9A26-4C2BCDB6F32D}" destId="{6153A4A0-E32A-4B8E-8B5C-3F493AB68BC6}" srcOrd="4" destOrd="0" presId="urn:microsoft.com/office/officeart/2005/8/layout/vList5"/>
    <dgm:cxn modelId="{588DCAD2-1049-4F6E-B759-E34DD195C74F}" type="presParOf" srcId="{6153A4A0-E32A-4B8E-8B5C-3F493AB68BC6}" destId="{79046713-859D-4E1A-ABC8-2D72B674C9D7}" srcOrd="0" destOrd="0" presId="urn:microsoft.com/office/officeart/2005/8/layout/vList5"/>
    <dgm:cxn modelId="{1BA25A32-F326-4CA3-9A6B-B7E79D7DE39E}" type="presParOf" srcId="{6153A4A0-E32A-4B8E-8B5C-3F493AB68BC6}" destId="{49534E40-7393-42F0-9C6F-5AB99437CD8F}" srcOrd="1" destOrd="0" presId="urn:microsoft.com/office/officeart/2005/8/layout/vList5"/>
    <dgm:cxn modelId="{406759B2-C0C7-41D7-A833-C62FD255A477}" type="presParOf" srcId="{D4B01758-FE22-43FB-9A26-4C2BCDB6F32D}" destId="{E6664AAE-50BF-4759-9C8E-6A3308370BC2}" srcOrd="5" destOrd="0" presId="urn:microsoft.com/office/officeart/2005/8/layout/vList5"/>
    <dgm:cxn modelId="{87305FF0-B619-4007-A785-679F09F88A2A}" type="presParOf" srcId="{D4B01758-FE22-43FB-9A26-4C2BCDB6F32D}" destId="{7DC7DC87-096D-49AF-8A31-6616E10B5216}" srcOrd="6" destOrd="0" presId="urn:microsoft.com/office/officeart/2005/8/layout/vList5"/>
    <dgm:cxn modelId="{B34EB425-5990-42A8-A612-93B9A134AF56}" type="presParOf" srcId="{7DC7DC87-096D-49AF-8A31-6616E10B5216}" destId="{AB75D825-5948-4F96-A79D-BAE540D61035}" srcOrd="0" destOrd="0" presId="urn:microsoft.com/office/officeart/2005/8/layout/vList5"/>
    <dgm:cxn modelId="{24710964-BBB4-4E0B-A41F-281FCC89013B}" type="presParOf" srcId="{D4B01758-FE22-43FB-9A26-4C2BCDB6F32D}" destId="{8ECE4BE0-0D42-4CB1-B32C-B78F711E7C8F}" srcOrd="7" destOrd="0" presId="urn:microsoft.com/office/officeart/2005/8/layout/vList5"/>
    <dgm:cxn modelId="{98B52B6B-DE26-40EC-A142-3BE23BD1B5C3}" type="presParOf" srcId="{D4B01758-FE22-43FB-9A26-4C2BCDB6F32D}" destId="{D0D57B46-BC78-4247-90BD-5D6D029063AB}" srcOrd="8" destOrd="0" presId="urn:microsoft.com/office/officeart/2005/8/layout/vList5"/>
    <dgm:cxn modelId="{936312F7-4871-4A66-A7AA-9EA00CEE48BB}" type="presParOf" srcId="{D0D57B46-BC78-4247-90BD-5D6D029063AB}" destId="{337BD55F-8394-4290-B7F8-19FE7EA5BE9C}" srcOrd="0" destOrd="0" presId="urn:microsoft.com/office/officeart/2005/8/layout/vList5"/>
    <dgm:cxn modelId="{5D1E43B6-76C8-4DDB-AE02-EDE4B6A43B8E}" type="presParOf" srcId="{D0D57B46-BC78-4247-90BD-5D6D029063AB}" destId="{FC068767-5192-4220-9A12-17E8FB949F0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A8EB79B-9A68-450F-BA26-C03CD2C67ADD}" type="doc">
      <dgm:prSet loTypeId="urn:microsoft.com/office/officeart/2018/2/layout/IconVerticalSolidList" loCatId="icon" qsTypeId="urn:microsoft.com/office/officeart/2005/8/quickstyle/simple1" qsCatId="simple" csTypeId="urn:microsoft.com/office/officeart/2018/5/colors/Iconchunking_neutralicontext_accent3_2" csCatId="accent3" phldr="1"/>
      <dgm:spPr/>
      <dgm:t>
        <a:bodyPr/>
        <a:lstStyle/>
        <a:p>
          <a:endParaRPr lang="en-US"/>
        </a:p>
      </dgm:t>
    </dgm:pt>
    <dgm:pt modelId="{2A75D4FA-9E90-456D-B68F-B8C7FAAD14C2}">
      <dgm:prSet/>
      <dgm:spPr/>
      <dgm:t>
        <a:bodyPr/>
        <a:lstStyle/>
        <a:p>
          <a:pPr>
            <a:lnSpc>
              <a:spcPct val="100000"/>
            </a:lnSpc>
          </a:pPr>
          <a:r>
            <a:rPr lang="en-US" dirty="0">
              <a:solidFill>
                <a:schemeClr val="tx1"/>
              </a:solidFill>
            </a:rPr>
            <a:t>Installation of PRV and servicing valves </a:t>
          </a:r>
        </a:p>
      </dgm:t>
    </dgm:pt>
    <dgm:pt modelId="{6D241615-CCEA-4777-B1C4-C4AB0D023107}" type="parTrans" cxnId="{37A50602-1F65-4636-86A2-752E0280D0C6}">
      <dgm:prSet/>
      <dgm:spPr/>
      <dgm:t>
        <a:bodyPr/>
        <a:lstStyle/>
        <a:p>
          <a:endParaRPr lang="en-US"/>
        </a:p>
      </dgm:t>
    </dgm:pt>
    <dgm:pt modelId="{B6D51002-D7ED-4285-A258-8C21E1FD5B9B}" type="sibTrans" cxnId="{37A50602-1F65-4636-86A2-752E0280D0C6}">
      <dgm:prSet/>
      <dgm:spPr/>
      <dgm:t>
        <a:bodyPr/>
        <a:lstStyle/>
        <a:p>
          <a:endParaRPr lang="en-US"/>
        </a:p>
      </dgm:t>
    </dgm:pt>
    <dgm:pt modelId="{57CE6A10-46CC-4024-9FFF-DCC3B46855F5}">
      <dgm:prSet custT="1"/>
      <dgm:spPr/>
      <dgm:t>
        <a:bodyPr/>
        <a:lstStyle/>
        <a:p>
          <a:pPr>
            <a:lnSpc>
              <a:spcPct val="100000"/>
            </a:lnSpc>
          </a:pPr>
          <a:r>
            <a:rPr lang="en-US" sz="1800" dirty="0">
              <a:solidFill>
                <a:schemeClr val="tx1"/>
              </a:solidFill>
            </a:rPr>
            <a:t>Single time installation </a:t>
          </a:r>
        </a:p>
      </dgm:t>
    </dgm:pt>
    <dgm:pt modelId="{97D65D06-446D-4730-8104-E2023287912E}" type="parTrans" cxnId="{6BB533AA-2371-4AE3-9412-532938E3D126}">
      <dgm:prSet/>
      <dgm:spPr/>
      <dgm:t>
        <a:bodyPr/>
        <a:lstStyle/>
        <a:p>
          <a:endParaRPr lang="en-US"/>
        </a:p>
      </dgm:t>
    </dgm:pt>
    <dgm:pt modelId="{6B74C074-3C18-417D-B4E1-6C301B7ECB16}" type="sibTrans" cxnId="{6BB533AA-2371-4AE3-9412-532938E3D126}">
      <dgm:prSet/>
      <dgm:spPr/>
      <dgm:t>
        <a:bodyPr/>
        <a:lstStyle/>
        <a:p>
          <a:endParaRPr lang="en-US"/>
        </a:p>
      </dgm:t>
    </dgm:pt>
    <dgm:pt modelId="{B92A3B1A-E981-4466-902C-6D3AFA77A3A2}">
      <dgm:prSet/>
      <dgm:spPr/>
      <dgm:t>
        <a:bodyPr/>
        <a:lstStyle/>
        <a:p>
          <a:pPr>
            <a:lnSpc>
              <a:spcPct val="100000"/>
            </a:lnSpc>
          </a:pPr>
          <a:r>
            <a:rPr lang="en-US" dirty="0">
              <a:solidFill>
                <a:schemeClr val="tx1"/>
              </a:solidFill>
            </a:rPr>
            <a:t>Type of pressure management</a:t>
          </a:r>
        </a:p>
      </dgm:t>
    </dgm:pt>
    <dgm:pt modelId="{DAEEBE35-4469-4FE1-BD26-25C778210FF7}" type="parTrans" cxnId="{8C02433C-10F2-49B7-A54E-25DE3506CFEC}">
      <dgm:prSet/>
      <dgm:spPr/>
      <dgm:t>
        <a:bodyPr/>
        <a:lstStyle/>
        <a:p>
          <a:endParaRPr lang="en-US"/>
        </a:p>
      </dgm:t>
    </dgm:pt>
    <dgm:pt modelId="{DAE1BCCE-7F94-4480-93FD-383997D13FB4}" type="sibTrans" cxnId="{8C02433C-10F2-49B7-A54E-25DE3506CFEC}">
      <dgm:prSet/>
      <dgm:spPr/>
      <dgm:t>
        <a:bodyPr/>
        <a:lstStyle/>
        <a:p>
          <a:endParaRPr lang="en-US"/>
        </a:p>
      </dgm:t>
    </dgm:pt>
    <dgm:pt modelId="{A191C6E9-0A63-4DDF-A709-85A3CB06EF9D}">
      <dgm:prSet custT="1"/>
      <dgm:spPr/>
      <dgm:t>
        <a:bodyPr/>
        <a:lstStyle/>
        <a:p>
          <a:pPr>
            <a:lnSpc>
              <a:spcPct val="100000"/>
            </a:lnSpc>
          </a:pPr>
          <a:r>
            <a:rPr lang="en-US" sz="1800" dirty="0">
              <a:solidFill>
                <a:schemeClr val="tx1"/>
              </a:solidFill>
            </a:rPr>
            <a:t>Chose right type of installation for best results </a:t>
          </a:r>
        </a:p>
      </dgm:t>
    </dgm:pt>
    <dgm:pt modelId="{23F2226B-660E-4B19-BEE8-84AEDDD9CC42}" type="parTrans" cxnId="{5B26DB71-3954-4592-B73F-21B0FEAE363E}">
      <dgm:prSet/>
      <dgm:spPr/>
      <dgm:t>
        <a:bodyPr/>
        <a:lstStyle/>
        <a:p>
          <a:endParaRPr lang="en-US"/>
        </a:p>
      </dgm:t>
    </dgm:pt>
    <dgm:pt modelId="{46BFFD3F-CEE2-4E98-978C-6F08C675ADC4}" type="sibTrans" cxnId="{5B26DB71-3954-4592-B73F-21B0FEAE363E}">
      <dgm:prSet/>
      <dgm:spPr/>
      <dgm:t>
        <a:bodyPr/>
        <a:lstStyle/>
        <a:p>
          <a:endParaRPr lang="en-US"/>
        </a:p>
      </dgm:t>
    </dgm:pt>
    <dgm:pt modelId="{E36E0098-AE1D-4CEB-9CFF-28A95CEC0C12}">
      <dgm:prSet/>
      <dgm:spPr/>
      <dgm:t>
        <a:bodyPr/>
        <a:lstStyle/>
        <a:p>
          <a:pPr>
            <a:lnSpc>
              <a:spcPct val="100000"/>
            </a:lnSpc>
          </a:pPr>
          <a:r>
            <a:rPr lang="en-US" dirty="0">
              <a:solidFill>
                <a:schemeClr val="tx1"/>
              </a:solidFill>
            </a:rPr>
            <a:t>Lowest cost on carbons once installed </a:t>
          </a:r>
        </a:p>
      </dgm:t>
    </dgm:pt>
    <dgm:pt modelId="{003215A8-3AAA-4505-AAE2-6A9C087DF07C}" type="parTrans" cxnId="{DD2BFD6D-F956-43C0-B4D3-EC39A3D5FFD4}">
      <dgm:prSet/>
      <dgm:spPr/>
      <dgm:t>
        <a:bodyPr/>
        <a:lstStyle/>
        <a:p>
          <a:endParaRPr lang="en-US"/>
        </a:p>
      </dgm:t>
    </dgm:pt>
    <dgm:pt modelId="{D7198B0F-9C0F-414F-BDDE-DED7D699B10E}" type="sibTrans" cxnId="{DD2BFD6D-F956-43C0-B4D3-EC39A3D5FFD4}">
      <dgm:prSet/>
      <dgm:spPr/>
      <dgm:t>
        <a:bodyPr/>
        <a:lstStyle/>
        <a:p>
          <a:endParaRPr lang="en-US"/>
        </a:p>
      </dgm:t>
    </dgm:pt>
    <dgm:pt modelId="{0021EFD3-7E7B-445D-A94A-92DA1C8F0A58}">
      <dgm:prSet custT="1"/>
      <dgm:spPr/>
      <dgm:t>
        <a:bodyPr/>
        <a:lstStyle/>
        <a:p>
          <a:pPr>
            <a:lnSpc>
              <a:spcPct val="100000"/>
            </a:lnSpc>
          </a:pPr>
          <a:r>
            <a:rPr lang="en-US" sz="1800" dirty="0">
              <a:solidFill>
                <a:schemeClr val="tx1"/>
              </a:solidFill>
            </a:rPr>
            <a:t>Reduces losses without needing to visit site </a:t>
          </a:r>
        </a:p>
      </dgm:t>
    </dgm:pt>
    <dgm:pt modelId="{B2563897-3A68-4BD0-BF14-7E7C6764EC0C}" type="parTrans" cxnId="{1E7EF2D4-D8B1-405D-A291-72075F955F9C}">
      <dgm:prSet/>
      <dgm:spPr/>
      <dgm:t>
        <a:bodyPr/>
        <a:lstStyle/>
        <a:p>
          <a:endParaRPr lang="en-US"/>
        </a:p>
      </dgm:t>
    </dgm:pt>
    <dgm:pt modelId="{C6358224-8E98-4488-BFED-F6723ECC2058}" type="sibTrans" cxnId="{1E7EF2D4-D8B1-405D-A291-72075F955F9C}">
      <dgm:prSet/>
      <dgm:spPr/>
      <dgm:t>
        <a:bodyPr/>
        <a:lstStyle/>
        <a:p>
          <a:endParaRPr lang="en-US"/>
        </a:p>
      </dgm:t>
    </dgm:pt>
    <dgm:pt modelId="{B3990241-29AD-4F7D-B5C7-CDE6C9A2191F}">
      <dgm:prSet/>
      <dgm:spPr/>
      <dgm:t>
        <a:bodyPr/>
        <a:lstStyle/>
        <a:p>
          <a:pPr>
            <a:lnSpc>
              <a:spcPct val="100000"/>
            </a:lnSpc>
          </a:pPr>
          <a:r>
            <a:rPr lang="en-US" dirty="0">
              <a:solidFill>
                <a:schemeClr val="tx1"/>
              </a:solidFill>
            </a:rPr>
            <a:t>Controlled remotely and serviced annually </a:t>
          </a:r>
        </a:p>
      </dgm:t>
    </dgm:pt>
    <dgm:pt modelId="{2973C851-8E67-464E-A87A-A6255D7AC28A}" type="parTrans" cxnId="{64DD1363-1BFD-401B-859D-9A5FDD394E5F}">
      <dgm:prSet/>
      <dgm:spPr/>
      <dgm:t>
        <a:bodyPr/>
        <a:lstStyle/>
        <a:p>
          <a:endParaRPr lang="en-US"/>
        </a:p>
      </dgm:t>
    </dgm:pt>
    <dgm:pt modelId="{7C6D56CD-DCB6-44AB-A939-407CF520AB54}" type="sibTrans" cxnId="{64DD1363-1BFD-401B-859D-9A5FDD394E5F}">
      <dgm:prSet/>
      <dgm:spPr/>
      <dgm:t>
        <a:bodyPr/>
        <a:lstStyle/>
        <a:p>
          <a:endParaRPr lang="en-US"/>
        </a:p>
      </dgm:t>
    </dgm:pt>
    <dgm:pt modelId="{B548FA0D-6421-4036-AB57-5B83AB753565}" type="pres">
      <dgm:prSet presAssocID="{DA8EB79B-9A68-450F-BA26-C03CD2C67ADD}" presName="root" presStyleCnt="0">
        <dgm:presLayoutVars>
          <dgm:dir/>
          <dgm:resizeHandles val="exact"/>
        </dgm:presLayoutVars>
      </dgm:prSet>
      <dgm:spPr/>
    </dgm:pt>
    <dgm:pt modelId="{DAA46052-6E57-469D-85C5-347E0D908847}" type="pres">
      <dgm:prSet presAssocID="{2A75D4FA-9E90-456D-B68F-B8C7FAAD14C2}" presName="compNode" presStyleCnt="0"/>
      <dgm:spPr/>
    </dgm:pt>
    <dgm:pt modelId="{25BE5FB5-A705-4B7B-8E0F-552C3635D4ED}" type="pres">
      <dgm:prSet presAssocID="{2A75D4FA-9E90-456D-B68F-B8C7FAAD14C2}" presName="bgRect" presStyleLbl="bgShp" presStyleIdx="0" presStyleCnt="4" custLinFactNeighborX="3656" custLinFactNeighborY="3962"/>
      <dgm:spPr/>
    </dgm:pt>
    <dgm:pt modelId="{4567ABD9-7CB8-420D-AFA4-E08D8E0F409B}" type="pres">
      <dgm:prSet presAssocID="{2A75D4FA-9E90-456D-B68F-B8C7FAAD14C2}" presName="iconRect" presStyleLbl="node1" presStyleIdx="0" presStyleCnt="4"/>
      <dgm:spPr>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ools"/>
        </a:ext>
      </dgm:extLst>
    </dgm:pt>
    <dgm:pt modelId="{E2049C90-E5C8-46DB-A93E-352882AEB0CA}" type="pres">
      <dgm:prSet presAssocID="{2A75D4FA-9E90-456D-B68F-B8C7FAAD14C2}" presName="spaceRect" presStyleCnt="0"/>
      <dgm:spPr/>
    </dgm:pt>
    <dgm:pt modelId="{5F897878-B5D6-452E-BC0D-97D02CFE27F3}" type="pres">
      <dgm:prSet presAssocID="{2A75D4FA-9E90-456D-B68F-B8C7FAAD14C2}" presName="parTx" presStyleLbl="revTx" presStyleIdx="0" presStyleCnt="7">
        <dgm:presLayoutVars>
          <dgm:chMax val="0"/>
          <dgm:chPref val="0"/>
        </dgm:presLayoutVars>
      </dgm:prSet>
      <dgm:spPr/>
    </dgm:pt>
    <dgm:pt modelId="{E086B4C9-D921-452A-8C3D-0520F65851E5}" type="pres">
      <dgm:prSet presAssocID="{2A75D4FA-9E90-456D-B68F-B8C7FAAD14C2}" presName="desTx" presStyleLbl="revTx" presStyleIdx="1" presStyleCnt="7">
        <dgm:presLayoutVars/>
      </dgm:prSet>
      <dgm:spPr/>
    </dgm:pt>
    <dgm:pt modelId="{6D9D0592-3832-45D9-8C89-DCA5088784B4}" type="pres">
      <dgm:prSet presAssocID="{B6D51002-D7ED-4285-A258-8C21E1FD5B9B}" presName="sibTrans" presStyleCnt="0"/>
      <dgm:spPr/>
    </dgm:pt>
    <dgm:pt modelId="{70E9AD74-88C4-4312-828B-BCEE58CA5C77}" type="pres">
      <dgm:prSet presAssocID="{B92A3B1A-E981-4466-902C-6D3AFA77A3A2}" presName="compNode" presStyleCnt="0"/>
      <dgm:spPr/>
    </dgm:pt>
    <dgm:pt modelId="{99980D81-71E4-4E72-AC13-BCEDA1F4B450}" type="pres">
      <dgm:prSet presAssocID="{B92A3B1A-E981-4466-902C-6D3AFA77A3A2}" presName="bgRect" presStyleLbl="bgShp" presStyleIdx="1" presStyleCnt="4" custLinFactNeighborX="4986" custLinFactNeighborY="3260"/>
      <dgm:spPr/>
    </dgm:pt>
    <dgm:pt modelId="{16797F7A-8281-4B01-BB92-762DEE834DE9}" type="pres">
      <dgm:prSet presAssocID="{B92A3B1A-E981-4466-902C-6D3AFA77A3A2}" presName="iconRect" presStyleLbl="node1" presStyleIdx="1" presStyleCnt="4"/>
      <dgm:spPr>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E3FDBE9A-246A-4D9E-91C9-1143BF301001}" type="pres">
      <dgm:prSet presAssocID="{B92A3B1A-E981-4466-902C-6D3AFA77A3A2}" presName="spaceRect" presStyleCnt="0"/>
      <dgm:spPr/>
    </dgm:pt>
    <dgm:pt modelId="{54278659-FBF3-4BA9-BFF7-5E73D41844B1}" type="pres">
      <dgm:prSet presAssocID="{B92A3B1A-E981-4466-902C-6D3AFA77A3A2}" presName="parTx" presStyleLbl="revTx" presStyleIdx="2" presStyleCnt="7">
        <dgm:presLayoutVars>
          <dgm:chMax val="0"/>
          <dgm:chPref val="0"/>
        </dgm:presLayoutVars>
      </dgm:prSet>
      <dgm:spPr/>
    </dgm:pt>
    <dgm:pt modelId="{099ABD96-29E7-4E73-935F-6AC0A4F2F071}" type="pres">
      <dgm:prSet presAssocID="{B92A3B1A-E981-4466-902C-6D3AFA77A3A2}" presName="desTx" presStyleLbl="revTx" presStyleIdx="3" presStyleCnt="7" custScaleX="135790" custLinFactNeighborX="-7410" custLinFactNeighborY="6520">
        <dgm:presLayoutVars/>
      </dgm:prSet>
      <dgm:spPr/>
    </dgm:pt>
    <dgm:pt modelId="{4C8916ED-0257-4953-94B7-7DFB74C6AA03}" type="pres">
      <dgm:prSet presAssocID="{DAE1BCCE-7F94-4480-93FD-383997D13FB4}" presName="sibTrans" presStyleCnt="0"/>
      <dgm:spPr/>
    </dgm:pt>
    <dgm:pt modelId="{B77D19B0-5D88-427B-913C-3E9390FF8185}" type="pres">
      <dgm:prSet presAssocID="{E36E0098-AE1D-4CEB-9CFF-28A95CEC0C12}" presName="compNode" presStyleCnt="0"/>
      <dgm:spPr/>
    </dgm:pt>
    <dgm:pt modelId="{16AAFC73-9135-4076-A83A-EC87CD62AC45}" type="pres">
      <dgm:prSet presAssocID="{E36E0098-AE1D-4CEB-9CFF-28A95CEC0C12}" presName="bgRect" presStyleLbl="bgShp" presStyleIdx="2" presStyleCnt="4" custLinFactNeighborX="4487" custLinFactNeighborY="815"/>
      <dgm:spPr/>
    </dgm:pt>
    <dgm:pt modelId="{EE2510F9-2735-4BF0-A74C-D6916F32E5C7}" type="pres">
      <dgm:prSet presAssocID="{E36E0098-AE1D-4CEB-9CFF-28A95CEC0C12}" presName="iconRect" presStyleLbl="node1" presStyleIdx="2" presStyleCnt="4"/>
      <dgm:spPr>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oney"/>
        </a:ext>
      </dgm:extLst>
    </dgm:pt>
    <dgm:pt modelId="{FC3E3DBD-A8C5-4A41-B743-ABFBBC7A166D}" type="pres">
      <dgm:prSet presAssocID="{E36E0098-AE1D-4CEB-9CFF-28A95CEC0C12}" presName="spaceRect" presStyleCnt="0"/>
      <dgm:spPr/>
    </dgm:pt>
    <dgm:pt modelId="{1A0BC702-EFB7-4254-BDD3-16AC86C81359}" type="pres">
      <dgm:prSet presAssocID="{E36E0098-AE1D-4CEB-9CFF-28A95CEC0C12}" presName="parTx" presStyleLbl="revTx" presStyleIdx="4" presStyleCnt="7">
        <dgm:presLayoutVars>
          <dgm:chMax val="0"/>
          <dgm:chPref val="0"/>
        </dgm:presLayoutVars>
      </dgm:prSet>
      <dgm:spPr/>
    </dgm:pt>
    <dgm:pt modelId="{DF10EDED-7353-490C-8385-D77F6A1C27D1}" type="pres">
      <dgm:prSet presAssocID="{E36E0098-AE1D-4CEB-9CFF-28A95CEC0C12}" presName="desTx" presStyleLbl="revTx" presStyleIdx="5" presStyleCnt="7" custScaleX="152731">
        <dgm:presLayoutVars/>
      </dgm:prSet>
      <dgm:spPr/>
    </dgm:pt>
    <dgm:pt modelId="{3B5E8D6B-D7BA-45F9-BA5B-9B0A58DC2B7C}" type="pres">
      <dgm:prSet presAssocID="{D7198B0F-9C0F-414F-BDDE-DED7D699B10E}" presName="sibTrans" presStyleCnt="0"/>
      <dgm:spPr/>
    </dgm:pt>
    <dgm:pt modelId="{3961E08B-5679-4088-B99A-95CD61936A82}" type="pres">
      <dgm:prSet presAssocID="{B3990241-29AD-4F7D-B5C7-CDE6C9A2191F}" presName="compNode" presStyleCnt="0"/>
      <dgm:spPr/>
    </dgm:pt>
    <dgm:pt modelId="{91844C5C-0D8F-425E-B951-6615B4BE47E9}" type="pres">
      <dgm:prSet presAssocID="{B3990241-29AD-4F7D-B5C7-CDE6C9A2191F}" presName="bgRect" presStyleLbl="bgShp" presStyleIdx="3" presStyleCnt="4" custLinFactNeighborX="4321" custLinFactNeighborY="-3260"/>
      <dgm:spPr/>
    </dgm:pt>
    <dgm:pt modelId="{7D5B3843-0219-4DFB-A8ED-302CC64C7315}" type="pres">
      <dgm:prSet presAssocID="{B3990241-29AD-4F7D-B5C7-CDE6C9A2191F}" presName="iconRect" presStyleLbl="node1" presStyleIdx="3" presStyleCnt="4"/>
      <dgm:spPr>
        <a:blipFill>
          <a:blip xmlns:r="http://schemas.openxmlformats.org/officeDocument/2006/relationships"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Remote control"/>
        </a:ext>
      </dgm:extLst>
    </dgm:pt>
    <dgm:pt modelId="{C70D788C-E9D0-4CBC-B99A-DCFC0AD52973}" type="pres">
      <dgm:prSet presAssocID="{B3990241-29AD-4F7D-B5C7-CDE6C9A2191F}" presName="spaceRect" presStyleCnt="0"/>
      <dgm:spPr/>
    </dgm:pt>
    <dgm:pt modelId="{8AE7AF0A-34A8-4693-B7A0-402457C5491C}" type="pres">
      <dgm:prSet presAssocID="{B3990241-29AD-4F7D-B5C7-CDE6C9A2191F}" presName="parTx" presStyleLbl="revTx" presStyleIdx="6" presStyleCnt="7">
        <dgm:presLayoutVars>
          <dgm:chMax val="0"/>
          <dgm:chPref val="0"/>
        </dgm:presLayoutVars>
      </dgm:prSet>
      <dgm:spPr/>
    </dgm:pt>
  </dgm:ptLst>
  <dgm:cxnLst>
    <dgm:cxn modelId="{37A50602-1F65-4636-86A2-752E0280D0C6}" srcId="{DA8EB79B-9A68-450F-BA26-C03CD2C67ADD}" destId="{2A75D4FA-9E90-456D-B68F-B8C7FAAD14C2}" srcOrd="0" destOrd="0" parTransId="{6D241615-CCEA-4777-B1C4-C4AB0D023107}" sibTransId="{B6D51002-D7ED-4285-A258-8C21E1FD5B9B}"/>
    <dgm:cxn modelId="{C52B9E0F-12D8-4278-A27D-0D48A9D37A4F}" type="presOf" srcId="{B92A3B1A-E981-4466-902C-6D3AFA77A3A2}" destId="{54278659-FBF3-4BA9-BFF7-5E73D41844B1}" srcOrd="0" destOrd="0" presId="urn:microsoft.com/office/officeart/2018/2/layout/IconVerticalSolidList"/>
    <dgm:cxn modelId="{FC121410-0AA4-4969-AD37-15211866626D}" type="presOf" srcId="{B3990241-29AD-4F7D-B5C7-CDE6C9A2191F}" destId="{8AE7AF0A-34A8-4693-B7A0-402457C5491C}" srcOrd="0" destOrd="0" presId="urn:microsoft.com/office/officeart/2018/2/layout/IconVerticalSolidList"/>
    <dgm:cxn modelId="{8C02433C-10F2-49B7-A54E-25DE3506CFEC}" srcId="{DA8EB79B-9A68-450F-BA26-C03CD2C67ADD}" destId="{B92A3B1A-E981-4466-902C-6D3AFA77A3A2}" srcOrd="1" destOrd="0" parTransId="{DAEEBE35-4469-4FE1-BD26-25C778210FF7}" sibTransId="{DAE1BCCE-7F94-4480-93FD-383997D13FB4}"/>
    <dgm:cxn modelId="{64DD1363-1BFD-401B-859D-9A5FDD394E5F}" srcId="{DA8EB79B-9A68-450F-BA26-C03CD2C67ADD}" destId="{B3990241-29AD-4F7D-B5C7-CDE6C9A2191F}" srcOrd="3" destOrd="0" parTransId="{2973C851-8E67-464E-A87A-A6255D7AC28A}" sibTransId="{7C6D56CD-DCB6-44AB-A939-407CF520AB54}"/>
    <dgm:cxn modelId="{3F0FA146-4146-4131-84C0-C5C1FA6FBC1D}" type="presOf" srcId="{0021EFD3-7E7B-445D-A94A-92DA1C8F0A58}" destId="{DF10EDED-7353-490C-8385-D77F6A1C27D1}" srcOrd="0" destOrd="0" presId="urn:microsoft.com/office/officeart/2018/2/layout/IconVerticalSolidList"/>
    <dgm:cxn modelId="{514B3F6D-6461-479C-ADBC-2B829A7495B0}" type="presOf" srcId="{57CE6A10-46CC-4024-9FFF-DCC3B46855F5}" destId="{E086B4C9-D921-452A-8C3D-0520F65851E5}" srcOrd="0" destOrd="0" presId="urn:microsoft.com/office/officeart/2018/2/layout/IconVerticalSolidList"/>
    <dgm:cxn modelId="{DD2BFD6D-F956-43C0-B4D3-EC39A3D5FFD4}" srcId="{DA8EB79B-9A68-450F-BA26-C03CD2C67ADD}" destId="{E36E0098-AE1D-4CEB-9CFF-28A95CEC0C12}" srcOrd="2" destOrd="0" parTransId="{003215A8-3AAA-4505-AAE2-6A9C087DF07C}" sibTransId="{D7198B0F-9C0F-414F-BDDE-DED7D699B10E}"/>
    <dgm:cxn modelId="{77802E4E-CC52-41D3-BA51-B07D9D73880A}" type="presOf" srcId="{A191C6E9-0A63-4DDF-A709-85A3CB06EF9D}" destId="{099ABD96-29E7-4E73-935F-6AC0A4F2F071}" srcOrd="0" destOrd="0" presId="urn:microsoft.com/office/officeart/2018/2/layout/IconVerticalSolidList"/>
    <dgm:cxn modelId="{5B26DB71-3954-4592-B73F-21B0FEAE363E}" srcId="{B92A3B1A-E981-4466-902C-6D3AFA77A3A2}" destId="{A191C6E9-0A63-4DDF-A709-85A3CB06EF9D}" srcOrd="0" destOrd="0" parTransId="{23F2226B-660E-4B19-BEE8-84AEDDD9CC42}" sibTransId="{46BFFD3F-CEE2-4E98-978C-6F08C675ADC4}"/>
    <dgm:cxn modelId="{6BB533AA-2371-4AE3-9412-532938E3D126}" srcId="{2A75D4FA-9E90-456D-B68F-B8C7FAAD14C2}" destId="{57CE6A10-46CC-4024-9FFF-DCC3B46855F5}" srcOrd="0" destOrd="0" parTransId="{97D65D06-446D-4730-8104-E2023287912E}" sibTransId="{6B74C074-3C18-417D-B4E1-6C301B7ECB16}"/>
    <dgm:cxn modelId="{9E3292AF-6DEA-427A-8BFA-37B9DCDAAC7D}" type="presOf" srcId="{DA8EB79B-9A68-450F-BA26-C03CD2C67ADD}" destId="{B548FA0D-6421-4036-AB57-5B83AB753565}" srcOrd="0" destOrd="0" presId="urn:microsoft.com/office/officeart/2018/2/layout/IconVerticalSolidList"/>
    <dgm:cxn modelId="{CEE3D1B4-C42B-4660-AAC6-D336643CE4F3}" type="presOf" srcId="{E36E0098-AE1D-4CEB-9CFF-28A95CEC0C12}" destId="{1A0BC702-EFB7-4254-BDD3-16AC86C81359}" srcOrd="0" destOrd="0" presId="urn:microsoft.com/office/officeart/2018/2/layout/IconVerticalSolidList"/>
    <dgm:cxn modelId="{F2B41CC6-9F93-42F7-A861-25301F5D4584}" type="presOf" srcId="{2A75D4FA-9E90-456D-B68F-B8C7FAAD14C2}" destId="{5F897878-B5D6-452E-BC0D-97D02CFE27F3}" srcOrd="0" destOrd="0" presId="urn:microsoft.com/office/officeart/2018/2/layout/IconVerticalSolidList"/>
    <dgm:cxn modelId="{1E7EF2D4-D8B1-405D-A291-72075F955F9C}" srcId="{E36E0098-AE1D-4CEB-9CFF-28A95CEC0C12}" destId="{0021EFD3-7E7B-445D-A94A-92DA1C8F0A58}" srcOrd="0" destOrd="0" parTransId="{B2563897-3A68-4BD0-BF14-7E7C6764EC0C}" sibTransId="{C6358224-8E98-4488-BFED-F6723ECC2058}"/>
    <dgm:cxn modelId="{C856C74D-21FE-49A0-82FD-CF0BF8829B15}" type="presParOf" srcId="{B548FA0D-6421-4036-AB57-5B83AB753565}" destId="{DAA46052-6E57-469D-85C5-347E0D908847}" srcOrd="0" destOrd="0" presId="urn:microsoft.com/office/officeart/2018/2/layout/IconVerticalSolidList"/>
    <dgm:cxn modelId="{034EE14E-9EAC-4CD7-87AF-53981E980314}" type="presParOf" srcId="{DAA46052-6E57-469D-85C5-347E0D908847}" destId="{25BE5FB5-A705-4B7B-8E0F-552C3635D4ED}" srcOrd="0" destOrd="0" presId="urn:microsoft.com/office/officeart/2018/2/layout/IconVerticalSolidList"/>
    <dgm:cxn modelId="{56E7983B-46BF-44C3-B08C-D2EA92D9408C}" type="presParOf" srcId="{DAA46052-6E57-469D-85C5-347E0D908847}" destId="{4567ABD9-7CB8-420D-AFA4-E08D8E0F409B}" srcOrd="1" destOrd="0" presId="urn:microsoft.com/office/officeart/2018/2/layout/IconVerticalSolidList"/>
    <dgm:cxn modelId="{EC829F31-81EC-49C6-BCC3-3411C159E8B2}" type="presParOf" srcId="{DAA46052-6E57-469D-85C5-347E0D908847}" destId="{E2049C90-E5C8-46DB-A93E-352882AEB0CA}" srcOrd="2" destOrd="0" presId="urn:microsoft.com/office/officeart/2018/2/layout/IconVerticalSolidList"/>
    <dgm:cxn modelId="{E07CF36B-999E-490F-84F5-F5092CB9D63A}" type="presParOf" srcId="{DAA46052-6E57-469D-85C5-347E0D908847}" destId="{5F897878-B5D6-452E-BC0D-97D02CFE27F3}" srcOrd="3" destOrd="0" presId="urn:microsoft.com/office/officeart/2018/2/layout/IconVerticalSolidList"/>
    <dgm:cxn modelId="{FCD4C701-B814-4EF1-B418-E1841BA20995}" type="presParOf" srcId="{DAA46052-6E57-469D-85C5-347E0D908847}" destId="{E086B4C9-D921-452A-8C3D-0520F65851E5}" srcOrd="4" destOrd="0" presId="urn:microsoft.com/office/officeart/2018/2/layout/IconVerticalSolidList"/>
    <dgm:cxn modelId="{DC9BD085-8051-4074-892F-9C7DE8B2CA58}" type="presParOf" srcId="{B548FA0D-6421-4036-AB57-5B83AB753565}" destId="{6D9D0592-3832-45D9-8C89-DCA5088784B4}" srcOrd="1" destOrd="0" presId="urn:microsoft.com/office/officeart/2018/2/layout/IconVerticalSolidList"/>
    <dgm:cxn modelId="{D0749CCA-77B5-4C14-A102-648F8D7C498A}" type="presParOf" srcId="{B548FA0D-6421-4036-AB57-5B83AB753565}" destId="{70E9AD74-88C4-4312-828B-BCEE58CA5C77}" srcOrd="2" destOrd="0" presId="urn:microsoft.com/office/officeart/2018/2/layout/IconVerticalSolidList"/>
    <dgm:cxn modelId="{7FF29709-F279-4D64-B8E6-D1A71A6CDDCE}" type="presParOf" srcId="{70E9AD74-88C4-4312-828B-BCEE58CA5C77}" destId="{99980D81-71E4-4E72-AC13-BCEDA1F4B450}" srcOrd="0" destOrd="0" presId="urn:microsoft.com/office/officeart/2018/2/layout/IconVerticalSolidList"/>
    <dgm:cxn modelId="{B7E4E3AB-6670-46B2-BA9D-6A6933175DCA}" type="presParOf" srcId="{70E9AD74-88C4-4312-828B-BCEE58CA5C77}" destId="{16797F7A-8281-4B01-BB92-762DEE834DE9}" srcOrd="1" destOrd="0" presId="urn:microsoft.com/office/officeart/2018/2/layout/IconVerticalSolidList"/>
    <dgm:cxn modelId="{594B22C6-8B8E-4AC4-A2F0-E6FC4C4C5FED}" type="presParOf" srcId="{70E9AD74-88C4-4312-828B-BCEE58CA5C77}" destId="{E3FDBE9A-246A-4D9E-91C9-1143BF301001}" srcOrd="2" destOrd="0" presId="urn:microsoft.com/office/officeart/2018/2/layout/IconVerticalSolidList"/>
    <dgm:cxn modelId="{D2753EBB-57EB-45C9-9CA5-F2851A0B12FE}" type="presParOf" srcId="{70E9AD74-88C4-4312-828B-BCEE58CA5C77}" destId="{54278659-FBF3-4BA9-BFF7-5E73D41844B1}" srcOrd="3" destOrd="0" presId="urn:microsoft.com/office/officeart/2018/2/layout/IconVerticalSolidList"/>
    <dgm:cxn modelId="{30C6A9D4-4705-4BED-B9AC-B445D982B0E3}" type="presParOf" srcId="{70E9AD74-88C4-4312-828B-BCEE58CA5C77}" destId="{099ABD96-29E7-4E73-935F-6AC0A4F2F071}" srcOrd="4" destOrd="0" presId="urn:microsoft.com/office/officeart/2018/2/layout/IconVerticalSolidList"/>
    <dgm:cxn modelId="{020FB366-E5CC-42DC-B8B3-2B04B88BB09C}" type="presParOf" srcId="{B548FA0D-6421-4036-AB57-5B83AB753565}" destId="{4C8916ED-0257-4953-94B7-7DFB74C6AA03}" srcOrd="3" destOrd="0" presId="urn:microsoft.com/office/officeart/2018/2/layout/IconVerticalSolidList"/>
    <dgm:cxn modelId="{EB19F77E-B245-44C1-96F9-F06EE369DA71}" type="presParOf" srcId="{B548FA0D-6421-4036-AB57-5B83AB753565}" destId="{B77D19B0-5D88-427B-913C-3E9390FF8185}" srcOrd="4" destOrd="0" presId="urn:microsoft.com/office/officeart/2018/2/layout/IconVerticalSolidList"/>
    <dgm:cxn modelId="{B4DE222B-EECF-4C99-9F56-3CFC1D21D0CF}" type="presParOf" srcId="{B77D19B0-5D88-427B-913C-3E9390FF8185}" destId="{16AAFC73-9135-4076-A83A-EC87CD62AC45}" srcOrd="0" destOrd="0" presId="urn:microsoft.com/office/officeart/2018/2/layout/IconVerticalSolidList"/>
    <dgm:cxn modelId="{A39D441E-28DF-4092-A833-85C019717C30}" type="presParOf" srcId="{B77D19B0-5D88-427B-913C-3E9390FF8185}" destId="{EE2510F9-2735-4BF0-A74C-D6916F32E5C7}" srcOrd="1" destOrd="0" presId="urn:microsoft.com/office/officeart/2018/2/layout/IconVerticalSolidList"/>
    <dgm:cxn modelId="{65EE7AFE-5E77-4E43-8252-25A0D75D4988}" type="presParOf" srcId="{B77D19B0-5D88-427B-913C-3E9390FF8185}" destId="{FC3E3DBD-A8C5-4A41-B743-ABFBBC7A166D}" srcOrd="2" destOrd="0" presId="urn:microsoft.com/office/officeart/2018/2/layout/IconVerticalSolidList"/>
    <dgm:cxn modelId="{20C8A2CF-5286-4707-AFF6-0B4934FB870E}" type="presParOf" srcId="{B77D19B0-5D88-427B-913C-3E9390FF8185}" destId="{1A0BC702-EFB7-4254-BDD3-16AC86C81359}" srcOrd="3" destOrd="0" presId="urn:microsoft.com/office/officeart/2018/2/layout/IconVerticalSolidList"/>
    <dgm:cxn modelId="{3FBD39F0-7FDA-4293-A3CA-E167EB1A8474}" type="presParOf" srcId="{B77D19B0-5D88-427B-913C-3E9390FF8185}" destId="{DF10EDED-7353-490C-8385-D77F6A1C27D1}" srcOrd="4" destOrd="0" presId="urn:microsoft.com/office/officeart/2018/2/layout/IconVerticalSolidList"/>
    <dgm:cxn modelId="{E91D9A41-5126-49FB-8E0B-D62FD0454F2B}" type="presParOf" srcId="{B548FA0D-6421-4036-AB57-5B83AB753565}" destId="{3B5E8D6B-D7BA-45F9-BA5B-9B0A58DC2B7C}" srcOrd="5" destOrd="0" presId="urn:microsoft.com/office/officeart/2018/2/layout/IconVerticalSolidList"/>
    <dgm:cxn modelId="{F47FACA3-2004-4A24-9123-3D3AB31E6EF5}" type="presParOf" srcId="{B548FA0D-6421-4036-AB57-5B83AB753565}" destId="{3961E08B-5679-4088-B99A-95CD61936A82}" srcOrd="6" destOrd="0" presId="urn:microsoft.com/office/officeart/2018/2/layout/IconVerticalSolidList"/>
    <dgm:cxn modelId="{03CBAD98-0D76-4929-B472-CACCFD9A476A}" type="presParOf" srcId="{3961E08B-5679-4088-B99A-95CD61936A82}" destId="{91844C5C-0D8F-425E-B951-6615B4BE47E9}" srcOrd="0" destOrd="0" presId="urn:microsoft.com/office/officeart/2018/2/layout/IconVerticalSolidList"/>
    <dgm:cxn modelId="{27C436E4-4F24-4330-9CC0-B1CD00F1146F}" type="presParOf" srcId="{3961E08B-5679-4088-B99A-95CD61936A82}" destId="{7D5B3843-0219-4DFB-A8ED-302CC64C7315}" srcOrd="1" destOrd="0" presId="urn:microsoft.com/office/officeart/2018/2/layout/IconVerticalSolidList"/>
    <dgm:cxn modelId="{EEE64826-5E8A-4711-BBE2-91A61D2C6E9A}" type="presParOf" srcId="{3961E08B-5679-4088-B99A-95CD61936A82}" destId="{C70D788C-E9D0-4CBC-B99A-DCFC0AD52973}" srcOrd="2" destOrd="0" presId="urn:microsoft.com/office/officeart/2018/2/layout/IconVerticalSolidList"/>
    <dgm:cxn modelId="{C4B3A693-C8F3-48AC-9A97-18CE9150E258}" type="presParOf" srcId="{3961E08B-5679-4088-B99A-95CD61936A82}" destId="{8AE7AF0A-34A8-4693-B7A0-402457C5491C}"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AC0D5E-EC5C-42E1-AD2E-259462EEA15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AB6D82F-7EB7-4ED8-803C-FBF1F6638DDF}">
      <dgm:prSet custT="1"/>
      <dgm:spPr/>
      <dgm:t>
        <a:bodyPr/>
        <a:lstStyle/>
        <a:p>
          <a:pPr>
            <a:lnSpc>
              <a:spcPct val="100000"/>
            </a:lnSpc>
          </a:pPr>
          <a:r>
            <a:rPr lang="en-US" sz="2400" dirty="0">
              <a:latin typeface="+mn-lt"/>
              <a:cs typeface="Calibri" panose="020F0502020204030204" pitchFamily="34" charset="0"/>
            </a:rPr>
            <a:t>Repair or replace </a:t>
          </a:r>
        </a:p>
      </dgm:t>
    </dgm:pt>
    <dgm:pt modelId="{40245D91-A922-4561-AA88-E6D53E19CF77}" type="parTrans" cxnId="{4EEBB4D0-2B8F-41A6-B2DC-8D700B0E7104}">
      <dgm:prSet/>
      <dgm:spPr/>
      <dgm:t>
        <a:bodyPr/>
        <a:lstStyle/>
        <a:p>
          <a:endParaRPr lang="en-US"/>
        </a:p>
      </dgm:t>
    </dgm:pt>
    <dgm:pt modelId="{C503D586-17EC-4C83-8821-D106026A6C27}" type="sibTrans" cxnId="{4EEBB4D0-2B8F-41A6-B2DC-8D700B0E7104}">
      <dgm:prSet/>
      <dgm:spPr/>
      <dgm:t>
        <a:bodyPr/>
        <a:lstStyle/>
        <a:p>
          <a:endParaRPr lang="en-US"/>
        </a:p>
      </dgm:t>
    </dgm:pt>
    <dgm:pt modelId="{2EBD599F-DBEB-4839-BBB2-87EBBE92DB7D}">
      <dgm:prSet custT="1"/>
      <dgm:spPr/>
      <dgm:t>
        <a:bodyPr/>
        <a:lstStyle/>
        <a:p>
          <a:pPr>
            <a:lnSpc>
              <a:spcPct val="100000"/>
            </a:lnSpc>
          </a:pPr>
          <a:r>
            <a:rPr lang="en-US" sz="2400" dirty="0"/>
            <a:t>Repair quality </a:t>
          </a:r>
        </a:p>
      </dgm:t>
    </dgm:pt>
    <dgm:pt modelId="{88DCFA1E-DB3D-49ED-A35D-442ABE005CD9}" type="parTrans" cxnId="{D3485478-653E-4459-B9EB-608B849B30BA}">
      <dgm:prSet/>
      <dgm:spPr/>
      <dgm:t>
        <a:bodyPr/>
        <a:lstStyle/>
        <a:p>
          <a:endParaRPr lang="en-US"/>
        </a:p>
      </dgm:t>
    </dgm:pt>
    <dgm:pt modelId="{849069EA-5D01-42E3-945E-29FFA60C639F}" type="sibTrans" cxnId="{D3485478-653E-4459-B9EB-608B849B30BA}">
      <dgm:prSet/>
      <dgm:spPr/>
      <dgm:t>
        <a:bodyPr/>
        <a:lstStyle/>
        <a:p>
          <a:endParaRPr lang="en-US"/>
        </a:p>
      </dgm:t>
    </dgm:pt>
    <dgm:pt modelId="{51F39855-0DC0-4ED5-A469-48C66F6C8A3C}">
      <dgm:prSet custT="1"/>
      <dgm:spPr/>
      <dgm:t>
        <a:bodyPr/>
        <a:lstStyle/>
        <a:p>
          <a:pPr>
            <a:lnSpc>
              <a:spcPct val="100000"/>
            </a:lnSpc>
          </a:pPr>
          <a:endParaRPr lang="en-US" sz="2400" dirty="0"/>
        </a:p>
      </dgm:t>
    </dgm:pt>
    <dgm:pt modelId="{8785C4B9-9BC7-4AE1-9287-B4BC2839935B}" type="parTrans" cxnId="{23410960-4E93-4B80-B40E-09A06B4B6DC8}">
      <dgm:prSet/>
      <dgm:spPr/>
      <dgm:t>
        <a:bodyPr/>
        <a:lstStyle/>
        <a:p>
          <a:endParaRPr lang="en-US"/>
        </a:p>
      </dgm:t>
    </dgm:pt>
    <dgm:pt modelId="{0DF936D8-5E16-4D2A-839C-86BCC7D454FE}" type="sibTrans" cxnId="{23410960-4E93-4B80-B40E-09A06B4B6DC8}">
      <dgm:prSet/>
      <dgm:spPr/>
      <dgm:t>
        <a:bodyPr/>
        <a:lstStyle/>
        <a:p>
          <a:endParaRPr lang="en-US"/>
        </a:p>
      </dgm:t>
    </dgm:pt>
    <dgm:pt modelId="{E50D405A-8CE2-4EF1-BB83-3B673492F0B5}">
      <dgm:prSet custT="1"/>
      <dgm:spPr/>
      <dgm:t>
        <a:bodyPr/>
        <a:lstStyle/>
        <a:p>
          <a:pPr>
            <a:lnSpc>
              <a:spcPct val="100000"/>
            </a:lnSpc>
          </a:pPr>
          <a:r>
            <a:rPr lang="en-US" sz="2400" dirty="0"/>
            <a:t>Quality of fittings used</a:t>
          </a:r>
        </a:p>
      </dgm:t>
    </dgm:pt>
    <dgm:pt modelId="{5FC087F0-84F6-4687-8A3E-501308AB3FFC}" type="parTrans" cxnId="{B06DECF2-56A6-460D-8089-0D238220ED55}">
      <dgm:prSet/>
      <dgm:spPr/>
      <dgm:t>
        <a:bodyPr/>
        <a:lstStyle/>
        <a:p>
          <a:endParaRPr lang="en-US"/>
        </a:p>
      </dgm:t>
    </dgm:pt>
    <dgm:pt modelId="{E8EF14FC-8F15-4973-97E9-3C21756564C7}" type="sibTrans" cxnId="{B06DECF2-56A6-460D-8089-0D238220ED55}">
      <dgm:prSet/>
      <dgm:spPr/>
      <dgm:t>
        <a:bodyPr/>
        <a:lstStyle/>
        <a:p>
          <a:endParaRPr lang="en-US"/>
        </a:p>
      </dgm:t>
    </dgm:pt>
    <dgm:pt modelId="{32D99E19-85D0-436B-8E19-461738BC253B}">
      <dgm:prSet custT="1"/>
      <dgm:spPr/>
      <dgm:t>
        <a:bodyPr/>
        <a:lstStyle/>
        <a:p>
          <a:pPr>
            <a:lnSpc>
              <a:spcPct val="100000"/>
            </a:lnSpc>
          </a:pPr>
          <a:r>
            <a:rPr lang="en-US" sz="2400" dirty="0"/>
            <a:t>Run time of leak </a:t>
          </a:r>
        </a:p>
      </dgm:t>
    </dgm:pt>
    <dgm:pt modelId="{72329F3A-9DCD-4B7B-8AF9-DA24014691B8}" type="parTrans" cxnId="{B12D0714-316E-4528-B101-135B8FB58333}">
      <dgm:prSet/>
      <dgm:spPr/>
      <dgm:t>
        <a:bodyPr/>
        <a:lstStyle/>
        <a:p>
          <a:endParaRPr lang="en-US"/>
        </a:p>
      </dgm:t>
    </dgm:pt>
    <dgm:pt modelId="{00B47C1D-F4D0-4537-A9D9-63A8C63D6658}" type="sibTrans" cxnId="{B12D0714-316E-4528-B101-135B8FB58333}">
      <dgm:prSet/>
      <dgm:spPr/>
      <dgm:t>
        <a:bodyPr/>
        <a:lstStyle/>
        <a:p>
          <a:endParaRPr lang="en-US"/>
        </a:p>
      </dgm:t>
    </dgm:pt>
    <dgm:pt modelId="{68918168-7713-44F3-812C-A6C912096A63}" type="pres">
      <dgm:prSet presAssocID="{78AC0D5E-EC5C-42E1-AD2E-259462EEA15B}" presName="root" presStyleCnt="0">
        <dgm:presLayoutVars>
          <dgm:dir/>
          <dgm:resizeHandles val="exact"/>
        </dgm:presLayoutVars>
      </dgm:prSet>
      <dgm:spPr/>
    </dgm:pt>
    <dgm:pt modelId="{4E58A0A7-7236-4BD0-B7C4-9461ECBA84F5}" type="pres">
      <dgm:prSet presAssocID="{EAB6D82F-7EB7-4ED8-803C-FBF1F6638DDF}" presName="compNode" presStyleCnt="0"/>
      <dgm:spPr/>
    </dgm:pt>
    <dgm:pt modelId="{FBC466C0-DAC0-4682-B4A9-798ABD026494}" type="pres">
      <dgm:prSet presAssocID="{EAB6D82F-7EB7-4ED8-803C-FBF1F6638DDF}" presName="bgRect" presStyleLbl="bgShp" presStyleIdx="0" presStyleCnt="4"/>
      <dgm:spPr/>
    </dgm:pt>
    <dgm:pt modelId="{9279E599-B17F-461C-B076-2B769791DA23}" type="pres">
      <dgm:prSet presAssocID="{EAB6D82F-7EB7-4ED8-803C-FBF1F6638DDF}" presName="iconRect" presStyleLbl="node1" presStyleIdx="0" presStyleCnt="4"/>
      <dgm:spPr>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mmer"/>
        </a:ext>
      </dgm:extLst>
    </dgm:pt>
    <dgm:pt modelId="{82C7E243-AA13-4216-BBAD-A8A2BED17D5D}" type="pres">
      <dgm:prSet presAssocID="{EAB6D82F-7EB7-4ED8-803C-FBF1F6638DDF}" presName="spaceRect" presStyleCnt="0"/>
      <dgm:spPr/>
    </dgm:pt>
    <dgm:pt modelId="{E4861C1B-ABE4-4A1A-8B4D-8FA785E2D2DF}" type="pres">
      <dgm:prSet presAssocID="{EAB6D82F-7EB7-4ED8-803C-FBF1F6638DDF}" presName="parTx" presStyleLbl="revTx" presStyleIdx="0" presStyleCnt="5">
        <dgm:presLayoutVars>
          <dgm:chMax val="0"/>
          <dgm:chPref val="0"/>
        </dgm:presLayoutVars>
      </dgm:prSet>
      <dgm:spPr/>
    </dgm:pt>
    <dgm:pt modelId="{5F75A91C-608D-4D41-B4C4-EC2A9B83BD20}" type="pres">
      <dgm:prSet presAssocID="{C503D586-17EC-4C83-8821-D106026A6C27}" presName="sibTrans" presStyleCnt="0"/>
      <dgm:spPr/>
    </dgm:pt>
    <dgm:pt modelId="{A3A883CA-0EBD-4961-95B8-260735AE3144}" type="pres">
      <dgm:prSet presAssocID="{2EBD599F-DBEB-4839-BBB2-87EBBE92DB7D}" presName="compNode" presStyleCnt="0"/>
      <dgm:spPr/>
    </dgm:pt>
    <dgm:pt modelId="{CAA06CD6-413F-4852-8282-1E1DE50ECA13}" type="pres">
      <dgm:prSet presAssocID="{2EBD599F-DBEB-4839-BBB2-87EBBE92DB7D}" presName="bgRect" presStyleLbl="bgShp" presStyleIdx="1" presStyleCnt="4" custLinFactNeighborX="488"/>
      <dgm:spPr/>
    </dgm:pt>
    <dgm:pt modelId="{BBFDA142-EABC-434D-9ACF-F60ED327B969}" type="pres">
      <dgm:prSet presAssocID="{2EBD599F-DBEB-4839-BBB2-87EBBE92DB7D}" presName="iconRect" presStyleLbl="node1" presStyleIdx="1" presStyleCnt="4"/>
      <dgm:spPr>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ad Face with No Fill"/>
        </a:ext>
      </dgm:extLst>
    </dgm:pt>
    <dgm:pt modelId="{184C1464-D117-45AD-9FD9-E553D0102902}" type="pres">
      <dgm:prSet presAssocID="{2EBD599F-DBEB-4839-BBB2-87EBBE92DB7D}" presName="spaceRect" presStyleCnt="0"/>
      <dgm:spPr/>
    </dgm:pt>
    <dgm:pt modelId="{305C2AA4-8891-4119-984E-F2F4B786DF03}" type="pres">
      <dgm:prSet presAssocID="{2EBD599F-DBEB-4839-BBB2-87EBBE92DB7D}" presName="parTx" presStyleLbl="revTx" presStyleIdx="1" presStyleCnt="5">
        <dgm:presLayoutVars>
          <dgm:chMax val="0"/>
          <dgm:chPref val="0"/>
        </dgm:presLayoutVars>
      </dgm:prSet>
      <dgm:spPr/>
    </dgm:pt>
    <dgm:pt modelId="{1DD8BE7E-992E-4882-AE33-648642CAE596}" type="pres">
      <dgm:prSet presAssocID="{2EBD599F-DBEB-4839-BBB2-87EBBE92DB7D}" presName="desTx" presStyleLbl="revTx" presStyleIdx="2" presStyleCnt="5" custScaleX="126697" custLinFactNeighborX="-12008" custLinFactNeighborY="1656">
        <dgm:presLayoutVars/>
      </dgm:prSet>
      <dgm:spPr/>
    </dgm:pt>
    <dgm:pt modelId="{9384ADA0-51C3-4FF9-BF7B-DF2DB2A6485D}" type="pres">
      <dgm:prSet presAssocID="{849069EA-5D01-42E3-945E-29FFA60C639F}" presName="sibTrans" presStyleCnt="0"/>
      <dgm:spPr/>
    </dgm:pt>
    <dgm:pt modelId="{9EFB4D8A-A4E6-417D-A288-E9530F4D68EB}" type="pres">
      <dgm:prSet presAssocID="{E50D405A-8CE2-4EF1-BB83-3B673492F0B5}" presName="compNode" presStyleCnt="0"/>
      <dgm:spPr/>
    </dgm:pt>
    <dgm:pt modelId="{518AD1D1-7E4A-411A-8337-4AAEF59E11B9}" type="pres">
      <dgm:prSet presAssocID="{E50D405A-8CE2-4EF1-BB83-3B673492F0B5}" presName="bgRect" presStyleLbl="bgShp" presStyleIdx="2" presStyleCnt="4"/>
      <dgm:spPr/>
    </dgm:pt>
    <dgm:pt modelId="{79A1E634-164C-41CF-89A9-0FFED22859FD}" type="pres">
      <dgm:prSet presAssocID="{E50D405A-8CE2-4EF1-BB83-3B673492F0B5}" presName="iconRect" presStyleLbl="node1" presStyleIdx="2" presStyleCnt="4"/>
      <dgm:spPr>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C744AF03-B391-4458-9690-C34BD6D2FE48}" type="pres">
      <dgm:prSet presAssocID="{E50D405A-8CE2-4EF1-BB83-3B673492F0B5}" presName="spaceRect" presStyleCnt="0"/>
      <dgm:spPr/>
    </dgm:pt>
    <dgm:pt modelId="{6EFE1CAE-5C2C-480E-88D1-A76B68820887}" type="pres">
      <dgm:prSet presAssocID="{E50D405A-8CE2-4EF1-BB83-3B673492F0B5}" presName="parTx" presStyleLbl="revTx" presStyleIdx="3" presStyleCnt="5">
        <dgm:presLayoutVars>
          <dgm:chMax val="0"/>
          <dgm:chPref val="0"/>
        </dgm:presLayoutVars>
      </dgm:prSet>
      <dgm:spPr/>
    </dgm:pt>
    <dgm:pt modelId="{483A4D80-11D8-4E6E-AAED-5F22699094DB}" type="pres">
      <dgm:prSet presAssocID="{E8EF14FC-8F15-4973-97E9-3C21756564C7}" presName="sibTrans" presStyleCnt="0"/>
      <dgm:spPr/>
    </dgm:pt>
    <dgm:pt modelId="{AAE1BF05-2E88-49C5-A719-A9EE25DE690F}" type="pres">
      <dgm:prSet presAssocID="{32D99E19-85D0-436B-8E19-461738BC253B}" presName="compNode" presStyleCnt="0"/>
      <dgm:spPr/>
    </dgm:pt>
    <dgm:pt modelId="{41989190-A5C1-4C32-8AB2-9890971E2DB4}" type="pres">
      <dgm:prSet presAssocID="{32D99E19-85D0-436B-8E19-461738BC253B}" presName="bgRect" presStyleLbl="bgShp" presStyleIdx="3" presStyleCnt="4" custLinFactNeighborX="-1056" custLinFactNeighborY="-7450"/>
      <dgm:spPr/>
    </dgm:pt>
    <dgm:pt modelId="{60A3A723-BE5D-42CB-BE07-72A35DBD3C67}" type="pres">
      <dgm:prSet presAssocID="{32D99E19-85D0-436B-8E19-461738BC253B}" presName="iconRect" presStyleLbl="node1" presStyleIdx="3" presStyleCnt="4"/>
      <dgm:spPr>
        <a:blipFill>
          <a:blip xmlns:r="http://schemas.openxmlformats.org/officeDocument/2006/relationships"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topwatch"/>
        </a:ext>
      </dgm:extLst>
    </dgm:pt>
    <dgm:pt modelId="{D5448CF8-9546-44DD-A2E3-04DBA11497A4}" type="pres">
      <dgm:prSet presAssocID="{32D99E19-85D0-436B-8E19-461738BC253B}" presName="spaceRect" presStyleCnt="0"/>
      <dgm:spPr/>
    </dgm:pt>
    <dgm:pt modelId="{4733AF59-9E5F-40EE-9809-4B9DAA56E3C9}" type="pres">
      <dgm:prSet presAssocID="{32D99E19-85D0-436B-8E19-461738BC253B}" presName="parTx" presStyleLbl="revTx" presStyleIdx="4" presStyleCnt="5" custLinFactNeighborX="1338" custLinFactNeighborY="4139">
        <dgm:presLayoutVars>
          <dgm:chMax val="0"/>
          <dgm:chPref val="0"/>
        </dgm:presLayoutVars>
      </dgm:prSet>
      <dgm:spPr/>
    </dgm:pt>
  </dgm:ptLst>
  <dgm:cxnLst>
    <dgm:cxn modelId="{B12D0714-316E-4528-B101-135B8FB58333}" srcId="{78AC0D5E-EC5C-42E1-AD2E-259462EEA15B}" destId="{32D99E19-85D0-436B-8E19-461738BC253B}" srcOrd="3" destOrd="0" parTransId="{72329F3A-9DCD-4B7B-8AF9-DA24014691B8}" sibTransId="{00B47C1D-F4D0-4537-A9D9-63A8C63D6658}"/>
    <dgm:cxn modelId="{355AFE2B-7039-40BE-9648-AC4E12449977}" type="presOf" srcId="{78AC0D5E-EC5C-42E1-AD2E-259462EEA15B}" destId="{68918168-7713-44F3-812C-A6C912096A63}" srcOrd="0" destOrd="0" presId="urn:microsoft.com/office/officeart/2018/2/layout/IconVerticalSolidList"/>
    <dgm:cxn modelId="{23410960-4E93-4B80-B40E-09A06B4B6DC8}" srcId="{2EBD599F-DBEB-4839-BBB2-87EBBE92DB7D}" destId="{51F39855-0DC0-4ED5-A469-48C66F6C8A3C}" srcOrd="0" destOrd="0" parTransId="{8785C4B9-9BC7-4AE1-9287-B4BC2839935B}" sibTransId="{0DF936D8-5E16-4D2A-839C-86BCC7D454FE}"/>
    <dgm:cxn modelId="{8CEEAA75-2EBA-4448-B19C-CDA939BED99F}" type="presOf" srcId="{51F39855-0DC0-4ED5-A469-48C66F6C8A3C}" destId="{1DD8BE7E-992E-4882-AE33-648642CAE596}" srcOrd="0" destOrd="0" presId="urn:microsoft.com/office/officeart/2018/2/layout/IconVerticalSolidList"/>
    <dgm:cxn modelId="{D3485478-653E-4459-B9EB-608B849B30BA}" srcId="{78AC0D5E-EC5C-42E1-AD2E-259462EEA15B}" destId="{2EBD599F-DBEB-4839-BBB2-87EBBE92DB7D}" srcOrd="1" destOrd="0" parTransId="{88DCFA1E-DB3D-49ED-A35D-442ABE005CD9}" sibTransId="{849069EA-5D01-42E3-945E-29FFA60C639F}"/>
    <dgm:cxn modelId="{4EEBB4D0-2B8F-41A6-B2DC-8D700B0E7104}" srcId="{78AC0D5E-EC5C-42E1-AD2E-259462EEA15B}" destId="{EAB6D82F-7EB7-4ED8-803C-FBF1F6638DDF}" srcOrd="0" destOrd="0" parTransId="{40245D91-A922-4561-AA88-E6D53E19CF77}" sibTransId="{C503D586-17EC-4C83-8821-D106026A6C27}"/>
    <dgm:cxn modelId="{0F10EEE6-56E4-42A7-B2D0-A4145371F251}" type="presOf" srcId="{32D99E19-85D0-436B-8E19-461738BC253B}" destId="{4733AF59-9E5F-40EE-9809-4B9DAA56E3C9}" srcOrd="0" destOrd="0" presId="urn:microsoft.com/office/officeart/2018/2/layout/IconVerticalSolidList"/>
    <dgm:cxn modelId="{B06DECF2-56A6-460D-8089-0D238220ED55}" srcId="{78AC0D5E-EC5C-42E1-AD2E-259462EEA15B}" destId="{E50D405A-8CE2-4EF1-BB83-3B673492F0B5}" srcOrd="2" destOrd="0" parTransId="{5FC087F0-84F6-4687-8A3E-501308AB3FFC}" sibTransId="{E8EF14FC-8F15-4973-97E9-3C21756564C7}"/>
    <dgm:cxn modelId="{34FC1AF6-AEF0-4A4D-8ADE-E6F4E27C9AF2}" type="presOf" srcId="{2EBD599F-DBEB-4839-BBB2-87EBBE92DB7D}" destId="{305C2AA4-8891-4119-984E-F2F4B786DF03}" srcOrd="0" destOrd="0" presId="urn:microsoft.com/office/officeart/2018/2/layout/IconVerticalSolidList"/>
    <dgm:cxn modelId="{1ACA58FC-B17A-4734-8EA3-5DFA81D74A09}" type="presOf" srcId="{E50D405A-8CE2-4EF1-BB83-3B673492F0B5}" destId="{6EFE1CAE-5C2C-480E-88D1-A76B68820887}" srcOrd="0" destOrd="0" presId="urn:microsoft.com/office/officeart/2018/2/layout/IconVerticalSolidList"/>
    <dgm:cxn modelId="{9A06A9FD-F9C1-44E9-8103-A9DCDA04370A}" type="presOf" srcId="{EAB6D82F-7EB7-4ED8-803C-FBF1F6638DDF}" destId="{E4861C1B-ABE4-4A1A-8B4D-8FA785E2D2DF}" srcOrd="0" destOrd="0" presId="urn:microsoft.com/office/officeart/2018/2/layout/IconVerticalSolidList"/>
    <dgm:cxn modelId="{C2B6C8B1-518E-47F9-83E6-CF45E08A8163}" type="presParOf" srcId="{68918168-7713-44F3-812C-A6C912096A63}" destId="{4E58A0A7-7236-4BD0-B7C4-9461ECBA84F5}" srcOrd="0" destOrd="0" presId="urn:microsoft.com/office/officeart/2018/2/layout/IconVerticalSolidList"/>
    <dgm:cxn modelId="{C2FA2E45-AB24-48BF-B4C6-1DFAC35D79F6}" type="presParOf" srcId="{4E58A0A7-7236-4BD0-B7C4-9461ECBA84F5}" destId="{FBC466C0-DAC0-4682-B4A9-798ABD026494}" srcOrd="0" destOrd="0" presId="urn:microsoft.com/office/officeart/2018/2/layout/IconVerticalSolidList"/>
    <dgm:cxn modelId="{97C47E06-67F7-497A-A29A-13B49C2A5B29}" type="presParOf" srcId="{4E58A0A7-7236-4BD0-B7C4-9461ECBA84F5}" destId="{9279E599-B17F-461C-B076-2B769791DA23}" srcOrd="1" destOrd="0" presId="urn:microsoft.com/office/officeart/2018/2/layout/IconVerticalSolidList"/>
    <dgm:cxn modelId="{A48BA5E5-FC03-47DC-9AE4-702C078F2882}" type="presParOf" srcId="{4E58A0A7-7236-4BD0-B7C4-9461ECBA84F5}" destId="{82C7E243-AA13-4216-BBAD-A8A2BED17D5D}" srcOrd="2" destOrd="0" presId="urn:microsoft.com/office/officeart/2018/2/layout/IconVerticalSolidList"/>
    <dgm:cxn modelId="{DE232049-C515-4949-B5E7-5601080D97E3}" type="presParOf" srcId="{4E58A0A7-7236-4BD0-B7C4-9461ECBA84F5}" destId="{E4861C1B-ABE4-4A1A-8B4D-8FA785E2D2DF}" srcOrd="3" destOrd="0" presId="urn:microsoft.com/office/officeart/2018/2/layout/IconVerticalSolidList"/>
    <dgm:cxn modelId="{F421FDD7-6A3B-47D6-A80F-7C5D0EEFAC8B}" type="presParOf" srcId="{68918168-7713-44F3-812C-A6C912096A63}" destId="{5F75A91C-608D-4D41-B4C4-EC2A9B83BD20}" srcOrd="1" destOrd="0" presId="urn:microsoft.com/office/officeart/2018/2/layout/IconVerticalSolidList"/>
    <dgm:cxn modelId="{DFA49D3B-2B42-4E74-AA97-F763C49E58C0}" type="presParOf" srcId="{68918168-7713-44F3-812C-A6C912096A63}" destId="{A3A883CA-0EBD-4961-95B8-260735AE3144}" srcOrd="2" destOrd="0" presId="urn:microsoft.com/office/officeart/2018/2/layout/IconVerticalSolidList"/>
    <dgm:cxn modelId="{13DCF22E-B5BE-4E1C-B6DF-EAE391358B82}" type="presParOf" srcId="{A3A883CA-0EBD-4961-95B8-260735AE3144}" destId="{CAA06CD6-413F-4852-8282-1E1DE50ECA13}" srcOrd="0" destOrd="0" presId="urn:microsoft.com/office/officeart/2018/2/layout/IconVerticalSolidList"/>
    <dgm:cxn modelId="{5EF2D657-793C-4F75-B7F2-B194297951DC}" type="presParOf" srcId="{A3A883CA-0EBD-4961-95B8-260735AE3144}" destId="{BBFDA142-EABC-434D-9ACF-F60ED327B969}" srcOrd="1" destOrd="0" presId="urn:microsoft.com/office/officeart/2018/2/layout/IconVerticalSolidList"/>
    <dgm:cxn modelId="{825904E5-8806-4CF9-8A36-C56CEA638D3C}" type="presParOf" srcId="{A3A883CA-0EBD-4961-95B8-260735AE3144}" destId="{184C1464-D117-45AD-9FD9-E553D0102902}" srcOrd="2" destOrd="0" presId="urn:microsoft.com/office/officeart/2018/2/layout/IconVerticalSolidList"/>
    <dgm:cxn modelId="{E800896B-41E8-43A6-8826-BCBA7224054B}" type="presParOf" srcId="{A3A883CA-0EBD-4961-95B8-260735AE3144}" destId="{305C2AA4-8891-4119-984E-F2F4B786DF03}" srcOrd="3" destOrd="0" presId="urn:microsoft.com/office/officeart/2018/2/layout/IconVerticalSolidList"/>
    <dgm:cxn modelId="{810004CB-336C-49B0-9E3E-7BA09A276DC2}" type="presParOf" srcId="{A3A883CA-0EBD-4961-95B8-260735AE3144}" destId="{1DD8BE7E-992E-4882-AE33-648642CAE596}" srcOrd="4" destOrd="0" presId="urn:microsoft.com/office/officeart/2018/2/layout/IconVerticalSolidList"/>
    <dgm:cxn modelId="{E3E74BF7-C6F1-40A5-978F-EA07C381F727}" type="presParOf" srcId="{68918168-7713-44F3-812C-A6C912096A63}" destId="{9384ADA0-51C3-4FF9-BF7B-DF2DB2A6485D}" srcOrd="3" destOrd="0" presId="urn:microsoft.com/office/officeart/2018/2/layout/IconVerticalSolidList"/>
    <dgm:cxn modelId="{20F30739-44F5-4380-8762-D98296CC17BB}" type="presParOf" srcId="{68918168-7713-44F3-812C-A6C912096A63}" destId="{9EFB4D8A-A4E6-417D-A288-E9530F4D68EB}" srcOrd="4" destOrd="0" presId="urn:microsoft.com/office/officeart/2018/2/layout/IconVerticalSolidList"/>
    <dgm:cxn modelId="{89A755D0-24EF-45D3-A3C9-B48AE3DE57E9}" type="presParOf" srcId="{9EFB4D8A-A4E6-417D-A288-E9530F4D68EB}" destId="{518AD1D1-7E4A-411A-8337-4AAEF59E11B9}" srcOrd="0" destOrd="0" presId="urn:microsoft.com/office/officeart/2018/2/layout/IconVerticalSolidList"/>
    <dgm:cxn modelId="{39656D63-F084-485F-AA3C-44EDDBCA747D}" type="presParOf" srcId="{9EFB4D8A-A4E6-417D-A288-E9530F4D68EB}" destId="{79A1E634-164C-41CF-89A9-0FFED22859FD}" srcOrd="1" destOrd="0" presId="urn:microsoft.com/office/officeart/2018/2/layout/IconVerticalSolidList"/>
    <dgm:cxn modelId="{E4811E81-5048-4B8D-A256-27D0DEB02D25}" type="presParOf" srcId="{9EFB4D8A-A4E6-417D-A288-E9530F4D68EB}" destId="{C744AF03-B391-4458-9690-C34BD6D2FE48}" srcOrd="2" destOrd="0" presId="urn:microsoft.com/office/officeart/2018/2/layout/IconVerticalSolidList"/>
    <dgm:cxn modelId="{54153B57-4F7E-4536-B1F5-6C3C4965A7A4}" type="presParOf" srcId="{9EFB4D8A-A4E6-417D-A288-E9530F4D68EB}" destId="{6EFE1CAE-5C2C-480E-88D1-A76B68820887}" srcOrd="3" destOrd="0" presId="urn:microsoft.com/office/officeart/2018/2/layout/IconVerticalSolidList"/>
    <dgm:cxn modelId="{43DF157C-223A-447E-B7CC-9D1C5E17D34C}" type="presParOf" srcId="{68918168-7713-44F3-812C-A6C912096A63}" destId="{483A4D80-11D8-4E6E-AAED-5F22699094DB}" srcOrd="5" destOrd="0" presId="urn:microsoft.com/office/officeart/2018/2/layout/IconVerticalSolidList"/>
    <dgm:cxn modelId="{576C82BA-E723-4ED1-9E1C-216335214B4A}" type="presParOf" srcId="{68918168-7713-44F3-812C-A6C912096A63}" destId="{AAE1BF05-2E88-49C5-A719-A9EE25DE690F}" srcOrd="6" destOrd="0" presId="urn:microsoft.com/office/officeart/2018/2/layout/IconVerticalSolidList"/>
    <dgm:cxn modelId="{19393E9B-FBD6-42E2-AD39-616F8F16F15D}" type="presParOf" srcId="{AAE1BF05-2E88-49C5-A719-A9EE25DE690F}" destId="{41989190-A5C1-4C32-8AB2-9890971E2DB4}" srcOrd="0" destOrd="0" presId="urn:microsoft.com/office/officeart/2018/2/layout/IconVerticalSolidList"/>
    <dgm:cxn modelId="{BFCFD5AB-B03A-4F80-B39E-E29310541B16}" type="presParOf" srcId="{AAE1BF05-2E88-49C5-A719-A9EE25DE690F}" destId="{60A3A723-BE5D-42CB-BE07-72A35DBD3C67}" srcOrd="1" destOrd="0" presId="urn:microsoft.com/office/officeart/2018/2/layout/IconVerticalSolidList"/>
    <dgm:cxn modelId="{7C5B3C36-28B9-4A40-B184-13067537E997}" type="presParOf" srcId="{AAE1BF05-2E88-49C5-A719-A9EE25DE690F}" destId="{D5448CF8-9546-44DD-A2E3-04DBA11497A4}" srcOrd="2" destOrd="0" presId="urn:microsoft.com/office/officeart/2018/2/layout/IconVerticalSolidList"/>
    <dgm:cxn modelId="{152EB0CE-F80E-452A-8E83-C048824E2E98}" type="presParOf" srcId="{AAE1BF05-2E88-49C5-A719-A9EE25DE690F}" destId="{4733AF59-9E5F-40EE-9809-4B9DAA56E3C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9357CB-E823-47E2-9B42-5482120ADBA4}">
      <dsp:nvSpPr>
        <dsp:cNvPr id="0" name=""/>
        <dsp:cNvSpPr/>
      </dsp:nvSpPr>
      <dsp:spPr>
        <a:xfrm>
          <a:off x="0" y="249282"/>
          <a:ext cx="5732584" cy="1110375"/>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912" tIns="312420" rIns="444912"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dirty="0"/>
            <a:t>Must get to and from site </a:t>
          </a:r>
        </a:p>
        <a:p>
          <a:pPr marL="114300" lvl="1" indent="-114300" algn="l" defTabSz="666750">
            <a:lnSpc>
              <a:spcPct val="90000"/>
            </a:lnSpc>
            <a:spcBef>
              <a:spcPct val="0"/>
            </a:spcBef>
            <a:spcAft>
              <a:spcPct val="15000"/>
            </a:spcAft>
            <a:buChar char="•"/>
          </a:pPr>
          <a:r>
            <a:rPr lang="en-US" sz="1500" kern="1200" dirty="0"/>
            <a:t>Don’t know if any leaks present in the region surveyed</a:t>
          </a:r>
        </a:p>
        <a:p>
          <a:pPr marL="114300" lvl="1" indent="-114300" algn="l" defTabSz="666750">
            <a:lnSpc>
              <a:spcPct val="90000"/>
            </a:lnSpc>
            <a:spcBef>
              <a:spcPct val="0"/>
            </a:spcBef>
            <a:spcAft>
              <a:spcPct val="15000"/>
            </a:spcAft>
            <a:buChar char="•"/>
          </a:pPr>
          <a:r>
            <a:rPr lang="en-US" sz="1500" kern="1200" dirty="0"/>
            <a:t>Low footprint if area is surveyed by foot</a:t>
          </a:r>
        </a:p>
      </dsp:txBody>
      <dsp:txXfrm>
        <a:off x="0" y="249282"/>
        <a:ext cx="5732584" cy="1110375"/>
      </dsp:txXfrm>
    </dsp:sp>
    <dsp:sp modelId="{2C1F1991-37AE-4415-BE14-CE288B0D8588}">
      <dsp:nvSpPr>
        <dsp:cNvPr id="0" name=""/>
        <dsp:cNvSpPr/>
      </dsp:nvSpPr>
      <dsp:spPr>
        <a:xfrm>
          <a:off x="286629" y="27882"/>
          <a:ext cx="4012808" cy="4428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1675" tIns="0" rIns="151675" bIns="0" numCol="1" spcCol="1270" anchor="ctr" anchorCtr="0">
          <a:noAutofit/>
        </a:bodyPr>
        <a:lstStyle/>
        <a:p>
          <a:pPr marL="0" lvl="0" indent="0" algn="l" defTabSz="666750">
            <a:lnSpc>
              <a:spcPct val="90000"/>
            </a:lnSpc>
            <a:spcBef>
              <a:spcPct val="0"/>
            </a:spcBef>
            <a:spcAft>
              <a:spcPct val="35000"/>
            </a:spcAft>
            <a:buNone/>
          </a:pPr>
          <a:r>
            <a:rPr lang="en-US" sz="1500" kern="1200" dirty="0"/>
            <a:t>Listening on each stop tap</a:t>
          </a:r>
        </a:p>
      </dsp:txBody>
      <dsp:txXfrm>
        <a:off x="308245" y="49498"/>
        <a:ext cx="3969576" cy="399568"/>
      </dsp:txXfrm>
    </dsp:sp>
    <dsp:sp modelId="{15CB69EA-0B9B-4375-898B-FDF236501107}">
      <dsp:nvSpPr>
        <dsp:cNvPr id="0" name=""/>
        <dsp:cNvSpPr/>
      </dsp:nvSpPr>
      <dsp:spPr>
        <a:xfrm>
          <a:off x="0" y="1662057"/>
          <a:ext cx="5732584" cy="1063125"/>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912" tIns="312420" rIns="444912"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dirty="0"/>
            <a:t>Movement of staff  in vehicles doing lift and shift and follow up Active Leakage Control activities </a:t>
          </a:r>
        </a:p>
        <a:p>
          <a:pPr marL="114300" lvl="1" indent="-114300" algn="l" defTabSz="666750">
            <a:lnSpc>
              <a:spcPct val="90000"/>
            </a:lnSpc>
            <a:spcBef>
              <a:spcPct val="0"/>
            </a:spcBef>
            <a:spcAft>
              <a:spcPct val="15000"/>
            </a:spcAft>
            <a:buChar char="•"/>
          </a:pPr>
          <a:r>
            <a:rPr lang="en-US" sz="1500" kern="1200" dirty="0"/>
            <a:t>Don’t know if any leaks present in the region surveyed </a:t>
          </a:r>
        </a:p>
      </dsp:txBody>
      <dsp:txXfrm>
        <a:off x="0" y="1662057"/>
        <a:ext cx="5732584" cy="1063125"/>
      </dsp:txXfrm>
    </dsp:sp>
    <dsp:sp modelId="{6D8E1209-033C-421A-A6F8-FD8D1D874782}">
      <dsp:nvSpPr>
        <dsp:cNvPr id="0" name=""/>
        <dsp:cNvSpPr/>
      </dsp:nvSpPr>
      <dsp:spPr>
        <a:xfrm>
          <a:off x="286629" y="1440657"/>
          <a:ext cx="4012808" cy="4428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1675" tIns="0" rIns="151675" bIns="0" numCol="1" spcCol="1270" anchor="ctr" anchorCtr="0">
          <a:noAutofit/>
        </a:bodyPr>
        <a:lstStyle/>
        <a:p>
          <a:pPr marL="0" lvl="0" indent="0" algn="l" defTabSz="666750">
            <a:lnSpc>
              <a:spcPct val="90000"/>
            </a:lnSpc>
            <a:spcBef>
              <a:spcPct val="0"/>
            </a:spcBef>
            <a:spcAft>
              <a:spcPct val="35000"/>
            </a:spcAft>
            <a:buNone/>
          </a:pPr>
          <a:r>
            <a:rPr lang="en-US" sz="1500" kern="1200" dirty="0"/>
            <a:t>Lift and shift of noise loggers</a:t>
          </a:r>
        </a:p>
      </dsp:txBody>
      <dsp:txXfrm>
        <a:off x="308245" y="1462273"/>
        <a:ext cx="3969576" cy="399568"/>
      </dsp:txXfrm>
    </dsp:sp>
    <dsp:sp modelId="{4543A667-CC5C-4730-ADB7-194ACAA15EC1}">
      <dsp:nvSpPr>
        <dsp:cNvPr id="0" name=""/>
        <dsp:cNvSpPr/>
      </dsp:nvSpPr>
      <dsp:spPr>
        <a:xfrm>
          <a:off x="0" y="3027582"/>
          <a:ext cx="5732584" cy="826875"/>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912" tIns="312420" rIns="444912"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dirty="0"/>
            <a:t>Once installed only go to alarms – reduced unnecessary vehicle usage </a:t>
          </a:r>
        </a:p>
      </dsp:txBody>
      <dsp:txXfrm>
        <a:off x="0" y="3027582"/>
        <a:ext cx="5732584" cy="826875"/>
      </dsp:txXfrm>
    </dsp:sp>
    <dsp:sp modelId="{3DAFC216-9489-4586-B5ED-93538A3C0D49}">
      <dsp:nvSpPr>
        <dsp:cNvPr id="0" name=""/>
        <dsp:cNvSpPr/>
      </dsp:nvSpPr>
      <dsp:spPr>
        <a:xfrm>
          <a:off x="286629" y="2806183"/>
          <a:ext cx="4012808" cy="4428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1675" tIns="0" rIns="151675" bIns="0" numCol="1" spcCol="1270" anchor="ctr" anchorCtr="0">
          <a:noAutofit/>
        </a:bodyPr>
        <a:lstStyle/>
        <a:p>
          <a:pPr marL="0" lvl="0" indent="0" algn="l" defTabSz="666750">
            <a:lnSpc>
              <a:spcPct val="90000"/>
            </a:lnSpc>
            <a:spcBef>
              <a:spcPct val="0"/>
            </a:spcBef>
            <a:spcAft>
              <a:spcPct val="35000"/>
            </a:spcAft>
            <a:buNone/>
          </a:pPr>
          <a:r>
            <a:rPr lang="en-US" sz="1500" kern="1200" dirty="0"/>
            <a:t>Permanent installed equipment </a:t>
          </a:r>
        </a:p>
      </dsp:txBody>
      <dsp:txXfrm>
        <a:off x="308245" y="2827799"/>
        <a:ext cx="3969576" cy="399568"/>
      </dsp:txXfrm>
    </dsp:sp>
    <dsp:sp modelId="{877D9F08-B4CB-4FC7-B5C8-7FC615491D91}">
      <dsp:nvSpPr>
        <dsp:cNvPr id="0" name=""/>
        <dsp:cNvSpPr/>
      </dsp:nvSpPr>
      <dsp:spPr>
        <a:xfrm>
          <a:off x="0" y="4156858"/>
          <a:ext cx="5732584" cy="826875"/>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912" tIns="312420" rIns="444912"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dirty="0"/>
            <a:t>Only go to areas of Interest – reduced unnecessary vehicle usage </a:t>
          </a:r>
        </a:p>
      </dsp:txBody>
      <dsp:txXfrm>
        <a:off x="0" y="4156858"/>
        <a:ext cx="5732584" cy="826875"/>
      </dsp:txXfrm>
    </dsp:sp>
    <dsp:sp modelId="{00A8113D-8C10-4C67-A9A3-9108E773D2E2}">
      <dsp:nvSpPr>
        <dsp:cNvPr id="0" name=""/>
        <dsp:cNvSpPr/>
      </dsp:nvSpPr>
      <dsp:spPr>
        <a:xfrm>
          <a:off x="286629" y="3935458"/>
          <a:ext cx="4012808" cy="4428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1675" tIns="0" rIns="151675" bIns="0" numCol="1" spcCol="1270" anchor="ctr" anchorCtr="0">
          <a:noAutofit/>
        </a:bodyPr>
        <a:lstStyle/>
        <a:p>
          <a:pPr marL="0" lvl="0" indent="0" algn="l" defTabSz="666750">
            <a:lnSpc>
              <a:spcPct val="90000"/>
            </a:lnSpc>
            <a:spcBef>
              <a:spcPct val="0"/>
            </a:spcBef>
            <a:spcAft>
              <a:spcPct val="35000"/>
            </a:spcAft>
            <a:buNone/>
          </a:pPr>
          <a:r>
            <a:rPr lang="en-US" sz="1500" kern="1200" dirty="0"/>
            <a:t>Satellite leakage </a:t>
          </a:r>
        </a:p>
      </dsp:txBody>
      <dsp:txXfrm>
        <a:off x="308245" y="3957074"/>
        <a:ext cx="3969576" cy="3995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A4B160-189F-451A-B6A5-DDF0B545670A}">
      <dsp:nvSpPr>
        <dsp:cNvPr id="0" name=""/>
        <dsp:cNvSpPr/>
      </dsp:nvSpPr>
      <dsp:spPr>
        <a:xfrm rot="5400000">
          <a:off x="3803655" y="-1504524"/>
          <a:ext cx="727092" cy="3922072"/>
        </a:xfrm>
        <a:prstGeom prst="round2Same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t>Open-cut</a:t>
          </a:r>
        </a:p>
        <a:p>
          <a:pPr marL="171450" lvl="1" indent="-171450" algn="l" defTabSz="844550">
            <a:lnSpc>
              <a:spcPct val="90000"/>
            </a:lnSpc>
            <a:spcBef>
              <a:spcPct val="0"/>
            </a:spcBef>
            <a:spcAft>
              <a:spcPct val="15000"/>
            </a:spcAft>
            <a:buChar char="•"/>
          </a:pPr>
          <a:r>
            <a:rPr lang="en-US" sz="1900" kern="1200" dirty="0"/>
            <a:t>Bored / pipe-bursting </a:t>
          </a:r>
        </a:p>
      </dsp:txBody>
      <dsp:txXfrm rot="-5400000">
        <a:off x="2206165" y="128460"/>
        <a:ext cx="3886578" cy="656104"/>
      </dsp:txXfrm>
    </dsp:sp>
    <dsp:sp modelId="{604B6E76-F7D6-4E30-A721-09601B29C289}">
      <dsp:nvSpPr>
        <dsp:cNvPr id="0" name=""/>
        <dsp:cNvSpPr/>
      </dsp:nvSpPr>
      <dsp:spPr>
        <a:xfrm>
          <a:off x="0" y="2078"/>
          <a:ext cx="2206165" cy="908866"/>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dirty="0"/>
            <a:t>Method of pipe installation</a:t>
          </a:r>
        </a:p>
      </dsp:txBody>
      <dsp:txXfrm>
        <a:off x="44367" y="46445"/>
        <a:ext cx="2117431" cy="820132"/>
      </dsp:txXfrm>
    </dsp:sp>
    <dsp:sp modelId="{472810BF-1DE0-47D1-8AD5-F003B64BDF8A}">
      <dsp:nvSpPr>
        <dsp:cNvPr id="0" name=""/>
        <dsp:cNvSpPr/>
      </dsp:nvSpPr>
      <dsp:spPr>
        <a:xfrm rot="5400000">
          <a:off x="3803655" y="-550215"/>
          <a:ext cx="727092" cy="3922072"/>
        </a:xfrm>
        <a:prstGeom prst="round2Same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t>Concrete / tarmac</a:t>
          </a:r>
        </a:p>
        <a:p>
          <a:pPr marL="171450" lvl="1" indent="-171450" algn="l" defTabSz="844550">
            <a:lnSpc>
              <a:spcPct val="90000"/>
            </a:lnSpc>
            <a:spcBef>
              <a:spcPct val="0"/>
            </a:spcBef>
            <a:spcAft>
              <a:spcPct val="15000"/>
            </a:spcAft>
            <a:buChar char="•"/>
          </a:pPr>
          <a:r>
            <a:rPr lang="en-US" sz="1900" kern="1200" dirty="0"/>
            <a:t>Sand / grass </a:t>
          </a:r>
        </a:p>
      </dsp:txBody>
      <dsp:txXfrm rot="-5400000">
        <a:off x="2206165" y="1082769"/>
        <a:ext cx="3886578" cy="656104"/>
      </dsp:txXfrm>
    </dsp:sp>
    <dsp:sp modelId="{D3AF63E1-E65D-4F84-974D-FED9D60CAC59}">
      <dsp:nvSpPr>
        <dsp:cNvPr id="0" name=""/>
        <dsp:cNvSpPr/>
      </dsp:nvSpPr>
      <dsp:spPr>
        <a:xfrm>
          <a:off x="0" y="956388"/>
          <a:ext cx="2206165" cy="908866"/>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dirty="0"/>
            <a:t>Ground type </a:t>
          </a:r>
        </a:p>
      </dsp:txBody>
      <dsp:txXfrm>
        <a:off x="44367" y="1000755"/>
        <a:ext cx="2117431" cy="820132"/>
      </dsp:txXfrm>
    </dsp:sp>
    <dsp:sp modelId="{49534E40-7393-42F0-9C6F-5AB99437CD8F}">
      <dsp:nvSpPr>
        <dsp:cNvPr id="0" name=""/>
        <dsp:cNvSpPr/>
      </dsp:nvSpPr>
      <dsp:spPr>
        <a:xfrm rot="5400000">
          <a:off x="3803655" y="404094"/>
          <a:ext cx="727092" cy="3922072"/>
        </a:xfrm>
        <a:prstGeom prst="round2Same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t>Metallic</a:t>
          </a:r>
        </a:p>
        <a:p>
          <a:pPr marL="171450" lvl="1" indent="-171450" algn="l" defTabSz="844550">
            <a:lnSpc>
              <a:spcPct val="90000"/>
            </a:lnSpc>
            <a:spcBef>
              <a:spcPct val="0"/>
            </a:spcBef>
            <a:spcAft>
              <a:spcPct val="15000"/>
            </a:spcAft>
            <a:buChar char="•"/>
          </a:pPr>
          <a:r>
            <a:rPr lang="en-US" sz="1900" kern="1200" dirty="0"/>
            <a:t>Non-metallic</a:t>
          </a:r>
        </a:p>
      </dsp:txBody>
      <dsp:txXfrm rot="-5400000">
        <a:off x="2206165" y="2037078"/>
        <a:ext cx="3886578" cy="656104"/>
      </dsp:txXfrm>
    </dsp:sp>
    <dsp:sp modelId="{79046713-859D-4E1A-ABC8-2D72B674C9D7}">
      <dsp:nvSpPr>
        <dsp:cNvPr id="0" name=""/>
        <dsp:cNvSpPr/>
      </dsp:nvSpPr>
      <dsp:spPr>
        <a:xfrm>
          <a:off x="0" y="1910697"/>
          <a:ext cx="2206165" cy="908866"/>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dirty="0"/>
            <a:t>Material used </a:t>
          </a:r>
        </a:p>
      </dsp:txBody>
      <dsp:txXfrm>
        <a:off x="44367" y="1955064"/>
        <a:ext cx="2117431" cy="820132"/>
      </dsp:txXfrm>
    </dsp:sp>
    <dsp:sp modelId="{AB75D825-5948-4F96-A79D-BAE540D61035}">
      <dsp:nvSpPr>
        <dsp:cNvPr id="0" name=""/>
        <dsp:cNvSpPr/>
      </dsp:nvSpPr>
      <dsp:spPr>
        <a:xfrm>
          <a:off x="0" y="2865006"/>
          <a:ext cx="2206165" cy="908866"/>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dirty="0"/>
            <a:t>Life expectancy 30 - 60 years </a:t>
          </a:r>
        </a:p>
      </dsp:txBody>
      <dsp:txXfrm>
        <a:off x="44367" y="2909373"/>
        <a:ext cx="2117431" cy="820132"/>
      </dsp:txXfrm>
    </dsp:sp>
    <dsp:sp modelId="{FC068767-5192-4220-9A12-17E8FB949F0E}">
      <dsp:nvSpPr>
        <dsp:cNvPr id="0" name=""/>
        <dsp:cNvSpPr/>
      </dsp:nvSpPr>
      <dsp:spPr>
        <a:xfrm rot="5400000">
          <a:off x="3803655" y="2312713"/>
          <a:ext cx="727092" cy="3922072"/>
        </a:xfrm>
        <a:prstGeom prst="round2Same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t>Material</a:t>
          </a:r>
        </a:p>
        <a:p>
          <a:pPr marL="171450" lvl="1" indent="-171450" algn="l" defTabSz="844550">
            <a:lnSpc>
              <a:spcPct val="90000"/>
            </a:lnSpc>
            <a:spcBef>
              <a:spcPct val="0"/>
            </a:spcBef>
            <a:spcAft>
              <a:spcPct val="15000"/>
            </a:spcAft>
            <a:buChar char="•"/>
          </a:pPr>
          <a:r>
            <a:rPr lang="en-US" sz="1900" kern="1200" dirty="0"/>
            <a:t>Renew or use existing </a:t>
          </a:r>
        </a:p>
      </dsp:txBody>
      <dsp:txXfrm rot="-5400000">
        <a:off x="2206165" y="3945697"/>
        <a:ext cx="3886578" cy="656104"/>
      </dsp:txXfrm>
    </dsp:sp>
    <dsp:sp modelId="{337BD55F-8394-4290-B7F8-19FE7EA5BE9C}">
      <dsp:nvSpPr>
        <dsp:cNvPr id="0" name=""/>
        <dsp:cNvSpPr/>
      </dsp:nvSpPr>
      <dsp:spPr>
        <a:xfrm>
          <a:off x="0" y="3819316"/>
          <a:ext cx="2206165" cy="908866"/>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dirty="0"/>
            <a:t>Service pipe </a:t>
          </a:r>
        </a:p>
      </dsp:txBody>
      <dsp:txXfrm>
        <a:off x="44367" y="3863683"/>
        <a:ext cx="2117431" cy="8201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BE5FB5-A705-4B7B-8E0F-552C3635D4ED}">
      <dsp:nvSpPr>
        <dsp:cNvPr id="0" name=""/>
        <dsp:cNvSpPr/>
      </dsp:nvSpPr>
      <dsp:spPr>
        <a:xfrm>
          <a:off x="-24359" y="52396"/>
          <a:ext cx="5290135" cy="107877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67ABD9-7CB8-420D-AFA4-E08D8E0F409B}">
      <dsp:nvSpPr>
        <dsp:cNvPr id="0" name=""/>
        <dsp:cNvSpPr/>
      </dsp:nvSpPr>
      <dsp:spPr>
        <a:xfrm>
          <a:off x="108563" y="252380"/>
          <a:ext cx="593327" cy="593327"/>
        </a:xfrm>
        <a:prstGeom prst="rect">
          <a:avLst/>
        </a:prstGeom>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F897878-B5D6-452E-BC0D-97D02CFE27F3}">
      <dsp:nvSpPr>
        <dsp:cNvPr id="0" name=""/>
        <dsp:cNvSpPr/>
      </dsp:nvSpPr>
      <dsp:spPr>
        <a:xfrm>
          <a:off x="1028220" y="9655"/>
          <a:ext cx="2380560" cy="1078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171" tIns="114171" rIns="114171" bIns="114171" numCol="1" spcCol="1270" anchor="ctr" anchorCtr="0">
          <a:noAutofit/>
        </a:bodyPr>
        <a:lstStyle/>
        <a:p>
          <a:pPr marL="0" lvl="0" indent="0" algn="l" defTabSz="844550">
            <a:lnSpc>
              <a:spcPct val="100000"/>
            </a:lnSpc>
            <a:spcBef>
              <a:spcPct val="0"/>
            </a:spcBef>
            <a:spcAft>
              <a:spcPct val="35000"/>
            </a:spcAft>
            <a:buNone/>
          </a:pPr>
          <a:r>
            <a:rPr lang="en-US" sz="1900" kern="1200" dirty="0">
              <a:solidFill>
                <a:schemeClr val="tx1"/>
              </a:solidFill>
            </a:rPr>
            <a:t>Installation of PRV and servicing valves </a:t>
          </a:r>
        </a:p>
      </dsp:txBody>
      <dsp:txXfrm>
        <a:off x="1028220" y="9655"/>
        <a:ext cx="2380560" cy="1078776"/>
      </dsp:txXfrm>
    </dsp:sp>
    <dsp:sp modelId="{E086B4C9-D921-452A-8C3D-0520F65851E5}">
      <dsp:nvSpPr>
        <dsp:cNvPr id="0" name=""/>
        <dsp:cNvSpPr/>
      </dsp:nvSpPr>
      <dsp:spPr>
        <a:xfrm>
          <a:off x="3408781" y="9655"/>
          <a:ext cx="1661150" cy="1078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171" tIns="114171" rIns="114171" bIns="114171" numCol="1" spcCol="1270" anchor="ctr" anchorCtr="0">
          <a:noAutofit/>
        </a:bodyPr>
        <a:lstStyle/>
        <a:p>
          <a:pPr marL="0" lvl="0" indent="0" algn="l" defTabSz="800100">
            <a:lnSpc>
              <a:spcPct val="100000"/>
            </a:lnSpc>
            <a:spcBef>
              <a:spcPct val="0"/>
            </a:spcBef>
            <a:spcAft>
              <a:spcPct val="35000"/>
            </a:spcAft>
            <a:buNone/>
          </a:pPr>
          <a:r>
            <a:rPr lang="en-US" sz="1800" kern="1200" dirty="0">
              <a:solidFill>
                <a:schemeClr val="tx1"/>
              </a:solidFill>
            </a:rPr>
            <a:t>Single time installation </a:t>
          </a:r>
        </a:p>
      </dsp:txBody>
      <dsp:txXfrm>
        <a:off x="3408781" y="9655"/>
        <a:ext cx="1661150" cy="1078776"/>
      </dsp:txXfrm>
    </dsp:sp>
    <dsp:sp modelId="{99980D81-71E4-4E72-AC13-BCEDA1F4B450}">
      <dsp:nvSpPr>
        <dsp:cNvPr id="0" name=""/>
        <dsp:cNvSpPr/>
      </dsp:nvSpPr>
      <dsp:spPr>
        <a:xfrm>
          <a:off x="0" y="1393294"/>
          <a:ext cx="5290135" cy="107877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797F7A-8281-4B01-BB92-762DEE834DE9}">
      <dsp:nvSpPr>
        <dsp:cNvPr id="0" name=""/>
        <dsp:cNvSpPr/>
      </dsp:nvSpPr>
      <dsp:spPr>
        <a:xfrm>
          <a:off x="108563" y="1600851"/>
          <a:ext cx="593327" cy="593327"/>
        </a:xfrm>
        <a:prstGeom prst="rect">
          <a:avLst/>
        </a:prstGeom>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4278659-FBF3-4BA9-BFF7-5E73D41844B1}">
      <dsp:nvSpPr>
        <dsp:cNvPr id="0" name=""/>
        <dsp:cNvSpPr/>
      </dsp:nvSpPr>
      <dsp:spPr>
        <a:xfrm>
          <a:off x="1028220" y="1358126"/>
          <a:ext cx="2380560" cy="1078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171" tIns="114171" rIns="114171" bIns="114171" numCol="1" spcCol="1270" anchor="ctr" anchorCtr="0">
          <a:noAutofit/>
        </a:bodyPr>
        <a:lstStyle/>
        <a:p>
          <a:pPr marL="0" lvl="0" indent="0" algn="l" defTabSz="844550">
            <a:lnSpc>
              <a:spcPct val="100000"/>
            </a:lnSpc>
            <a:spcBef>
              <a:spcPct val="0"/>
            </a:spcBef>
            <a:spcAft>
              <a:spcPct val="35000"/>
            </a:spcAft>
            <a:buNone/>
          </a:pPr>
          <a:r>
            <a:rPr lang="en-US" sz="1900" kern="1200" dirty="0">
              <a:solidFill>
                <a:schemeClr val="tx1"/>
              </a:solidFill>
            </a:rPr>
            <a:t>Type of pressure management</a:t>
          </a:r>
        </a:p>
      </dsp:txBody>
      <dsp:txXfrm>
        <a:off x="1028220" y="1358126"/>
        <a:ext cx="2380560" cy="1078776"/>
      </dsp:txXfrm>
    </dsp:sp>
    <dsp:sp modelId="{099ABD96-29E7-4E73-935F-6AC0A4F2F071}">
      <dsp:nvSpPr>
        <dsp:cNvPr id="0" name=""/>
        <dsp:cNvSpPr/>
      </dsp:nvSpPr>
      <dsp:spPr>
        <a:xfrm>
          <a:off x="2988426" y="1428462"/>
          <a:ext cx="2255675" cy="1078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171" tIns="114171" rIns="114171" bIns="114171" numCol="1" spcCol="1270" anchor="ctr" anchorCtr="0">
          <a:noAutofit/>
        </a:bodyPr>
        <a:lstStyle/>
        <a:p>
          <a:pPr marL="0" lvl="0" indent="0" algn="l" defTabSz="800100">
            <a:lnSpc>
              <a:spcPct val="100000"/>
            </a:lnSpc>
            <a:spcBef>
              <a:spcPct val="0"/>
            </a:spcBef>
            <a:spcAft>
              <a:spcPct val="35000"/>
            </a:spcAft>
            <a:buNone/>
          </a:pPr>
          <a:r>
            <a:rPr lang="en-US" sz="1800" kern="1200" dirty="0">
              <a:solidFill>
                <a:schemeClr val="tx1"/>
              </a:solidFill>
            </a:rPr>
            <a:t>Chose right type of installation for best results </a:t>
          </a:r>
        </a:p>
      </dsp:txBody>
      <dsp:txXfrm>
        <a:off x="2988426" y="1428462"/>
        <a:ext cx="2255675" cy="1078776"/>
      </dsp:txXfrm>
    </dsp:sp>
    <dsp:sp modelId="{16AAFC73-9135-4076-A83A-EC87CD62AC45}">
      <dsp:nvSpPr>
        <dsp:cNvPr id="0" name=""/>
        <dsp:cNvSpPr/>
      </dsp:nvSpPr>
      <dsp:spPr>
        <a:xfrm>
          <a:off x="0" y="2715389"/>
          <a:ext cx="5290135" cy="107877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2510F9-2735-4BF0-A74C-D6916F32E5C7}">
      <dsp:nvSpPr>
        <dsp:cNvPr id="0" name=""/>
        <dsp:cNvSpPr/>
      </dsp:nvSpPr>
      <dsp:spPr>
        <a:xfrm>
          <a:off x="108563" y="2949321"/>
          <a:ext cx="593327" cy="593327"/>
        </a:xfrm>
        <a:prstGeom prst="rect">
          <a:avLst/>
        </a:prstGeom>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A0BC702-EFB7-4254-BDD3-16AC86C81359}">
      <dsp:nvSpPr>
        <dsp:cNvPr id="0" name=""/>
        <dsp:cNvSpPr/>
      </dsp:nvSpPr>
      <dsp:spPr>
        <a:xfrm>
          <a:off x="1028220" y="2706597"/>
          <a:ext cx="2380560" cy="1078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171" tIns="114171" rIns="114171" bIns="114171" numCol="1" spcCol="1270" anchor="ctr" anchorCtr="0">
          <a:noAutofit/>
        </a:bodyPr>
        <a:lstStyle/>
        <a:p>
          <a:pPr marL="0" lvl="0" indent="0" algn="l" defTabSz="844550">
            <a:lnSpc>
              <a:spcPct val="100000"/>
            </a:lnSpc>
            <a:spcBef>
              <a:spcPct val="0"/>
            </a:spcBef>
            <a:spcAft>
              <a:spcPct val="35000"/>
            </a:spcAft>
            <a:buNone/>
          </a:pPr>
          <a:r>
            <a:rPr lang="en-US" sz="1900" kern="1200" dirty="0">
              <a:solidFill>
                <a:schemeClr val="tx1"/>
              </a:solidFill>
            </a:rPr>
            <a:t>Lowest cost on carbons once installed </a:t>
          </a:r>
        </a:p>
      </dsp:txBody>
      <dsp:txXfrm>
        <a:off x="1028220" y="2706597"/>
        <a:ext cx="2380560" cy="1078776"/>
      </dsp:txXfrm>
    </dsp:sp>
    <dsp:sp modelId="{DF10EDED-7353-490C-8385-D77F6A1C27D1}">
      <dsp:nvSpPr>
        <dsp:cNvPr id="0" name=""/>
        <dsp:cNvSpPr/>
      </dsp:nvSpPr>
      <dsp:spPr>
        <a:xfrm>
          <a:off x="2970810" y="2706597"/>
          <a:ext cx="2537091" cy="1078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171" tIns="114171" rIns="114171" bIns="114171" numCol="1" spcCol="1270" anchor="ctr" anchorCtr="0">
          <a:noAutofit/>
        </a:bodyPr>
        <a:lstStyle/>
        <a:p>
          <a:pPr marL="0" lvl="0" indent="0" algn="l" defTabSz="800100">
            <a:lnSpc>
              <a:spcPct val="100000"/>
            </a:lnSpc>
            <a:spcBef>
              <a:spcPct val="0"/>
            </a:spcBef>
            <a:spcAft>
              <a:spcPct val="35000"/>
            </a:spcAft>
            <a:buNone/>
          </a:pPr>
          <a:r>
            <a:rPr lang="en-US" sz="1800" kern="1200" dirty="0">
              <a:solidFill>
                <a:schemeClr val="tx1"/>
              </a:solidFill>
            </a:rPr>
            <a:t>Reduces losses without needing to visit site </a:t>
          </a:r>
        </a:p>
      </dsp:txBody>
      <dsp:txXfrm>
        <a:off x="2970810" y="2706597"/>
        <a:ext cx="2537091" cy="1078776"/>
      </dsp:txXfrm>
    </dsp:sp>
    <dsp:sp modelId="{91844C5C-0D8F-425E-B951-6615B4BE47E9}">
      <dsp:nvSpPr>
        <dsp:cNvPr id="0" name=""/>
        <dsp:cNvSpPr/>
      </dsp:nvSpPr>
      <dsp:spPr>
        <a:xfrm>
          <a:off x="0" y="4019899"/>
          <a:ext cx="5290135" cy="107877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5B3843-0219-4DFB-A8ED-302CC64C7315}">
      <dsp:nvSpPr>
        <dsp:cNvPr id="0" name=""/>
        <dsp:cNvSpPr/>
      </dsp:nvSpPr>
      <dsp:spPr>
        <a:xfrm>
          <a:off x="108563" y="4297792"/>
          <a:ext cx="593327" cy="593327"/>
        </a:xfrm>
        <a:prstGeom prst="rect">
          <a:avLst/>
        </a:prstGeom>
        <a:blipFill>
          <a:blip xmlns:r="http://schemas.openxmlformats.org/officeDocument/2006/relationships"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AE7AF0A-34A8-4693-B7A0-402457C5491C}">
      <dsp:nvSpPr>
        <dsp:cNvPr id="0" name=""/>
        <dsp:cNvSpPr/>
      </dsp:nvSpPr>
      <dsp:spPr>
        <a:xfrm>
          <a:off x="1028220" y="4055067"/>
          <a:ext cx="4041710" cy="1078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171" tIns="114171" rIns="114171" bIns="114171" numCol="1" spcCol="1270" anchor="ctr" anchorCtr="0">
          <a:noAutofit/>
        </a:bodyPr>
        <a:lstStyle/>
        <a:p>
          <a:pPr marL="0" lvl="0" indent="0" algn="l" defTabSz="844550">
            <a:lnSpc>
              <a:spcPct val="100000"/>
            </a:lnSpc>
            <a:spcBef>
              <a:spcPct val="0"/>
            </a:spcBef>
            <a:spcAft>
              <a:spcPct val="35000"/>
            </a:spcAft>
            <a:buNone/>
          </a:pPr>
          <a:r>
            <a:rPr lang="en-US" sz="1900" kern="1200" dirty="0">
              <a:solidFill>
                <a:schemeClr val="tx1"/>
              </a:solidFill>
            </a:rPr>
            <a:t>Controlled remotely and serviced annually </a:t>
          </a:r>
        </a:p>
      </dsp:txBody>
      <dsp:txXfrm>
        <a:off x="1028220" y="4055067"/>
        <a:ext cx="4041710" cy="10787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C466C0-DAC0-4682-B4A9-798ABD026494}">
      <dsp:nvSpPr>
        <dsp:cNvPr id="0" name=""/>
        <dsp:cNvSpPr/>
      </dsp:nvSpPr>
      <dsp:spPr>
        <a:xfrm>
          <a:off x="-130743" y="9507"/>
          <a:ext cx="5829300" cy="106217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79E599-B17F-461C-B076-2B769791DA23}">
      <dsp:nvSpPr>
        <dsp:cNvPr id="0" name=""/>
        <dsp:cNvSpPr/>
      </dsp:nvSpPr>
      <dsp:spPr>
        <a:xfrm>
          <a:off x="190566" y="248497"/>
          <a:ext cx="584198" cy="584198"/>
        </a:xfrm>
        <a:prstGeom prst="rect">
          <a:avLst/>
        </a:prstGeom>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4861C1B-ABE4-4A1A-8B4D-8FA785E2D2DF}">
      <dsp:nvSpPr>
        <dsp:cNvPr id="0" name=""/>
        <dsp:cNvSpPr/>
      </dsp:nvSpPr>
      <dsp:spPr>
        <a:xfrm>
          <a:off x="1096074" y="9507"/>
          <a:ext cx="4600082" cy="1062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414" tIns="112414" rIns="112414" bIns="112414" numCol="1" spcCol="1270" anchor="ctr" anchorCtr="0">
          <a:noAutofit/>
        </a:bodyPr>
        <a:lstStyle/>
        <a:p>
          <a:pPr marL="0" lvl="0" indent="0" algn="l" defTabSz="1066800">
            <a:lnSpc>
              <a:spcPct val="100000"/>
            </a:lnSpc>
            <a:spcBef>
              <a:spcPct val="0"/>
            </a:spcBef>
            <a:spcAft>
              <a:spcPct val="35000"/>
            </a:spcAft>
            <a:buNone/>
          </a:pPr>
          <a:r>
            <a:rPr lang="en-US" sz="2400" kern="1200" dirty="0">
              <a:latin typeface="+mn-lt"/>
              <a:cs typeface="Calibri" panose="020F0502020204030204" pitchFamily="34" charset="0"/>
            </a:rPr>
            <a:t>Repair or replace </a:t>
          </a:r>
        </a:p>
      </dsp:txBody>
      <dsp:txXfrm>
        <a:off x="1096074" y="9507"/>
        <a:ext cx="4600082" cy="1062179"/>
      </dsp:txXfrm>
    </dsp:sp>
    <dsp:sp modelId="{CAA06CD6-413F-4852-8282-1E1DE50ECA13}">
      <dsp:nvSpPr>
        <dsp:cNvPr id="0" name=""/>
        <dsp:cNvSpPr/>
      </dsp:nvSpPr>
      <dsp:spPr>
        <a:xfrm>
          <a:off x="-102296" y="1337232"/>
          <a:ext cx="5829300" cy="106217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FDA142-EABC-434D-9ACF-F60ED327B969}">
      <dsp:nvSpPr>
        <dsp:cNvPr id="0" name=""/>
        <dsp:cNvSpPr/>
      </dsp:nvSpPr>
      <dsp:spPr>
        <a:xfrm>
          <a:off x="190566" y="1576222"/>
          <a:ext cx="584198" cy="584198"/>
        </a:xfrm>
        <a:prstGeom prst="rect">
          <a:avLst/>
        </a:prstGeom>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05C2AA4-8891-4119-984E-F2F4B786DF03}">
      <dsp:nvSpPr>
        <dsp:cNvPr id="0" name=""/>
        <dsp:cNvSpPr/>
      </dsp:nvSpPr>
      <dsp:spPr>
        <a:xfrm>
          <a:off x="1096074" y="1337232"/>
          <a:ext cx="2623185" cy="1062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414" tIns="112414" rIns="112414" bIns="112414" numCol="1" spcCol="1270" anchor="ctr" anchorCtr="0">
          <a:noAutofit/>
        </a:bodyPr>
        <a:lstStyle/>
        <a:p>
          <a:pPr marL="0" lvl="0" indent="0" algn="l" defTabSz="1066800">
            <a:lnSpc>
              <a:spcPct val="100000"/>
            </a:lnSpc>
            <a:spcBef>
              <a:spcPct val="0"/>
            </a:spcBef>
            <a:spcAft>
              <a:spcPct val="35000"/>
            </a:spcAft>
            <a:buNone/>
          </a:pPr>
          <a:r>
            <a:rPr lang="en-US" sz="2400" kern="1200" dirty="0"/>
            <a:t>Repair quality </a:t>
          </a:r>
        </a:p>
      </dsp:txBody>
      <dsp:txXfrm>
        <a:off x="1096074" y="1337232"/>
        <a:ext cx="2623185" cy="1062179"/>
      </dsp:txXfrm>
    </dsp:sp>
    <dsp:sp modelId="{1DD8BE7E-992E-4882-AE33-648642CAE596}">
      <dsp:nvSpPr>
        <dsp:cNvPr id="0" name=""/>
        <dsp:cNvSpPr/>
      </dsp:nvSpPr>
      <dsp:spPr>
        <a:xfrm>
          <a:off x="3217987" y="1354821"/>
          <a:ext cx="2504669" cy="1062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414" tIns="112414" rIns="112414" bIns="112414" numCol="1" spcCol="1270" anchor="ctr" anchorCtr="0">
          <a:noAutofit/>
        </a:bodyPr>
        <a:lstStyle/>
        <a:p>
          <a:pPr marL="0" lvl="0" indent="0" algn="l" defTabSz="1066800">
            <a:lnSpc>
              <a:spcPct val="100000"/>
            </a:lnSpc>
            <a:spcBef>
              <a:spcPct val="0"/>
            </a:spcBef>
            <a:spcAft>
              <a:spcPct val="35000"/>
            </a:spcAft>
            <a:buNone/>
          </a:pPr>
          <a:endParaRPr lang="en-US" sz="2400" kern="1200" dirty="0"/>
        </a:p>
      </dsp:txBody>
      <dsp:txXfrm>
        <a:off x="3217987" y="1354821"/>
        <a:ext cx="2504669" cy="1062179"/>
      </dsp:txXfrm>
    </dsp:sp>
    <dsp:sp modelId="{518AD1D1-7E4A-411A-8337-4AAEF59E11B9}">
      <dsp:nvSpPr>
        <dsp:cNvPr id="0" name=""/>
        <dsp:cNvSpPr/>
      </dsp:nvSpPr>
      <dsp:spPr>
        <a:xfrm>
          <a:off x="-130743" y="2664956"/>
          <a:ext cx="5829300" cy="106217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A1E634-164C-41CF-89A9-0FFED22859FD}">
      <dsp:nvSpPr>
        <dsp:cNvPr id="0" name=""/>
        <dsp:cNvSpPr/>
      </dsp:nvSpPr>
      <dsp:spPr>
        <a:xfrm>
          <a:off x="190566" y="2903947"/>
          <a:ext cx="584198" cy="584198"/>
        </a:xfrm>
        <a:prstGeom prst="rect">
          <a:avLst/>
        </a:prstGeom>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EFE1CAE-5C2C-480E-88D1-A76B68820887}">
      <dsp:nvSpPr>
        <dsp:cNvPr id="0" name=""/>
        <dsp:cNvSpPr/>
      </dsp:nvSpPr>
      <dsp:spPr>
        <a:xfrm>
          <a:off x="1096074" y="2664956"/>
          <a:ext cx="4600082" cy="1062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414" tIns="112414" rIns="112414" bIns="112414" numCol="1" spcCol="1270" anchor="ctr" anchorCtr="0">
          <a:noAutofit/>
        </a:bodyPr>
        <a:lstStyle/>
        <a:p>
          <a:pPr marL="0" lvl="0" indent="0" algn="l" defTabSz="1066800">
            <a:lnSpc>
              <a:spcPct val="100000"/>
            </a:lnSpc>
            <a:spcBef>
              <a:spcPct val="0"/>
            </a:spcBef>
            <a:spcAft>
              <a:spcPct val="35000"/>
            </a:spcAft>
            <a:buNone/>
          </a:pPr>
          <a:r>
            <a:rPr lang="en-US" sz="2400" kern="1200" dirty="0"/>
            <a:t>Quality of fittings used</a:t>
          </a:r>
        </a:p>
      </dsp:txBody>
      <dsp:txXfrm>
        <a:off x="1096074" y="2664956"/>
        <a:ext cx="4600082" cy="1062179"/>
      </dsp:txXfrm>
    </dsp:sp>
    <dsp:sp modelId="{41989190-A5C1-4C32-8AB2-9890971E2DB4}">
      <dsp:nvSpPr>
        <dsp:cNvPr id="0" name=""/>
        <dsp:cNvSpPr/>
      </dsp:nvSpPr>
      <dsp:spPr>
        <a:xfrm>
          <a:off x="-130743" y="3913549"/>
          <a:ext cx="5829300" cy="106217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A3A723-BE5D-42CB-BE07-72A35DBD3C67}">
      <dsp:nvSpPr>
        <dsp:cNvPr id="0" name=""/>
        <dsp:cNvSpPr/>
      </dsp:nvSpPr>
      <dsp:spPr>
        <a:xfrm>
          <a:off x="190566" y="4231672"/>
          <a:ext cx="584198" cy="584198"/>
        </a:xfrm>
        <a:prstGeom prst="rect">
          <a:avLst/>
        </a:prstGeom>
        <a:blipFill>
          <a:blip xmlns:r="http://schemas.openxmlformats.org/officeDocument/2006/relationships"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733AF59-9E5F-40EE-9809-4B9DAA56E3C9}">
      <dsp:nvSpPr>
        <dsp:cNvPr id="0" name=""/>
        <dsp:cNvSpPr/>
      </dsp:nvSpPr>
      <dsp:spPr>
        <a:xfrm>
          <a:off x="1157623" y="4002189"/>
          <a:ext cx="4600082" cy="1062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414" tIns="112414" rIns="112414" bIns="112414" numCol="1" spcCol="1270" anchor="ctr" anchorCtr="0">
          <a:noAutofit/>
        </a:bodyPr>
        <a:lstStyle/>
        <a:p>
          <a:pPr marL="0" lvl="0" indent="0" algn="l" defTabSz="1066800">
            <a:lnSpc>
              <a:spcPct val="100000"/>
            </a:lnSpc>
            <a:spcBef>
              <a:spcPct val="0"/>
            </a:spcBef>
            <a:spcAft>
              <a:spcPct val="35000"/>
            </a:spcAft>
            <a:buNone/>
          </a:pPr>
          <a:r>
            <a:rPr lang="en-US" sz="2400" kern="1200" dirty="0"/>
            <a:t>Run time of leak </a:t>
          </a:r>
        </a:p>
      </dsp:txBody>
      <dsp:txXfrm>
        <a:off x="1157623" y="4002189"/>
        <a:ext cx="4600082" cy="106217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CF0FC8-8921-49D0-84D3-C9A9E14BA0BF}" type="datetimeFigureOut">
              <a:rPr lang="en-US" smtClean="0"/>
              <a:t>9/29/2023</a:t>
            </a:fld>
            <a:endParaRPr lang="en-US" dirty="0"/>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4728F4-2FE1-4F05-964F-6D4E8CB852E2}" type="slidenum">
              <a:rPr lang="en-US" smtClean="0"/>
              <a:t>‹#›</a:t>
            </a:fld>
            <a:endParaRPr lang="en-US" dirty="0"/>
          </a:p>
        </p:txBody>
      </p:sp>
    </p:spTree>
    <p:extLst>
      <p:ext uri="{BB962C8B-B14F-4D97-AF65-F5344CB8AC3E}">
        <p14:creationId xmlns:p14="http://schemas.microsoft.com/office/powerpoint/2010/main" val="3563299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pPr>
              <a:defRPr/>
            </a:pPr>
            <a:fld id="{3FDB1125-5F2F-459C-8A0C-9DB712AF45CA}" type="slidenum">
              <a:rPr lang="en-US" smtClean="0"/>
              <a:pPr>
                <a:defRPr/>
              </a:pPr>
              <a:t>6</a:t>
            </a:fld>
            <a:endParaRPr lang="en-US" dirty="0"/>
          </a:p>
        </p:txBody>
      </p:sp>
    </p:spTree>
    <p:extLst>
      <p:ext uri="{BB962C8B-B14F-4D97-AF65-F5344CB8AC3E}">
        <p14:creationId xmlns:p14="http://schemas.microsoft.com/office/powerpoint/2010/main" val="1245325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GB" dirty="0"/>
              <a:t>Source: </a:t>
            </a:r>
            <a:r>
              <a:rPr lang="en-US" dirty="0"/>
              <a:t>Farley, M (2008) The Manager’s Non-Revenue Water Handbook - A Guide to Understanding Water Losses</a:t>
            </a:r>
            <a:endParaRPr lang="en-GB" dirty="0"/>
          </a:p>
          <a:p>
            <a:endParaRPr lang="en-GB" dirty="0"/>
          </a:p>
        </p:txBody>
      </p:sp>
      <p:sp>
        <p:nvSpPr>
          <p:cNvPr id="4" name="Slide Number Placeholder 3"/>
          <p:cNvSpPr>
            <a:spLocks noGrp="1"/>
          </p:cNvSpPr>
          <p:nvPr>
            <p:ph type="sldNum" sz="quarter" idx="10"/>
          </p:nvPr>
        </p:nvSpPr>
        <p:spPr/>
        <p:txBody>
          <a:bodyPr/>
          <a:lstStyle/>
          <a:p>
            <a:pPr>
              <a:defRPr/>
            </a:pPr>
            <a:fld id="{D27CE920-BC4E-4EF0-973E-FD48CA1CE24D}" type="slidenum">
              <a:rPr lang="en-US" altLang="en-US" smtClean="0"/>
              <a:pPr>
                <a:defRPr/>
              </a:pPr>
              <a:t>7</a:t>
            </a:fld>
            <a:endParaRPr lang="en-US" altLang="en-US" dirty="0"/>
          </a:p>
        </p:txBody>
      </p:sp>
    </p:spTree>
    <p:extLst>
      <p:ext uri="{BB962C8B-B14F-4D97-AF65-F5344CB8AC3E}">
        <p14:creationId xmlns:p14="http://schemas.microsoft.com/office/powerpoint/2010/main" val="1399862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GB" dirty="0"/>
              <a:t>Source: </a:t>
            </a:r>
            <a:r>
              <a:rPr lang="en-US" dirty="0"/>
              <a:t>Farley, M (2008) The Manager’s Non-Revenue Water Handbook - A Guide to Understanding Water Losses</a:t>
            </a:r>
            <a:endParaRPr lang="en-GB" dirty="0"/>
          </a:p>
          <a:p>
            <a:endParaRPr lang="en-GB" dirty="0"/>
          </a:p>
        </p:txBody>
      </p:sp>
      <p:sp>
        <p:nvSpPr>
          <p:cNvPr id="4" name="Slide Number Placeholder 3"/>
          <p:cNvSpPr>
            <a:spLocks noGrp="1"/>
          </p:cNvSpPr>
          <p:nvPr>
            <p:ph type="sldNum" sz="quarter" idx="10"/>
          </p:nvPr>
        </p:nvSpPr>
        <p:spPr/>
        <p:txBody>
          <a:bodyPr/>
          <a:lstStyle/>
          <a:p>
            <a:pPr>
              <a:defRPr/>
            </a:pPr>
            <a:fld id="{D27CE920-BC4E-4EF0-973E-FD48CA1CE24D}" type="slidenum">
              <a:rPr lang="en-US" altLang="en-US" smtClean="0"/>
              <a:pPr>
                <a:defRPr/>
              </a:pPr>
              <a:t>8</a:t>
            </a:fld>
            <a:endParaRPr lang="en-US" altLang="en-US" dirty="0"/>
          </a:p>
        </p:txBody>
      </p:sp>
    </p:spTree>
    <p:extLst>
      <p:ext uri="{BB962C8B-B14F-4D97-AF65-F5344CB8AC3E}">
        <p14:creationId xmlns:p14="http://schemas.microsoft.com/office/powerpoint/2010/main" val="1959830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GB" dirty="0"/>
              <a:t>Source: </a:t>
            </a:r>
            <a:r>
              <a:rPr lang="en-US" dirty="0"/>
              <a:t>Farley, M (2008) The Manager’s Non-Revenue Water Handbook - A Guide to Understanding Water Losses</a:t>
            </a:r>
            <a:endParaRPr lang="en-GB" dirty="0"/>
          </a:p>
          <a:p>
            <a:endParaRPr lang="en-GB" dirty="0"/>
          </a:p>
        </p:txBody>
      </p:sp>
      <p:sp>
        <p:nvSpPr>
          <p:cNvPr id="4" name="Slide Number Placeholder 3"/>
          <p:cNvSpPr>
            <a:spLocks noGrp="1"/>
          </p:cNvSpPr>
          <p:nvPr>
            <p:ph type="sldNum" sz="quarter" idx="10"/>
          </p:nvPr>
        </p:nvSpPr>
        <p:spPr/>
        <p:txBody>
          <a:bodyPr/>
          <a:lstStyle/>
          <a:p>
            <a:pPr>
              <a:defRPr/>
            </a:pPr>
            <a:fld id="{D27CE920-BC4E-4EF0-973E-FD48CA1CE24D}" type="slidenum">
              <a:rPr lang="en-US" altLang="en-US" smtClean="0"/>
              <a:pPr>
                <a:defRPr/>
              </a:pPr>
              <a:t>19</a:t>
            </a:fld>
            <a:endParaRPr lang="en-US" altLang="en-US" dirty="0"/>
          </a:p>
        </p:txBody>
      </p:sp>
    </p:spTree>
    <p:extLst>
      <p:ext uri="{BB962C8B-B14F-4D97-AF65-F5344CB8AC3E}">
        <p14:creationId xmlns:p14="http://schemas.microsoft.com/office/powerpoint/2010/main" val="1644147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47" y="1122363"/>
            <a:ext cx="7773308"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685347" y="3602038"/>
            <a:ext cx="777330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pPr/>
              <a:t>9/29/2023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140209285"/>
      </p:ext>
    </p:extLst>
  </p:cSld>
  <p:clrMapOvr>
    <a:masterClrMapping/>
  </p:clrMapOvr>
  <p:transition spd="med">
    <p:pull/>
  </p:transition>
  <p:hf hd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55" y="4289373"/>
            <a:ext cx="7775673"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355" y="621322"/>
            <a:ext cx="7775673"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5346" y="5108728"/>
            <a:ext cx="7774499"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60EA64-D806-43AC-9DF2-F8C432F32B4C}" type="datetimeFigureOut">
              <a:rPr lang="en-US" smtClean="0"/>
              <a:pPr/>
              <a:t>9/29/2023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245518631"/>
      </p:ext>
    </p:extLst>
  </p:cSld>
  <p:clrMapOvr>
    <a:masterClrMapping/>
  </p:clrMapOvr>
  <p:transition spd="med">
    <p:pull/>
  </p:transition>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6" y="609601"/>
            <a:ext cx="776532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47" y="4204820"/>
            <a:ext cx="776532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60EA64-D806-43AC-9DF2-F8C432F32B4C}" type="datetimeFigureOut">
              <a:rPr lang="en-US" smtClean="0"/>
              <a:pPr/>
              <a:t>9/29/2023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155679472"/>
      </p:ext>
    </p:extLst>
  </p:cSld>
  <p:clrMapOvr>
    <a:masterClrMapping/>
  </p:clrMapOvr>
  <p:transition spd="med">
    <p:pull/>
  </p:transition>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345" y="4204821"/>
            <a:ext cx="776532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60EA64-D806-43AC-9DF2-F8C432F32B4C}" type="datetimeFigureOut">
              <a:rPr lang="en-US" smtClean="0"/>
              <a:pPr/>
              <a:t>9/29/2023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
        <p:nvSpPr>
          <p:cNvPr id="10" name="TextBox 9"/>
          <p:cNvSpPr txBox="1"/>
          <p:nvPr/>
        </p:nvSpPr>
        <p:spPr>
          <a:xfrm>
            <a:off x="505245" y="641749"/>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946721" y="307337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110945614"/>
      </p:ext>
    </p:extLst>
  </p:cSld>
  <p:clrMapOvr>
    <a:masterClrMapping/>
  </p:clrMapOvr>
  <p:transition spd="med">
    <p:pull/>
  </p:transition>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55" y="2126943"/>
            <a:ext cx="7766495"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46" y="4650556"/>
            <a:ext cx="776532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60EA64-D806-43AC-9DF2-F8C432F32B4C}" type="datetimeFigureOut">
              <a:rPr lang="en-US" smtClean="0"/>
              <a:pPr/>
              <a:t>9/29/2023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216827885"/>
      </p:ext>
    </p:extLst>
  </p:cSld>
  <p:clrMapOvr>
    <a:masterClrMapping/>
  </p:clrMapOvr>
  <p:transition spd="med">
    <p:pull/>
  </p:transition>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5" y="609601"/>
            <a:ext cx="776532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46" y="2088320"/>
            <a:ext cx="2474217"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346" y="2911624"/>
            <a:ext cx="2474217"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33658" y="2088320"/>
            <a:ext cx="2473919"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33659" y="2911624"/>
            <a:ext cx="247486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79974" y="2088320"/>
            <a:ext cx="246840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82260" y="2911624"/>
            <a:ext cx="2468408"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160EA64-D806-43AC-9DF2-F8C432F32B4C}" type="datetimeFigureOut">
              <a:rPr lang="en-US" smtClean="0"/>
              <a:pPr/>
              <a:t>9/29/2023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44868768"/>
      </p:ext>
    </p:extLst>
  </p:cSld>
  <p:clrMapOvr>
    <a:masterClrMapping/>
  </p:clrMapOvr>
  <p:transition spd="med">
    <p:pull/>
  </p:transition>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346" y="609601"/>
            <a:ext cx="776532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47" y="3989147"/>
            <a:ext cx="2474216"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819015" y="2092235"/>
            <a:ext cx="2205038"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685347" y="4565409"/>
            <a:ext cx="2474216"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332026" y="3989147"/>
            <a:ext cx="2474237"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426747" y="2092235"/>
            <a:ext cx="2197894"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3331011" y="4565408"/>
            <a:ext cx="2475252"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80067" y="3989147"/>
            <a:ext cx="246742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6114603" y="2092235"/>
            <a:ext cx="219908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5979973" y="4565410"/>
            <a:ext cx="2470694" cy="122579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160EA64-D806-43AC-9DF2-F8C432F32B4C}" type="datetimeFigureOut">
              <a:rPr lang="en-US" smtClean="0"/>
              <a:pPr/>
              <a:t>9/29/2023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629928360"/>
      </p:ext>
    </p:extLst>
  </p:cSld>
  <p:clrMapOvr>
    <a:masterClrMapping/>
  </p:clrMapOvr>
  <p:transition spd="med">
    <p:pull/>
  </p:transition>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dirty="0"/>
              <a:t>07/05/2018</a:t>
            </a:r>
          </a:p>
        </p:txBody>
      </p:sp>
      <p:sp>
        <p:nvSpPr>
          <p:cNvPr id="5" name="Footer Placeholder 4"/>
          <p:cNvSpPr>
            <a:spLocks noGrp="1"/>
          </p:cNvSpPr>
          <p:nvPr>
            <p:ph type="ftr" sz="quarter" idx="11"/>
          </p:nvPr>
        </p:nvSpPr>
        <p:spPr/>
        <p:txBody>
          <a:bodyPr/>
          <a:lstStyle/>
          <a:p>
            <a:r>
              <a:rPr lang="en-US" dirty="0"/>
              <a:t>Water Loss 2018</a:t>
            </a:r>
          </a:p>
        </p:txBody>
      </p:sp>
      <p:sp>
        <p:nvSpPr>
          <p:cNvPr id="6" name="Slide Number Placeholder 5"/>
          <p:cNvSpPr>
            <a:spLocks noGrp="1"/>
          </p:cNvSpPr>
          <p:nvPr>
            <p:ph type="sldNum" sz="quarter" idx="12"/>
          </p:nvPr>
        </p:nvSpPr>
        <p:spPr/>
        <p:txBody>
          <a:bodyPr/>
          <a:lstStyle/>
          <a:p>
            <a:fld id="{1221AFF3-F958-40E6-9E02-AFD4BEB4DED2}" type="slidenum">
              <a:rPr lang="en-US" smtClean="0"/>
              <a:pPr/>
              <a:t>‹#›</a:t>
            </a:fld>
            <a:endParaRPr lang="en-US" dirty="0"/>
          </a:p>
        </p:txBody>
      </p:sp>
    </p:spTree>
    <p:extLst>
      <p:ext uri="{BB962C8B-B14F-4D97-AF65-F5344CB8AC3E}">
        <p14:creationId xmlns:p14="http://schemas.microsoft.com/office/powerpoint/2010/main" val="176390426"/>
      </p:ext>
    </p:extLst>
  </p:cSld>
  <p:clrMapOvr>
    <a:masterClrMapping/>
  </p:clrMapOvr>
  <p:transition spd="med">
    <p:pull/>
  </p:transition>
  <p:hf hdr="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609600"/>
            <a:ext cx="1906993"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85346" y="609600"/>
            <a:ext cx="5744029"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9/29/2023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380911244"/>
      </p:ext>
    </p:extLst>
  </p:cSld>
  <p:clrMapOvr>
    <a:masterClrMapping/>
  </p:clrMapOvr>
  <p:transition spd="med">
    <p:pull/>
  </p:transition>
  <p:hf hdr="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19" y="2166365"/>
            <a:ext cx="8603674" cy="1739347"/>
          </a:xfrm>
        </p:spPr>
        <p:txBody>
          <a:bodyPr tIns="45720" bIns="45720" anchor="ctr">
            <a:normAutofit/>
          </a:bodyPr>
          <a:lstStyle>
            <a:lvl1pPr algn="ctr">
              <a:lnSpc>
                <a:spcPct val="80000"/>
              </a:lnSpc>
              <a:defRPr sz="6000" spc="0" baseline="0"/>
            </a:lvl1pPr>
          </a:lstStyle>
          <a:p>
            <a:r>
              <a:rPr lang="en-US"/>
              <a:t>Click to edit Master title style</a:t>
            </a:r>
            <a:endParaRPr lang="en-US" dirty="0"/>
          </a:p>
        </p:txBody>
      </p:sp>
    </p:spTree>
    <p:extLst>
      <p:ext uri="{BB962C8B-B14F-4D97-AF65-F5344CB8AC3E}">
        <p14:creationId xmlns:p14="http://schemas.microsoft.com/office/powerpoint/2010/main" val="330767584"/>
      </p:ext>
    </p:extLst>
  </p:cSld>
  <p:clrMapOvr>
    <a:masterClrMapping/>
  </p:clrMapOvr>
  <p:transition spd="med">
    <p:pull/>
  </p:transition>
  <p:hf hdr="0"/>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120146"/>
      </p:ext>
    </p:extLst>
  </p:cSld>
  <p:clrMapOvr>
    <a:masterClrMapping/>
  </p:clrMapOvr>
  <p:transition spd="med">
    <p:pull/>
  </p:transition>
  <p:hf hd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70A7B3-6521-4DCA-87E5-044747A908C1}" type="datetimeFigureOut">
              <a:rPr lang="en-US" smtClean="0"/>
              <a:t>9/29/2023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893430290"/>
      </p:ext>
    </p:extLst>
  </p:cSld>
  <p:clrMapOvr>
    <a:masterClrMapping/>
  </p:clrMapOvr>
  <p:transition spd="med">
    <p:pull/>
  </p:transition>
  <p:hf hd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1400174" y="365126"/>
            <a:ext cx="7399793" cy="1325563"/>
          </a:xfrm>
        </p:spPr>
        <p:txBody>
          <a:bodyPr/>
          <a:lstStyle/>
          <a:p>
            <a:r>
              <a:rPr lang="de-DE" dirty="0"/>
              <a:t>Titelmasterformat durch Klicken bearbeiten</a:t>
            </a:r>
            <a:endParaRPr lang="en-US" dirty="0"/>
          </a:p>
        </p:txBody>
      </p:sp>
      <p:sp>
        <p:nvSpPr>
          <p:cNvPr id="3" name="Content Placehold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7" name="Title 1"/>
          <p:cNvSpPr txBox="1">
            <a:spLocks/>
          </p:cNvSpPr>
          <p:nvPr userDrawn="1"/>
        </p:nvSpPr>
        <p:spPr>
          <a:xfrm>
            <a:off x="307818" y="365127"/>
            <a:ext cx="909920" cy="13255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accent5">
                    <a:lumMod val="75000"/>
                  </a:schemeClr>
                </a:solidFill>
                <a:latin typeface="+mn-lt"/>
                <a:ea typeface="+mj-ea"/>
                <a:cs typeface="+mj-cs"/>
              </a:defRPr>
            </a:lvl1pPr>
          </a:lstStyle>
          <a:p>
            <a:endParaRPr lang="en-US" sz="11500" dirty="0">
              <a:solidFill>
                <a:srgbClr val="C00000"/>
              </a:solidFill>
            </a:endParaRPr>
          </a:p>
        </p:txBody>
      </p:sp>
      <p:sp>
        <p:nvSpPr>
          <p:cNvPr id="12" name="Textplatzhalter 11"/>
          <p:cNvSpPr>
            <a:spLocks noGrp="1"/>
          </p:cNvSpPr>
          <p:nvPr>
            <p:ph type="body" sz="quarter" idx="13" hasCustomPrompt="1"/>
          </p:nvPr>
        </p:nvSpPr>
        <p:spPr>
          <a:xfrm>
            <a:off x="307975" y="365126"/>
            <a:ext cx="977900" cy="1325562"/>
          </a:xfrm>
        </p:spPr>
        <p:txBody>
          <a:bodyPr anchor="ctr">
            <a:noAutofit/>
          </a:bodyPr>
          <a:lstStyle>
            <a:lvl1pPr marL="0" indent="0">
              <a:buNone/>
              <a:defRPr/>
            </a:lvl1pPr>
            <a:lvl5pPr marL="0" indent="0">
              <a:spcBef>
                <a:spcPts val="0"/>
              </a:spcBef>
              <a:buFontTx/>
              <a:buNone/>
              <a:defRPr sz="13800" b="1">
                <a:solidFill>
                  <a:srgbClr val="C00000"/>
                </a:solidFill>
              </a:defRPr>
            </a:lvl5pPr>
          </a:lstStyle>
          <a:p>
            <a:pPr lvl="4"/>
            <a:r>
              <a:rPr lang="en-US" dirty="0"/>
              <a:t>#</a:t>
            </a:r>
          </a:p>
        </p:txBody>
      </p:sp>
    </p:spTree>
    <p:extLst>
      <p:ext uri="{BB962C8B-B14F-4D97-AF65-F5344CB8AC3E}">
        <p14:creationId xmlns:p14="http://schemas.microsoft.com/office/powerpoint/2010/main" val="467742360"/>
      </p:ext>
    </p:extLst>
  </p:cSld>
  <p:clrMapOvr>
    <a:masterClrMapping/>
  </p:clrMapOvr>
  <p:transition spd="med">
    <p:pull/>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Char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Title Here (Arial 30, Bold)</a:t>
            </a:r>
          </a:p>
        </p:txBody>
      </p:sp>
      <p:sp>
        <p:nvSpPr>
          <p:cNvPr id="8" name="Slide Number Placeholder 13"/>
          <p:cNvSpPr>
            <a:spLocks noGrp="1"/>
          </p:cNvSpPr>
          <p:nvPr>
            <p:ph type="sldNum" sz="quarter" idx="4"/>
          </p:nvPr>
        </p:nvSpPr>
        <p:spPr>
          <a:xfrm>
            <a:off x="228601" y="6297018"/>
            <a:ext cx="480950" cy="365125"/>
          </a:xfrm>
          <a:prstGeom prst="rect">
            <a:avLst/>
          </a:prstGeom>
        </p:spPr>
        <p:txBody>
          <a:bodyPr vert="horz" lIns="91440" tIns="45720" rIns="91440" bIns="45720" rtlCol="0" anchor="ctr"/>
          <a:lstStyle>
            <a:lvl1pPr algn="r">
              <a:defRPr sz="750">
                <a:solidFill>
                  <a:schemeClr val="tx2">
                    <a:lumMod val="65000"/>
                    <a:lumOff val="35000"/>
                  </a:schemeClr>
                </a:solidFill>
                <a:latin typeface="+mj-lt"/>
              </a:defRPr>
            </a:lvl1pPr>
          </a:lstStyle>
          <a:p>
            <a:fld id="{F9F971E6-D8D4-4C59-A1A0-5FE329A63D94}" type="slidenum">
              <a:rPr lang="en-US" smtClean="0"/>
              <a:pPr/>
              <a:t>‹#›</a:t>
            </a:fld>
            <a:endParaRPr lang="en-US" dirty="0"/>
          </a:p>
        </p:txBody>
      </p:sp>
      <p:sp>
        <p:nvSpPr>
          <p:cNvPr id="10" name="Content Placeholder 9"/>
          <p:cNvSpPr>
            <a:spLocks noGrp="1"/>
          </p:cNvSpPr>
          <p:nvPr>
            <p:ph sz="quarter" idx="12" hasCustomPrompt="1"/>
          </p:nvPr>
        </p:nvSpPr>
        <p:spPr>
          <a:xfrm>
            <a:off x="457200" y="1448564"/>
            <a:ext cx="8229600" cy="4560887"/>
          </a:xfrm>
        </p:spPr>
        <p:txBody>
          <a:bodyPr/>
          <a:lstStyle>
            <a:lvl1pPr marL="0" indent="0">
              <a:buNone/>
              <a:defRPr baseline="0"/>
            </a:lvl1pPr>
          </a:lstStyle>
          <a:p>
            <a:pPr lvl="0"/>
            <a:r>
              <a:rPr lang="en-US" dirty="0"/>
              <a:t>Picture, Graph, etc.</a:t>
            </a:r>
          </a:p>
        </p:txBody>
      </p:sp>
    </p:spTree>
    <p:extLst>
      <p:ext uri="{BB962C8B-B14F-4D97-AF65-F5344CB8AC3E}">
        <p14:creationId xmlns:p14="http://schemas.microsoft.com/office/powerpoint/2010/main" val="1589044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21933" y="657227"/>
            <a:ext cx="7300134"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921933" y="3602039"/>
            <a:ext cx="7300134"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pPr/>
              <a:t>9/29/2023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153573803"/>
      </p:ext>
    </p:extLst>
  </p:cSld>
  <p:clrMapOvr>
    <a:masterClrMapping/>
  </p:clrMapOvr>
  <p:transition spd="med">
    <p:pull/>
  </p:transition>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85346" y="2088320"/>
            <a:ext cx="3829503"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30052" y="2088320"/>
            <a:ext cx="3820616"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60EA64-D806-43AC-9DF2-F8C432F32B4C}" type="datetimeFigureOut">
              <a:rPr lang="en-US" smtClean="0"/>
              <a:pPr/>
              <a:t>9/29/2023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495057855"/>
      </p:ext>
    </p:extLst>
  </p:cSld>
  <p:clrMapOvr>
    <a:masterClrMapping/>
  </p:clrMapOvr>
  <p:transition spd="med">
    <p:pull/>
  </p:transition>
  <p:hf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5427" y="2088320"/>
            <a:ext cx="3600326"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346" y="2912232"/>
            <a:ext cx="3830406"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59230" y="2088320"/>
            <a:ext cx="3591437"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912232"/>
            <a:ext cx="382151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pPr/>
              <a:t>9/29/2023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332173150"/>
      </p:ext>
    </p:extLst>
  </p:cSld>
  <p:clrMapOvr>
    <a:masterClrMapping/>
  </p:clrMapOvr>
  <p:transition spd="med">
    <p:pull/>
  </p:transition>
  <p:hf hd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9/29/2023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724778341"/>
      </p:ext>
    </p:extLst>
  </p:cSld>
  <p:clrMapOvr>
    <a:masterClrMapping/>
  </p:clrMapOvr>
  <p:transition spd="med">
    <p:pull/>
  </p:transition>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a:t>07/05/2018</a:t>
            </a:r>
          </a:p>
        </p:txBody>
      </p:sp>
      <p:sp>
        <p:nvSpPr>
          <p:cNvPr id="3" name="Footer Placeholder 2"/>
          <p:cNvSpPr>
            <a:spLocks noGrp="1"/>
          </p:cNvSpPr>
          <p:nvPr>
            <p:ph type="ftr" sz="quarter" idx="11"/>
          </p:nvPr>
        </p:nvSpPr>
        <p:spPr/>
        <p:txBody>
          <a:bodyPr/>
          <a:lstStyle/>
          <a:p>
            <a:r>
              <a:rPr lang="en-US" dirty="0"/>
              <a:t>Water Loss 2018</a:t>
            </a:r>
          </a:p>
        </p:txBody>
      </p:sp>
      <p:sp>
        <p:nvSpPr>
          <p:cNvPr id="4" name="Slide Number Placeholder 3"/>
          <p:cNvSpPr>
            <a:spLocks noGrp="1"/>
          </p:cNvSpPr>
          <p:nvPr>
            <p:ph type="sldNum" sz="quarter" idx="12"/>
          </p:nvPr>
        </p:nvSpPr>
        <p:spPr/>
        <p:txBody>
          <a:bodyPr/>
          <a:lstStyle/>
          <a:p>
            <a:fld id="{1221AFF3-F958-40E6-9E02-AFD4BEB4DED2}" type="slidenum">
              <a:rPr lang="en-US" smtClean="0"/>
              <a:pPr/>
              <a:t>‹#›</a:t>
            </a:fld>
            <a:endParaRPr lang="en-US" dirty="0"/>
          </a:p>
        </p:txBody>
      </p:sp>
    </p:spTree>
    <p:extLst>
      <p:ext uri="{BB962C8B-B14F-4D97-AF65-F5344CB8AC3E}">
        <p14:creationId xmlns:p14="http://schemas.microsoft.com/office/powerpoint/2010/main" val="2955938070"/>
      </p:ext>
    </p:extLst>
  </p:cSld>
  <p:clrMapOvr>
    <a:masterClrMapping/>
  </p:clrMapOvr>
  <p:transition spd="med">
    <p:pull/>
  </p:transition>
  <p:hf hd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2949178"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3808548" y="609600"/>
            <a:ext cx="4642119"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7921" y="2971801"/>
            <a:ext cx="2949178"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BE4249-C0D0-4B06-8692-E8BB871AF643}" type="datetimeFigureOut">
              <a:rPr lang="en-US" smtClean="0"/>
              <a:t>9/29/2023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67372983"/>
      </p:ext>
    </p:extLst>
  </p:cSld>
  <p:clrMapOvr>
    <a:masterClrMapping/>
  </p:clrMapOvr>
  <p:transition spd="med">
    <p:pull/>
  </p:transition>
  <p:hf hd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416760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49932" y="758881"/>
            <a:ext cx="2966938"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5346" y="2971800"/>
            <a:ext cx="4171242"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60EA64-D806-43AC-9DF2-F8C432F32B4C}" type="datetimeFigureOut">
              <a:rPr lang="en-US" smtClean="0"/>
              <a:pPr/>
              <a:t>9/29/2023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378513100"/>
      </p:ext>
    </p:extLst>
  </p:cSld>
  <p:clrMapOvr>
    <a:masterClrMapping/>
  </p:clrMapOvr>
  <p:transition spd="med">
    <p:pull/>
  </p:transition>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7" y="609601"/>
            <a:ext cx="776532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46" y="2096064"/>
            <a:ext cx="776532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1160EA64-D806-43AC-9DF2-F8C432F32B4C}" type="datetimeFigureOut">
              <a:rPr lang="en-US" smtClean="0"/>
              <a:pPr/>
              <a:t>9/29/2023</a:t>
            </a:fld>
            <a:endParaRPr lang="en-US" dirty="0"/>
          </a:p>
        </p:txBody>
      </p:sp>
      <p:sp>
        <p:nvSpPr>
          <p:cNvPr id="5" name="Footer Placeholder 4"/>
          <p:cNvSpPr>
            <a:spLocks noGrp="1"/>
          </p:cNvSpPr>
          <p:nvPr>
            <p:ph type="ftr" sz="quarter" idx="3"/>
          </p:nvPr>
        </p:nvSpPr>
        <p:spPr>
          <a:xfrm>
            <a:off x="685346" y="5883276"/>
            <a:ext cx="5004649"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40167048"/>
      </p:ext>
    </p:extLst>
  </p:cSld>
  <p:clrMap bg1="dk1" tx1="lt1" bg2="dk2" tx2="lt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 id="2147483914" r:id="rId12"/>
    <p:sldLayoutId id="2147483915" r:id="rId13"/>
    <p:sldLayoutId id="2147483916" r:id="rId14"/>
    <p:sldLayoutId id="2147483917" r:id="rId15"/>
    <p:sldLayoutId id="2147483918" r:id="rId16"/>
    <p:sldLayoutId id="2147483919" r:id="rId17"/>
    <p:sldLayoutId id="2147483920" r:id="rId18"/>
    <p:sldLayoutId id="2147483921" r:id="rId19"/>
    <p:sldLayoutId id="2147483672" r:id="rId20"/>
    <p:sldLayoutId id="2147483922" r:id="rId21"/>
  </p:sldLayoutIdLst>
  <p:transition spd="med">
    <p:pull/>
  </p:transition>
  <p:hf hdr="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5" Type="http://schemas.openxmlformats.org/officeDocument/2006/relationships/image" Target="../media/image5.gif"/><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hyperlink" Target="https://www.wwt.org.uk/our-work/projects/blue-recovery/blue-recovery-launch/?fbclid=IwAR2M2fXCTpM8kPGbmclS26JJg-Dm92qzM3JzsKvHBwtp1VQ5LCsu1c1I5WM" TargetMode="External"/><Relationship Id="rId2" Type="http://schemas.openxmlformats.org/officeDocument/2006/relationships/image" Target="../media/image11.png"/><Relationship Id="rId1" Type="http://schemas.openxmlformats.org/officeDocument/2006/relationships/slideLayout" Target="../slideLayouts/slideLayout19.xml"/><Relationship Id="rId6" Type="http://schemas.openxmlformats.org/officeDocument/2006/relationships/hyperlink" Target="https://creativecommons.org/licenses/by-nc-sa/3.0/" TargetMode="External"/><Relationship Id="rId5" Type="http://schemas.openxmlformats.org/officeDocument/2006/relationships/hyperlink" Target="https://adanziger1.uneportfolio.org/2018/07/17/how-to-recycle/" TargetMode="Externa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5.jpe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6.jpe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jpeg"/><Relationship Id="rId7" Type="http://schemas.openxmlformats.org/officeDocument/2006/relationships/diagramColors" Target="../diagrams/colors3.xml"/><Relationship Id="rId2" Type="http://schemas.openxmlformats.org/officeDocument/2006/relationships/image" Target="../media/image17.jpeg"/><Relationship Id="rId1" Type="http://schemas.openxmlformats.org/officeDocument/2006/relationships/slideLayout" Target="../slideLayouts/slideLayout4.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35.jpeg"/><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hyperlink" Target="mailto:bcharalambous@cytanet.com.cy" TargetMode="External"/><Relationship Id="rId7" Type="http://schemas.openxmlformats.org/officeDocument/2006/relationships/hyperlink" Target="mailto:John.Ikeda@castalia-advisors.com" TargetMode="External"/><Relationship Id="rId2" Type="http://schemas.openxmlformats.org/officeDocument/2006/relationships/hyperlink" Target="mailto:Stuart.Hamilton@miya-water.com" TargetMode="External"/><Relationship Id="rId1" Type="http://schemas.openxmlformats.org/officeDocument/2006/relationships/slideLayout" Target="../slideLayouts/slideLayout13.xml"/><Relationship Id="rId6" Type="http://schemas.openxmlformats.org/officeDocument/2006/relationships/hyperlink" Target="mailto:lburkhard@KM-Advisorsllc.com" TargetMode="External"/><Relationship Id="rId5" Type="http://schemas.openxmlformats.org/officeDocument/2006/relationships/hyperlink" Target="mailto:njanson@KM-Advisorsllc.com" TargetMode="External"/><Relationship Id="rId4" Type="http://schemas.openxmlformats.org/officeDocument/2006/relationships/hyperlink" Target="mailto:sarajade.govia@gmail.com"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descr="Water">
            <a:extLst>
              <a:ext uri="{FF2B5EF4-FFF2-40B4-BE49-F238E27FC236}">
                <a16:creationId xmlns:a16="http://schemas.microsoft.com/office/drawing/2014/main" id="{707DAF49-C558-4598-844C-459112BFCB3F}"/>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822829" y="3338037"/>
            <a:ext cx="974589" cy="974589"/>
          </a:xfrm>
          <a:prstGeom prst="rect">
            <a:avLst/>
          </a:prstGeom>
          <a:effectLst>
            <a:outerShdw blurRad="50800" dist="38100" dir="5400000" algn="t" rotWithShape="0">
              <a:prstClr val="black">
                <a:alpha val="43000"/>
              </a:prstClr>
            </a:outerShdw>
          </a:effectLst>
        </p:spPr>
      </p:pic>
      <p:pic>
        <p:nvPicPr>
          <p:cNvPr id="10" name="Graphic 9" descr="Water">
            <a:extLst>
              <a:ext uri="{FF2B5EF4-FFF2-40B4-BE49-F238E27FC236}">
                <a16:creationId xmlns:a16="http://schemas.microsoft.com/office/drawing/2014/main" id="{F737C74B-ACBE-4154-9ACB-5E8EC5170A19}"/>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849206" y="4411951"/>
            <a:ext cx="970289" cy="970289"/>
          </a:xfrm>
          <a:prstGeom prst="rect">
            <a:avLst/>
          </a:prstGeom>
          <a:effectLst>
            <a:outerShdw blurRad="50800" dist="38100" dir="5400000" algn="t" rotWithShape="0">
              <a:prstClr val="black">
                <a:alpha val="43000"/>
              </a:prstClr>
            </a:outerShdw>
          </a:effectLst>
        </p:spPr>
      </p:pic>
      <p:pic>
        <p:nvPicPr>
          <p:cNvPr id="12" name="Graphic 11" descr="Water">
            <a:extLst>
              <a:ext uri="{FF2B5EF4-FFF2-40B4-BE49-F238E27FC236}">
                <a16:creationId xmlns:a16="http://schemas.microsoft.com/office/drawing/2014/main" id="{7B063188-12C1-4330-94C5-7E932329E1E8}"/>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901961" y="5508498"/>
            <a:ext cx="1062696" cy="1062696"/>
          </a:xfrm>
          <a:prstGeom prst="rect">
            <a:avLst/>
          </a:prstGeom>
          <a:effectLst>
            <a:outerShdw blurRad="50800" dist="38100" dir="5400000" algn="t" rotWithShape="0">
              <a:prstClr val="black">
                <a:alpha val="43000"/>
              </a:prstClr>
            </a:outerShdw>
          </a:effectLst>
        </p:spPr>
      </p:pic>
      <p:pic>
        <p:nvPicPr>
          <p:cNvPr id="3074" name="Picture 2" descr="Image result for leaking tap pipe&quot;">
            <a:extLst>
              <a:ext uri="{FF2B5EF4-FFF2-40B4-BE49-F238E27FC236}">
                <a16:creationId xmlns:a16="http://schemas.microsoft.com/office/drawing/2014/main" id="{278F4BC8-0F92-48C6-9A00-AD54B36CE700}"/>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9412040" y="576544"/>
            <a:ext cx="3027866" cy="3027866"/>
          </a:xfrm>
          <a:prstGeom prst="rect">
            <a:avLst/>
          </a:prstGeom>
          <a:noFill/>
          <a:effectLst>
            <a:outerShdw blurRad="50800" dist="38100" dir="5400000" algn="t" rotWithShape="0">
              <a:prstClr val="black">
                <a:alpha val="43000"/>
              </a:prstClr>
            </a:outerShdw>
          </a:effectLst>
          <a:extLst>
            <a:ext uri="{909E8E84-426E-40DD-AFC4-6F175D3DCCD1}">
              <a14:hiddenFill xmlns:a14="http://schemas.microsoft.com/office/drawing/2010/main">
                <a:solidFill>
                  <a:srgbClr val="FFFFFF"/>
                </a:solidFill>
              </a14:hiddenFill>
            </a:ext>
          </a:extLst>
        </p:spPr>
      </p:pic>
      <p:sp>
        <p:nvSpPr>
          <p:cNvPr id="5" name="Titel 1">
            <a:extLst>
              <a:ext uri="{FF2B5EF4-FFF2-40B4-BE49-F238E27FC236}">
                <a16:creationId xmlns:a16="http://schemas.microsoft.com/office/drawing/2014/main" id="{7B1F8066-5980-FCE7-22CA-0FFA6DD1ADBD}"/>
              </a:ext>
            </a:extLst>
          </p:cNvPr>
          <p:cNvSpPr txBox="1">
            <a:spLocks/>
          </p:cNvSpPr>
          <p:nvPr/>
        </p:nvSpPr>
        <p:spPr>
          <a:xfrm>
            <a:off x="239200" y="5008494"/>
            <a:ext cx="6885889" cy="1189985"/>
          </a:xfrm>
          <a:prstGeom prst="rect">
            <a:avLst/>
          </a:prstGeom>
        </p:spPr>
        <p:txBody>
          <a:bodyPr vert="horz" lIns="91440" tIns="45720" rIns="91440" bIns="45720" rtlCol="0" anchor="b">
            <a:noAutofit/>
          </a:bodyPr>
          <a:lstStyle>
            <a:lvl1pPr algn="ctr" defTabSz="914400" rtl="0" eaLnBrk="1" latinLnBrk="0" hangingPunct="1">
              <a:lnSpc>
                <a:spcPct val="80000"/>
              </a:lnSpc>
              <a:spcBef>
                <a:spcPct val="0"/>
              </a:spcBef>
              <a:buNone/>
              <a:defRPr sz="6000" b="1" i="0" kern="1200" cap="all" spc="0" baseline="0">
                <a:solidFill>
                  <a:schemeClr val="tx1"/>
                </a:solidFill>
                <a:effectLst>
                  <a:outerShdw blurRad="50800" dist="63500" dir="2700000" algn="tl" rotWithShape="0">
                    <a:srgbClr val="000000">
                      <a:alpha val="48000"/>
                    </a:srgbClr>
                  </a:outerShdw>
                </a:effectLst>
                <a:latin typeface="+mj-lt"/>
                <a:ea typeface="+mj-ea"/>
                <a:cs typeface="+mj-cs"/>
              </a:defRPr>
            </a:lvl1pPr>
          </a:lstStyle>
          <a:p>
            <a:pPr algn="l" defTabSz="457200"/>
            <a:br>
              <a:rPr lang="en-US" sz="3600" spc="150" dirty="0"/>
            </a:br>
            <a:r>
              <a:rPr lang="en-US" sz="4000" spc="150" dirty="0">
                <a:latin typeface="Calibri" panose="020F0502020204030204" pitchFamily="34" charset="0"/>
                <a:cs typeface="Calibri" panose="020F0502020204030204" pitchFamily="34" charset="0"/>
              </a:rPr>
              <a:t>The Global </a:t>
            </a:r>
            <a:br>
              <a:rPr lang="en-US" sz="4000" spc="150" dirty="0">
                <a:latin typeface="Calibri" panose="020F0502020204030204" pitchFamily="34" charset="0"/>
                <a:cs typeface="Calibri" panose="020F0502020204030204" pitchFamily="34" charset="0"/>
              </a:rPr>
            </a:br>
            <a:r>
              <a:rPr lang="en-US" sz="4000" spc="150" dirty="0">
                <a:latin typeface="Calibri" panose="020F0502020204030204" pitchFamily="34" charset="0"/>
                <a:cs typeface="Calibri" panose="020F0502020204030204" pitchFamily="34" charset="0"/>
              </a:rPr>
              <a:t>Non-Revenue Water Issue:</a:t>
            </a:r>
            <a:br>
              <a:rPr lang="en-US" sz="4000" spc="150" dirty="0">
                <a:latin typeface="Calibri" panose="020F0502020204030204" pitchFamily="34" charset="0"/>
                <a:cs typeface="Calibri" panose="020F0502020204030204" pitchFamily="34" charset="0"/>
              </a:rPr>
            </a:br>
            <a:r>
              <a:rPr lang="en-US" sz="2500" spc="150" dirty="0">
                <a:latin typeface="Calibri" panose="020F0502020204030204" pitchFamily="34" charset="0"/>
                <a:cs typeface="Calibri" panose="020F0502020204030204" pitchFamily="34" charset="0"/>
              </a:rPr>
              <a:t>how reducing nrw can help the world mitigate and adapt to climate change</a:t>
            </a:r>
          </a:p>
        </p:txBody>
      </p:sp>
      <p:pic>
        <p:nvPicPr>
          <p:cNvPr id="1026" name="Picture 2" descr="Best Dripping Tap GIFs | Gfycat">
            <a:extLst>
              <a:ext uri="{FF2B5EF4-FFF2-40B4-BE49-F238E27FC236}">
                <a16:creationId xmlns:a16="http://schemas.microsoft.com/office/drawing/2014/main" id="{52A88E1C-9685-4090-B029-7CB8F3A1515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2276" t="214" r="9641" b="13061"/>
          <a:stretch/>
        </p:blipFill>
        <p:spPr bwMode="auto">
          <a:xfrm flipH="1">
            <a:off x="5702189" y="576544"/>
            <a:ext cx="3027866" cy="2545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4511274"/>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703386" y="135670"/>
            <a:ext cx="6400800" cy="1506537"/>
          </a:xfrm>
        </p:spPr>
        <p:txBody>
          <a:bodyPr vert="horz" lIns="91440" tIns="45720" rIns="91440" bIns="45720" rtlCol="0" anchor="ctr">
            <a:normAutofit/>
          </a:bodyPr>
          <a:lstStyle/>
          <a:p>
            <a:pPr algn="l"/>
            <a:r>
              <a:rPr lang="en-US" sz="3200" b="0" dirty="0">
                <a:latin typeface="Calibri" panose="020F0502020204030204" pitchFamily="34" charset="0"/>
                <a:cs typeface="Calibri" panose="020F0502020204030204" pitchFamily="34" charset="0"/>
              </a:rPr>
              <a:t>How do we reduce</a:t>
            </a:r>
            <a:br>
              <a:rPr lang="en-US" sz="3200" b="0" dirty="0">
                <a:latin typeface="Calibri" panose="020F0502020204030204" pitchFamily="34" charset="0"/>
                <a:cs typeface="Calibri" panose="020F0502020204030204" pitchFamily="34" charset="0"/>
              </a:rPr>
            </a:br>
            <a:r>
              <a:rPr lang="en-US" sz="3200" b="0" dirty="0">
                <a:latin typeface="Calibri" panose="020F0502020204030204" pitchFamily="34" charset="0"/>
                <a:cs typeface="Calibri" panose="020F0502020204030204" pitchFamily="34" charset="0"/>
              </a:rPr>
              <a:t>Leakage Emissions</a:t>
            </a:r>
          </a:p>
        </p:txBody>
      </p:sp>
      <p:sp>
        <p:nvSpPr>
          <p:cNvPr id="6" name="Inhaltsplatzhalter 5"/>
          <p:cNvSpPr>
            <a:spLocks noGrp="1"/>
          </p:cNvSpPr>
          <p:nvPr>
            <p:ph idx="4294967295"/>
          </p:nvPr>
        </p:nvSpPr>
        <p:spPr>
          <a:xfrm>
            <a:off x="325316" y="1917211"/>
            <a:ext cx="5400675" cy="3614738"/>
          </a:xfrm>
        </p:spPr>
        <p:txBody>
          <a:bodyPr vert="horz" lIns="91440" tIns="45720" rIns="91440" bIns="45720" rtlCol="0" anchor="ctr">
            <a:normAutofit lnSpcReduction="10000"/>
          </a:bodyPr>
          <a:lstStyle/>
          <a:p>
            <a:r>
              <a:rPr lang="en-US" sz="2800" dirty="0">
                <a:solidFill>
                  <a:schemeClr val="tx1"/>
                </a:solidFill>
                <a:latin typeface="Calibri" panose="020F0502020204030204" pitchFamily="34" charset="0"/>
                <a:cs typeface="Calibri" panose="020F0502020204030204" pitchFamily="34" charset="0"/>
              </a:rPr>
              <a:t>We already know how…………….. By reducing Real Losses!</a:t>
            </a:r>
          </a:p>
          <a:p>
            <a:r>
              <a:rPr lang="en-US" sz="2800" dirty="0">
                <a:solidFill>
                  <a:schemeClr val="tx1"/>
                </a:solidFill>
                <a:latin typeface="Calibri" panose="020F0502020204030204" pitchFamily="34" charset="0"/>
                <a:cs typeface="Calibri" panose="020F0502020204030204" pitchFamily="34" charset="0"/>
              </a:rPr>
              <a:t>When we reduce Real Loss, we are reducing the amount of energy and resources used in our water supply chain for water that is ultimately wasted.</a:t>
            </a:r>
          </a:p>
          <a:p>
            <a:endParaRPr lang="en-US" dirty="0"/>
          </a:p>
        </p:txBody>
      </p:sp>
      <p:pic>
        <p:nvPicPr>
          <p:cNvPr id="3" name="Picture 2" descr="A picture containing nature&#10;&#10;Description automatically generated">
            <a:extLst>
              <a:ext uri="{FF2B5EF4-FFF2-40B4-BE49-F238E27FC236}">
                <a16:creationId xmlns:a16="http://schemas.microsoft.com/office/drawing/2014/main" id="{2F6C3F1C-0F13-2878-5EE7-5B397A12B0CF}"/>
              </a:ext>
            </a:extLst>
          </p:cNvPr>
          <p:cNvPicPr>
            <a:picLocks noChangeAspect="1"/>
          </p:cNvPicPr>
          <p:nvPr/>
        </p:nvPicPr>
        <p:blipFill rotWithShape="1">
          <a:blip r:embed="rId2">
            <a:extLst>
              <a:ext uri="{28A0092B-C50C-407E-A947-70E740481C1C}">
                <a14:useLocalDpi xmlns:a14="http://schemas.microsoft.com/office/drawing/2010/main"/>
              </a:ext>
            </a:extLst>
          </a:blip>
          <a:srcRect t="990" b="32361"/>
          <a:stretch/>
        </p:blipFill>
        <p:spPr>
          <a:xfrm rot="16200000">
            <a:off x="5383716" y="2152989"/>
            <a:ext cx="4482381" cy="2500963"/>
          </a:xfrm>
          <a:prstGeom prst="rect">
            <a:avLst/>
          </a:prstGeom>
          <a:effectLst>
            <a:innerShdw blurRad="57150" dist="38100" dir="14460000">
              <a:prstClr val="black">
                <a:alpha val="70000"/>
              </a:prstClr>
            </a:innerShdw>
          </a:effectLst>
        </p:spPr>
      </p:pic>
    </p:spTree>
    <p:extLst>
      <p:ext uri="{BB962C8B-B14F-4D97-AF65-F5344CB8AC3E}">
        <p14:creationId xmlns:p14="http://schemas.microsoft.com/office/powerpoint/2010/main" val="2738530341"/>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571499" y="266334"/>
            <a:ext cx="6400800" cy="1508125"/>
          </a:xfrm>
        </p:spPr>
        <p:txBody>
          <a:bodyPr vert="horz" lIns="91440" tIns="45720" rIns="91440" bIns="45720" rtlCol="0" anchor="ctr">
            <a:normAutofit/>
          </a:bodyPr>
          <a:lstStyle/>
          <a:p>
            <a:pPr algn="l"/>
            <a:r>
              <a:rPr lang="en-US" sz="3200" b="0" dirty="0">
                <a:effectLst/>
                <a:latin typeface="Calibri" panose="020F0502020204030204" pitchFamily="34" charset="0"/>
                <a:cs typeface="Calibri" panose="020F0502020204030204" pitchFamily="34" charset="0"/>
              </a:rPr>
              <a:t>How do we reduce</a:t>
            </a:r>
            <a:br>
              <a:rPr lang="en-US" sz="3200" b="0" dirty="0">
                <a:effectLst/>
                <a:latin typeface="Calibri" panose="020F0502020204030204" pitchFamily="34" charset="0"/>
                <a:cs typeface="Calibri" panose="020F0502020204030204" pitchFamily="34" charset="0"/>
              </a:rPr>
            </a:br>
            <a:r>
              <a:rPr lang="en-US" sz="3200" b="0" dirty="0">
                <a:effectLst/>
                <a:latin typeface="Calibri" panose="020F0502020204030204" pitchFamily="34" charset="0"/>
                <a:cs typeface="Calibri" panose="020F0502020204030204" pitchFamily="34" charset="0"/>
              </a:rPr>
              <a:t>Leakage Emissions</a:t>
            </a:r>
          </a:p>
        </p:txBody>
      </p:sp>
      <p:sp>
        <p:nvSpPr>
          <p:cNvPr id="6" name="Inhaltsplatzhalter 5"/>
          <p:cNvSpPr>
            <a:spLocks noGrp="1"/>
          </p:cNvSpPr>
          <p:nvPr>
            <p:ph idx="4294967295"/>
          </p:nvPr>
        </p:nvSpPr>
        <p:spPr>
          <a:xfrm>
            <a:off x="448408" y="984739"/>
            <a:ext cx="5694363" cy="5556250"/>
          </a:xfrm>
        </p:spPr>
        <p:txBody>
          <a:bodyPr vert="horz" lIns="91440" tIns="45720" rIns="91440" bIns="45720" rtlCol="0" anchor="ctr">
            <a:normAutofit/>
          </a:bodyPr>
          <a:lstStyle/>
          <a:p>
            <a:r>
              <a:rPr lang="en-US" sz="2800" dirty="0">
                <a:solidFill>
                  <a:srgbClr val="FFFFFF"/>
                </a:solidFill>
                <a:latin typeface="Calibri" panose="020F0502020204030204" pitchFamily="34" charset="0"/>
                <a:cs typeface="Calibri" panose="020F0502020204030204" pitchFamily="34" charset="0"/>
              </a:rPr>
              <a:t>Where do we use energy in that supply chain?</a:t>
            </a:r>
          </a:p>
          <a:p>
            <a:pPr lvl="1"/>
            <a:r>
              <a:rPr lang="en-US" sz="2800" dirty="0">
                <a:solidFill>
                  <a:srgbClr val="FFFFFF"/>
                </a:solidFill>
                <a:latin typeface="Calibri" panose="020F0502020204030204" pitchFamily="34" charset="0"/>
                <a:cs typeface="Calibri" panose="020F0502020204030204" pitchFamily="34" charset="0"/>
              </a:rPr>
              <a:t>Water Acquisition (Abstraction) </a:t>
            </a:r>
          </a:p>
          <a:p>
            <a:pPr lvl="1"/>
            <a:r>
              <a:rPr lang="en-US" sz="2800" dirty="0">
                <a:solidFill>
                  <a:srgbClr val="FFFFFF"/>
                </a:solidFill>
                <a:latin typeface="Calibri" panose="020F0502020204030204" pitchFamily="34" charset="0"/>
                <a:cs typeface="Calibri" panose="020F0502020204030204" pitchFamily="34" charset="0"/>
              </a:rPr>
              <a:t>Water Treatment</a:t>
            </a:r>
          </a:p>
          <a:p>
            <a:pPr lvl="1"/>
            <a:r>
              <a:rPr lang="en-US" sz="2800" dirty="0">
                <a:solidFill>
                  <a:srgbClr val="FFFFFF"/>
                </a:solidFill>
                <a:latin typeface="Calibri" panose="020F0502020204030204" pitchFamily="34" charset="0"/>
                <a:cs typeface="Calibri" panose="020F0502020204030204" pitchFamily="34" charset="0"/>
              </a:rPr>
              <a:t>Water Transportation (Pumping)</a:t>
            </a:r>
          </a:p>
          <a:p>
            <a:pPr lvl="1"/>
            <a:r>
              <a:rPr lang="en-US" sz="2800" dirty="0">
                <a:solidFill>
                  <a:srgbClr val="FFFFFF"/>
                </a:solidFill>
                <a:latin typeface="Calibri" panose="020F0502020204030204" pitchFamily="34" charset="0"/>
                <a:cs typeface="Calibri" panose="020F0502020204030204" pitchFamily="34" charset="0"/>
              </a:rPr>
              <a:t>Reactive Repairs</a:t>
            </a:r>
          </a:p>
          <a:p>
            <a:pPr lvl="1"/>
            <a:r>
              <a:rPr lang="en-US" sz="2800" dirty="0">
                <a:solidFill>
                  <a:srgbClr val="FFFFFF"/>
                </a:solidFill>
                <a:latin typeface="Calibri" panose="020F0502020204030204" pitchFamily="34" charset="0"/>
                <a:cs typeface="Calibri" panose="020F0502020204030204" pitchFamily="34" charset="0"/>
              </a:rPr>
              <a:t>Leak Location </a:t>
            </a:r>
          </a:p>
        </p:txBody>
      </p:sp>
      <p:pic>
        <p:nvPicPr>
          <p:cNvPr id="2" name="Picture 1">
            <a:extLst>
              <a:ext uri="{FF2B5EF4-FFF2-40B4-BE49-F238E27FC236}">
                <a16:creationId xmlns:a16="http://schemas.microsoft.com/office/drawing/2014/main" id="{C8CB9727-4CFD-D9DF-2438-C3B63BBD46A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rot="5400000">
            <a:off x="5301264" y="2128843"/>
            <a:ext cx="4466493" cy="2512402"/>
          </a:xfrm>
          <a:prstGeom prst="rect">
            <a:avLst/>
          </a:prstGeom>
          <a:effectLst>
            <a:innerShdw blurRad="57150" dist="38100" dir="14460000">
              <a:prstClr val="black">
                <a:alpha val="70000"/>
              </a:prstClr>
            </a:innerShdw>
          </a:effectLst>
        </p:spPr>
      </p:pic>
    </p:spTree>
    <p:extLst>
      <p:ext uri="{BB962C8B-B14F-4D97-AF65-F5344CB8AC3E}">
        <p14:creationId xmlns:p14="http://schemas.microsoft.com/office/powerpoint/2010/main" val="506225848"/>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3552093" y="93662"/>
            <a:ext cx="5205045" cy="1506538"/>
          </a:xfrm>
        </p:spPr>
        <p:txBody>
          <a:bodyPr vert="horz" lIns="91440" tIns="45720" rIns="91440" bIns="45720" rtlCol="0" anchor="ctr">
            <a:normAutofit/>
          </a:bodyPr>
          <a:lstStyle/>
          <a:p>
            <a:r>
              <a:rPr lang="en-US" sz="3200" b="0" dirty="0">
                <a:latin typeface="Calibri" panose="020F0502020204030204" pitchFamily="34" charset="0"/>
                <a:cs typeface="Calibri" panose="020F0502020204030204" pitchFamily="34" charset="0"/>
              </a:rPr>
              <a:t>GLOBAL LEAKAGE RECOVERY </a:t>
            </a:r>
          </a:p>
        </p:txBody>
      </p:sp>
      <p:sp>
        <p:nvSpPr>
          <p:cNvPr id="6" name="Inhaltsplatzhalter 5"/>
          <p:cNvSpPr>
            <a:spLocks noGrp="1"/>
          </p:cNvSpPr>
          <p:nvPr>
            <p:ph idx="4294967295"/>
          </p:nvPr>
        </p:nvSpPr>
        <p:spPr>
          <a:xfrm>
            <a:off x="3402624" y="1732084"/>
            <a:ext cx="5530362" cy="4141788"/>
          </a:xfrm>
        </p:spPr>
        <p:txBody>
          <a:bodyPr vert="horz" lIns="91440" tIns="45720" rIns="91440" bIns="45720" rtlCol="0" anchor="ctr">
            <a:noAutofit/>
          </a:bodyPr>
          <a:lstStyle/>
          <a:p>
            <a:pPr marL="400050" lvl="1"/>
            <a:r>
              <a:rPr lang="en-US" sz="2400" dirty="0">
                <a:solidFill>
                  <a:srgbClr val="FFFFFF"/>
                </a:solidFill>
                <a:latin typeface="Calibri" panose="020F0502020204030204" pitchFamily="34" charset="0"/>
                <a:cs typeface="Calibri" panose="020F0502020204030204" pitchFamily="34" charset="0"/>
              </a:rPr>
              <a:t>Global NRW – 126 billion m</a:t>
            </a:r>
            <a:r>
              <a:rPr lang="en-US" sz="2400" baseline="30000" dirty="0">
                <a:solidFill>
                  <a:srgbClr val="FFFFFF"/>
                </a:solidFill>
                <a:latin typeface="Calibri" panose="020F0502020204030204" pitchFamily="34" charset="0"/>
                <a:cs typeface="Calibri" panose="020F0502020204030204" pitchFamily="34" charset="0"/>
              </a:rPr>
              <a:t>3</a:t>
            </a:r>
            <a:r>
              <a:rPr lang="en-US" sz="2400" dirty="0">
                <a:solidFill>
                  <a:srgbClr val="FFFFFF"/>
                </a:solidFill>
                <a:latin typeface="Calibri" panose="020F0502020204030204" pitchFamily="34" charset="0"/>
                <a:cs typeface="Calibri" panose="020F0502020204030204" pitchFamily="34" charset="0"/>
              </a:rPr>
              <a:t>/year</a:t>
            </a:r>
          </a:p>
          <a:p>
            <a:pPr marL="400050" lvl="1"/>
            <a:r>
              <a:rPr lang="en-US" sz="2400" dirty="0">
                <a:solidFill>
                  <a:srgbClr val="FFFFFF"/>
                </a:solidFill>
                <a:latin typeface="Calibri" panose="020F0502020204030204" pitchFamily="34" charset="0"/>
                <a:cs typeface="Calibri" panose="020F0502020204030204" pitchFamily="34" charset="0"/>
              </a:rPr>
              <a:t>On average it has been found that 70% of NRW are Real Losses – 88 billion m</a:t>
            </a:r>
            <a:r>
              <a:rPr lang="en-US" sz="2400" baseline="30000" dirty="0">
                <a:solidFill>
                  <a:srgbClr val="FFFFFF"/>
                </a:solidFill>
                <a:latin typeface="Calibri" panose="020F0502020204030204" pitchFamily="34" charset="0"/>
                <a:cs typeface="Calibri" panose="020F0502020204030204" pitchFamily="34" charset="0"/>
              </a:rPr>
              <a:t>3</a:t>
            </a:r>
            <a:r>
              <a:rPr lang="en-US" sz="2400" dirty="0">
                <a:solidFill>
                  <a:srgbClr val="FFFFFF"/>
                </a:solidFill>
                <a:latin typeface="Calibri" panose="020F0502020204030204" pitchFamily="34" charset="0"/>
                <a:cs typeface="Calibri" panose="020F0502020204030204" pitchFamily="34" charset="0"/>
              </a:rPr>
              <a:t>/year. </a:t>
            </a:r>
          </a:p>
          <a:p>
            <a:pPr marL="400050" lvl="1"/>
            <a:r>
              <a:rPr lang="en-US" sz="2400" dirty="0">
                <a:solidFill>
                  <a:srgbClr val="FFFFFF"/>
                </a:solidFill>
                <a:latin typeface="Calibri" panose="020F0502020204030204" pitchFamily="34" charset="0"/>
                <a:cs typeface="Calibri" panose="020F0502020204030204" pitchFamily="34" charset="0"/>
              </a:rPr>
              <a:t>These losses have a Carbon Footprint and are being produced and lost and are Carbon recoverable.</a:t>
            </a:r>
          </a:p>
          <a:p>
            <a:pPr marL="400050" lvl="1"/>
            <a:r>
              <a:rPr lang="en-US" sz="2400" dirty="0">
                <a:solidFill>
                  <a:srgbClr val="FFFFFF"/>
                </a:solidFill>
                <a:latin typeface="Calibri" panose="020F0502020204030204" pitchFamily="34" charset="0"/>
                <a:cs typeface="Calibri" panose="020F0502020204030204" pitchFamily="34" charset="0"/>
              </a:rPr>
              <a:t>Apparent losses is estimated at 30% of NRW, 38 billion m</a:t>
            </a:r>
            <a:r>
              <a:rPr lang="en-US" sz="2400" baseline="30000" dirty="0">
                <a:solidFill>
                  <a:srgbClr val="FFFFFF"/>
                </a:solidFill>
                <a:latin typeface="Calibri" panose="020F0502020204030204" pitchFamily="34" charset="0"/>
                <a:cs typeface="Calibri" panose="020F0502020204030204" pitchFamily="34" charset="0"/>
              </a:rPr>
              <a:t>3</a:t>
            </a:r>
            <a:r>
              <a:rPr lang="en-US" sz="2400" dirty="0">
                <a:solidFill>
                  <a:srgbClr val="FFFFFF"/>
                </a:solidFill>
                <a:latin typeface="Calibri" panose="020F0502020204030204" pitchFamily="34" charset="0"/>
                <a:cs typeface="Calibri" panose="020F0502020204030204" pitchFamily="34" charset="0"/>
              </a:rPr>
              <a:t>/year, however not all of this can be accounted as carbon recoverable as some items of this water will be sold.</a:t>
            </a:r>
          </a:p>
        </p:txBody>
      </p:sp>
      <p:pic>
        <p:nvPicPr>
          <p:cNvPr id="3" name="Picture 2" descr="Icon&#10;&#10;Description automatically generated">
            <a:extLst>
              <a:ext uri="{FF2B5EF4-FFF2-40B4-BE49-F238E27FC236}">
                <a16:creationId xmlns:a16="http://schemas.microsoft.com/office/drawing/2014/main" id="{FE394611-298E-67B9-9B3D-18A70DB7B39E}"/>
              </a:ext>
            </a:extLst>
          </p:cNvPr>
          <p:cNvPicPr>
            <a:picLocks noChangeAspect="1"/>
          </p:cNvPicPr>
          <p:nvPr/>
        </p:nvPicPr>
        <p:blipFill rotWithShape="1">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t="3556" r="1" b="663"/>
          <a:stretch/>
        </p:blipFill>
        <p:spPr>
          <a:xfrm>
            <a:off x="716286" y="1078818"/>
            <a:ext cx="2266158" cy="2170571"/>
          </a:xfrm>
          <a:prstGeom prst="rect">
            <a:avLst/>
          </a:prstGeom>
        </p:spPr>
      </p:pic>
      <p:pic>
        <p:nvPicPr>
          <p:cNvPr id="7" name="Picture 6" descr="Shape&#10;&#10;Description automatically generated">
            <a:extLst>
              <a:ext uri="{FF2B5EF4-FFF2-40B4-BE49-F238E27FC236}">
                <a16:creationId xmlns:a16="http://schemas.microsoft.com/office/drawing/2014/main" id="{ACC7CA9E-8CEA-4233-6CAB-564A9BC55501}"/>
              </a:ext>
            </a:extLst>
          </p:cNvPr>
          <p:cNvPicPr>
            <a:picLocks noChangeAspect="1"/>
          </p:cNvPicPr>
          <p:nvPr/>
        </p:nvPicPr>
        <p:blipFill rotWithShape="1">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rcRect t="3676"/>
          <a:stretch/>
        </p:blipFill>
        <p:spPr>
          <a:xfrm>
            <a:off x="796132" y="3563552"/>
            <a:ext cx="2105500" cy="2022275"/>
          </a:xfrm>
          <a:prstGeom prst="rect">
            <a:avLst/>
          </a:prstGeom>
        </p:spPr>
      </p:pic>
      <p:sp>
        <p:nvSpPr>
          <p:cNvPr id="9" name="TextBox 8">
            <a:extLst>
              <a:ext uri="{FF2B5EF4-FFF2-40B4-BE49-F238E27FC236}">
                <a16:creationId xmlns:a16="http://schemas.microsoft.com/office/drawing/2014/main" id="{B462D0EE-8473-B436-938C-5AB112D3E0CB}"/>
              </a:ext>
            </a:extLst>
          </p:cNvPr>
          <p:cNvSpPr txBox="1"/>
          <p:nvPr/>
        </p:nvSpPr>
        <p:spPr>
          <a:xfrm>
            <a:off x="0" y="6657945"/>
            <a:ext cx="2850459" cy="200055"/>
          </a:xfrm>
          <a:prstGeom prst="rect">
            <a:avLst/>
          </a:prstGeom>
          <a:solidFill>
            <a:srgbClr val="000000"/>
          </a:solidFill>
        </p:spPr>
        <p:txBody>
          <a:bodyPr wrap="none" rtlCol="0">
            <a:spAutoFit/>
          </a:bodyPr>
          <a:lstStyle/>
          <a:p>
            <a:pPr algn="r">
              <a:spcAft>
                <a:spcPts val="600"/>
              </a:spcAft>
            </a:pPr>
            <a:r>
              <a:rPr lang="en-CY" sz="700" dirty="0">
                <a:solidFill>
                  <a:srgbClr val="FFFFFF"/>
                </a:solidFill>
                <a:hlinkClick r:id="rId5" tooltip="https://adanziger1.uneportfolio.org/2018/07/17/how-to-recycle/">
                  <a:extLst>
                    <a:ext uri="{A12FA001-AC4F-418D-AE19-62706E023703}">
                      <ahyp:hlinkClr xmlns:ahyp="http://schemas.microsoft.com/office/drawing/2018/hyperlinkcolor" val="tx"/>
                    </a:ext>
                  </a:extLst>
                </a:hlinkClick>
              </a:rPr>
              <a:t>This Photo</a:t>
            </a:r>
            <a:r>
              <a:rPr lang="en-CY" sz="700" dirty="0">
                <a:solidFill>
                  <a:srgbClr val="FFFFFF"/>
                </a:solidFill>
              </a:rPr>
              <a:t> by Unknown Author is licensed under </a:t>
            </a:r>
            <a:r>
              <a:rPr lang="en-CY" sz="700" dirty="0">
                <a:solidFill>
                  <a:srgbClr val="FFFFFF"/>
                </a:solidFill>
                <a:hlinkClick r:id="rId6" tooltip="https://creativecommons.org/licenses/by-nc-sa/3.0/">
                  <a:extLst>
                    <a:ext uri="{A12FA001-AC4F-418D-AE19-62706E023703}">
                      <ahyp:hlinkClr xmlns:ahyp="http://schemas.microsoft.com/office/drawing/2018/hyperlinkcolor" val="tx"/>
                    </a:ext>
                  </a:extLst>
                </a:hlinkClick>
              </a:rPr>
              <a:t>CC BY-SA-NC</a:t>
            </a:r>
            <a:endParaRPr lang="en-CY" sz="700" dirty="0">
              <a:solidFill>
                <a:srgbClr val="FFFFFF"/>
              </a:solidFill>
            </a:endParaRPr>
          </a:p>
        </p:txBody>
      </p:sp>
    </p:spTree>
    <p:extLst>
      <p:ext uri="{BB962C8B-B14F-4D97-AF65-F5344CB8AC3E}">
        <p14:creationId xmlns:p14="http://schemas.microsoft.com/office/powerpoint/2010/main" val="298534159"/>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492979" y="4414471"/>
            <a:ext cx="8202613" cy="1352550"/>
          </a:xfrm>
        </p:spPr>
        <p:txBody>
          <a:bodyPr vert="horz" lIns="91440" tIns="45720" rIns="91440" bIns="45720" rtlCol="0" anchor="b">
            <a:normAutofit/>
          </a:bodyPr>
          <a:lstStyle/>
          <a:p>
            <a:pPr>
              <a:spcAft>
                <a:spcPts val="1200"/>
              </a:spcAft>
            </a:pPr>
            <a:r>
              <a:rPr lang="en-US" sz="3200" b="0" dirty="0">
                <a:latin typeface="Calibri" panose="020F0502020204030204" pitchFamily="34" charset="0"/>
                <a:cs typeface="Calibri" panose="020F0502020204030204" pitchFamily="34" charset="0"/>
              </a:rPr>
              <a:t>Estimated global water production per source</a:t>
            </a:r>
          </a:p>
        </p:txBody>
      </p:sp>
      <p:graphicFrame>
        <p:nvGraphicFramePr>
          <p:cNvPr id="2" name="Table 1">
            <a:extLst>
              <a:ext uri="{FF2B5EF4-FFF2-40B4-BE49-F238E27FC236}">
                <a16:creationId xmlns:a16="http://schemas.microsoft.com/office/drawing/2014/main" id="{63957487-E23F-D4C3-F4E5-C0CD199CCFB0}"/>
              </a:ext>
            </a:extLst>
          </p:cNvPr>
          <p:cNvGraphicFramePr>
            <a:graphicFrameLocks noGrp="1"/>
          </p:cNvGraphicFramePr>
          <p:nvPr>
            <p:extLst>
              <p:ext uri="{D42A27DB-BD31-4B8C-83A1-F6EECF244321}">
                <p14:modId xmlns:p14="http://schemas.microsoft.com/office/powerpoint/2010/main" val="1769541789"/>
              </p:ext>
            </p:extLst>
          </p:nvPr>
        </p:nvGraphicFramePr>
        <p:xfrm>
          <a:off x="474785" y="659424"/>
          <a:ext cx="8159262" cy="3314700"/>
        </p:xfrm>
        <a:graphic>
          <a:graphicData uri="http://schemas.openxmlformats.org/drawingml/2006/table">
            <a:tbl>
              <a:tblPr>
                <a:effectLst/>
                <a:tableStyleId>{5C22544A-7EE6-4342-B048-85BDC9FD1C3A}</a:tableStyleId>
              </a:tblPr>
              <a:tblGrid>
                <a:gridCol w="1945918">
                  <a:extLst>
                    <a:ext uri="{9D8B030D-6E8A-4147-A177-3AD203B41FA5}">
                      <a16:colId xmlns:a16="http://schemas.microsoft.com/office/drawing/2014/main" val="47869864"/>
                    </a:ext>
                  </a:extLst>
                </a:gridCol>
                <a:gridCol w="1827408">
                  <a:extLst>
                    <a:ext uri="{9D8B030D-6E8A-4147-A177-3AD203B41FA5}">
                      <a16:colId xmlns:a16="http://schemas.microsoft.com/office/drawing/2014/main" val="1957168727"/>
                    </a:ext>
                  </a:extLst>
                </a:gridCol>
                <a:gridCol w="1860228">
                  <a:extLst>
                    <a:ext uri="{9D8B030D-6E8A-4147-A177-3AD203B41FA5}">
                      <a16:colId xmlns:a16="http://schemas.microsoft.com/office/drawing/2014/main" val="1355068208"/>
                    </a:ext>
                  </a:extLst>
                </a:gridCol>
                <a:gridCol w="2525708">
                  <a:extLst>
                    <a:ext uri="{9D8B030D-6E8A-4147-A177-3AD203B41FA5}">
                      <a16:colId xmlns:a16="http://schemas.microsoft.com/office/drawing/2014/main" val="1682670390"/>
                    </a:ext>
                  </a:extLst>
                </a:gridCol>
              </a:tblGrid>
              <a:tr h="2878554">
                <a:tc>
                  <a:txBody>
                    <a:bodyPr/>
                    <a:lstStyle/>
                    <a:p>
                      <a:pPr algn="ctr" fontAlgn="b">
                        <a:spcBef>
                          <a:spcPts val="1200"/>
                        </a:spcBef>
                        <a:spcAft>
                          <a:spcPts val="1200"/>
                        </a:spcAft>
                      </a:pPr>
                      <a:r>
                        <a:rPr lang="en-US" sz="2000" u="none" strike="noStrike" dirty="0">
                          <a:solidFill>
                            <a:srgbClr val="000000"/>
                          </a:solidFill>
                          <a:effectLst/>
                          <a:latin typeface="Calibri" panose="020F0502020204030204" pitchFamily="34" charset="0"/>
                          <a:cs typeface="Calibri" panose="020F0502020204030204" pitchFamily="34" charset="0"/>
                        </a:rPr>
                        <a:t>Basic Water Source - no pumping and minimum chemicals</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3048" marR="3048" marT="3048" marB="0"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US" sz="2000" u="none" strike="noStrike" dirty="0">
                          <a:solidFill>
                            <a:srgbClr val="000000"/>
                          </a:solidFill>
                          <a:effectLst/>
                          <a:latin typeface="Calibri" panose="020F0502020204030204" pitchFamily="34" charset="0"/>
                          <a:cs typeface="Calibri" panose="020F0502020204030204" pitchFamily="34" charset="0"/>
                        </a:rPr>
                        <a:t>Traditional Water Systems – combination of pumping / treatment / chemicals</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GB" sz="2000" u="none" strike="noStrike" dirty="0">
                          <a:solidFill>
                            <a:srgbClr val="000000"/>
                          </a:solidFill>
                          <a:effectLst/>
                          <a:latin typeface="Calibri" panose="020F0502020204030204" pitchFamily="34" charset="0"/>
                          <a:cs typeface="Calibri" panose="020F0502020204030204" pitchFamily="34" charset="0"/>
                        </a:rPr>
                        <a:t>Desalination Sea Water Reverse Osmosis (Average)</a:t>
                      </a:r>
                      <a:endParaRPr lang="en-GB" sz="2000" b="0" i="0" u="none" strike="noStrike" dirty="0">
                        <a:solidFill>
                          <a:srgbClr val="000000"/>
                        </a:solidFill>
                        <a:effectLst/>
                        <a:latin typeface="Calibri" panose="020F0502020204030204" pitchFamily="34" charset="0"/>
                        <a:cs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US" sz="2000" u="none" strike="noStrike" dirty="0">
                          <a:solidFill>
                            <a:srgbClr val="000000"/>
                          </a:solidFill>
                          <a:effectLst/>
                          <a:latin typeface="Calibri" panose="020F0502020204030204" pitchFamily="34" charset="0"/>
                          <a:cs typeface="Calibri" panose="020F0502020204030204" pitchFamily="34" charset="0"/>
                        </a:rPr>
                        <a:t>Desalination Sea Water Reverse Osmosis (high) and plants run by fuel oil </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565647924"/>
                  </a:ext>
                </a:extLst>
              </a:tr>
              <a:tr h="436146">
                <a:tc>
                  <a:txBody>
                    <a:bodyPr/>
                    <a:lstStyle/>
                    <a:p>
                      <a:pPr algn="ctr" fontAlgn="b">
                        <a:spcBef>
                          <a:spcPts val="1200"/>
                        </a:spcBef>
                        <a:spcAft>
                          <a:spcPts val="1200"/>
                        </a:spcAft>
                      </a:pPr>
                      <a:r>
                        <a:rPr lang="en-CY" sz="2000" u="none" strike="noStrike" dirty="0">
                          <a:solidFill>
                            <a:srgbClr val="000000"/>
                          </a:solidFill>
                          <a:effectLst/>
                        </a:rPr>
                        <a:t>10%</a:t>
                      </a:r>
                      <a:endParaRPr lang="en-CY" sz="2000" b="0" i="0" u="none" strike="noStrike" dirty="0">
                        <a:solidFill>
                          <a:srgbClr val="000000"/>
                        </a:solidFill>
                        <a:effectLst/>
                        <a:latin typeface="Calibri" panose="020F0502020204030204" pitchFamily="34" charset="0"/>
                      </a:endParaRPr>
                    </a:p>
                  </a:txBody>
                  <a:tcPr marL="3048" marR="3048" marT="3048" marB="0"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CY" sz="2000" u="none" strike="noStrike" dirty="0">
                          <a:solidFill>
                            <a:srgbClr val="000000"/>
                          </a:solidFill>
                          <a:effectLst/>
                        </a:rPr>
                        <a:t>60%</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CY" sz="2000" u="none" strike="noStrike" dirty="0">
                          <a:solidFill>
                            <a:srgbClr val="000000"/>
                          </a:solidFill>
                          <a:effectLst/>
                        </a:rPr>
                        <a:t>20%</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CY" sz="2000" u="none" strike="noStrike" dirty="0">
                          <a:solidFill>
                            <a:srgbClr val="000000"/>
                          </a:solidFill>
                          <a:effectLst/>
                        </a:rPr>
                        <a:t>10%</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18428811"/>
                  </a:ext>
                </a:extLst>
              </a:tr>
            </a:tbl>
          </a:graphicData>
        </a:graphic>
      </p:graphicFrame>
    </p:spTree>
    <p:extLst>
      <p:ext uri="{BB962C8B-B14F-4D97-AF65-F5344CB8AC3E}">
        <p14:creationId xmlns:p14="http://schemas.microsoft.com/office/powerpoint/2010/main" val="1368214887"/>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492979" y="4625486"/>
            <a:ext cx="8202613" cy="1352550"/>
          </a:xfrm>
        </p:spPr>
        <p:txBody>
          <a:bodyPr vert="horz" lIns="91440" tIns="45720" rIns="91440" bIns="45720" rtlCol="0" anchor="b">
            <a:normAutofit fontScale="90000"/>
          </a:bodyPr>
          <a:lstStyle/>
          <a:p>
            <a:pPr>
              <a:spcAft>
                <a:spcPts val="1200"/>
              </a:spcAft>
            </a:pPr>
            <a:r>
              <a:rPr lang="en-GB" sz="3200" b="0" i="0" u="none" strike="noStrike" dirty="0">
                <a:solidFill>
                  <a:srgbClr val="000000"/>
                </a:solidFill>
                <a:effectLst/>
                <a:latin typeface="Calibri" panose="020F0502020204030204" pitchFamily="34" charset="0"/>
              </a:rPr>
              <a:t> </a:t>
            </a:r>
            <a:r>
              <a:rPr lang="en-US" sz="3200" b="0" dirty="0">
                <a:latin typeface="Calibri" panose="020F0502020204030204" pitchFamily="34" charset="0"/>
                <a:cs typeface="Calibri" panose="020F0502020204030204" pitchFamily="34" charset="0"/>
              </a:rPr>
              <a:t>CO</a:t>
            </a:r>
            <a:r>
              <a:rPr lang="en-US" sz="3200" b="0" baseline="-25000" dirty="0">
                <a:latin typeface="Calibri" panose="020F0502020204030204" pitchFamily="34" charset="0"/>
                <a:cs typeface="Calibri" panose="020F0502020204030204" pitchFamily="34" charset="0"/>
              </a:rPr>
              <a:t>2</a:t>
            </a:r>
            <a:r>
              <a:rPr lang="en-GB" sz="3200" b="0" i="0" u="none" strike="noStrike" dirty="0">
                <a:effectLst/>
                <a:latin typeface="Calibri" panose="020F0502020204030204" pitchFamily="34" charset="0"/>
              </a:rPr>
              <a:t> in grams per m</a:t>
            </a:r>
            <a:r>
              <a:rPr lang="en-GB" sz="3200" b="0" i="0" u="none" strike="noStrike" baseline="30000" dirty="0">
                <a:effectLst/>
                <a:latin typeface="Calibri" panose="020F0502020204030204" pitchFamily="34" charset="0"/>
              </a:rPr>
              <a:t>3</a:t>
            </a:r>
            <a:r>
              <a:rPr lang="en-GB" sz="3200" b="0" i="0" u="none" strike="noStrike" dirty="0">
                <a:effectLst/>
                <a:latin typeface="Calibri" panose="020F0502020204030204" pitchFamily="34" charset="0"/>
              </a:rPr>
              <a:t> of water per water production source </a:t>
            </a:r>
            <a:br>
              <a:rPr lang="en-GB" sz="3200" b="0" i="0" u="none" strike="noStrike" dirty="0">
                <a:solidFill>
                  <a:srgbClr val="000000"/>
                </a:solidFill>
                <a:effectLst/>
                <a:latin typeface="Calibri" panose="020F0502020204030204" pitchFamily="34" charset="0"/>
              </a:rPr>
            </a:br>
            <a:endParaRPr lang="en-US" sz="3200" b="0" dirty="0">
              <a:latin typeface="Calibri" panose="020F0502020204030204" pitchFamily="34" charset="0"/>
              <a:cs typeface="Calibri" panose="020F0502020204030204" pitchFamily="34" charset="0"/>
            </a:endParaRPr>
          </a:p>
        </p:txBody>
      </p:sp>
      <p:graphicFrame>
        <p:nvGraphicFramePr>
          <p:cNvPr id="2" name="Table 1">
            <a:extLst>
              <a:ext uri="{FF2B5EF4-FFF2-40B4-BE49-F238E27FC236}">
                <a16:creationId xmlns:a16="http://schemas.microsoft.com/office/drawing/2014/main" id="{63957487-E23F-D4C3-F4E5-C0CD199CCFB0}"/>
              </a:ext>
            </a:extLst>
          </p:cNvPr>
          <p:cNvGraphicFramePr>
            <a:graphicFrameLocks noGrp="1"/>
          </p:cNvGraphicFramePr>
          <p:nvPr>
            <p:extLst>
              <p:ext uri="{D42A27DB-BD31-4B8C-83A1-F6EECF244321}">
                <p14:modId xmlns:p14="http://schemas.microsoft.com/office/powerpoint/2010/main" val="3406052405"/>
              </p:ext>
            </p:extLst>
          </p:nvPr>
        </p:nvGraphicFramePr>
        <p:xfrm>
          <a:off x="395655" y="615463"/>
          <a:ext cx="8255976" cy="3314700"/>
        </p:xfrm>
        <a:graphic>
          <a:graphicData uri="http://schemas.openxmlformats.org/drawingml/2006/table">
            <a:tbl>
              <a:tblPr>
                <a:effectLst/>
                <a:tableStyleId>{5C22544A-7EE6-4342-B048-85BDC9FD1C3A}</a:tableStyleId>
              </a:tblPr>
              <a:tblGrid>
                <a:gridCol w="1968984">
                  <a:extLst>
                    <a:ext uri="{9D8B030D-6E8A-4147-A177-3AD203B41FA5}">
                      <a16:colId xmlns:a16="http://schemas.microsoft.com/office/drawing/2014/main" val="47869864"/>
                    </a:ext>
                  </a:extLst>
                </a:gridCol>
                <a:gridCol w="1849069">
                  <a:extLst>
                    <a:ext uri="{9D8B030D-6E8A-4147-A177-3AD203B41FA5}">
                      <a16:colId xmlns:a16="http://schemas.microsoft.com/office/drawing/2014/main" val="1957168727"/>
                    </a:ext>
                  </a:extLst>
                </a:gridCol>
                <a:gridCol w="1882277">
                  <a:extLst>
                    <a:ext uri="{9D8B030D-6E8A-4147-A177-3AD203B41FA5}">
                      <a16:colId xmlns:a16="http://schemas.microsoft.com/office/drawing/2014/main" val="1355068208"/>
                    </a:ext>
                  </a:extLst>
                </a:gridCol>
                <a:gridCol w="2555646">
                  <a:extLst>
                    <a:ext uri="{9D8B030D-6E8A-4147-A177-3AD203B41FA5}">
                      <a16:colId xmlns:a16="http://schemas.microsoft.com/office/drawing/2014/main" val="1682670390"/>
                    </a:ext>
                  </a:extLst>
                </a:gridCol>
              </a:tblGrid>
              <a:tr h="2878554">
                <a:tc>
                  <a:txBody>
                    <a:bodyPr/>
                    <a:lstStyle/>
                    <a:p>
                      <a:pPr algn="ctr" fontAlgn="b">
                        <a:spcBef>
                          <a:spcPts val="1200"/>
                        </a:spcBef>
                        <a:spcAft>
                          <a:spcPts val="1200"/>
                        </a:spcAft>
                      </a:pPr>
                      <a:r>
                        <a:rPr lang="en-US" sz="2000" u="none" strike="noStrike" dirty="0">
                          <a:solidFill>
                            <a:srgbClr val="000000"/>
                          </a:solidFill>
                          <a:effectLst/>
                          <a:latin typeface="Calibri" panose="020F0502020204030204" pitchFamily="34" charset="0"/>
                          <a:cs typeface="Calibri" panose="020F0502020204030204" pitchFamily="34" charset="0"/>
                        </a:rPr>
                        <a:t>Basic Water Source - no pumping and minimum chemicals</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3048" marR="3048" marT="3048" marB="0"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US" sz="2000" u="none" strike="noStrike" dirty="0">
                          <a:solidFill>
                            <a:srgbClr val="000000"/>
                          </a:solidFill>
                          <a:effectLst/>
                          <a:latin typeface="Calibri" panose="020F0502020204030204" pitchFamily="34" charset="0"/>
                          <a:cs typeface="Calibri" panose="020F0502020204030204" pitchFamily="34" charset="0"/>
                        </a:rPr>
                        <a:t>Traditional Water Systems – combination of pumping / treatment / chemicals</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GB" sz="2000" u="none" strike="noStrike" dirty="0">
                          <a:solidFill>
                            <a:srgbClr val="000000"/>
                          </a:solidFill>
                          <a:effectLst/>
                          <a:latin typeface="Calibri" panose="020F0502020204030204" pitchFamily="34" charset="0"/>
                          <a:cs typeface="Calibri" panose="020F0502020204030204" pitchFamily="34" charset="0"/>
                        </a:rPr>
                        <a:t>Desalination Sea Water Reverse Osmosis (Average)</a:t>
                      </a:r>
                      <a:endParaRPr lang="en-GB" sz="2000" b="0" i="0" u="none" strike="noStrike" dirty="0">
                        <a:solidFill>
                          <a:srgbClr val="000000"/>
                        </a:solidFill>
                        <a:effectLst/>
                        <a:latin typeface="Calibri" panose="020F0502020204030204" pitchFamily="34" charset="0"/>
                        <a:cs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US" sz="2000" u="none" strike="noStrike" dirty="0">
                          <a:solidFill>
                            <a:srgbClr val="000000"/>
                          </a:solidFill>
                          <a:effectLst/>
                          <a:latin typeface="Calibri" panose="020F0502020204030204" pitchFamily="34" charset="0"/>
                          <a:cs typeface="Calibri" panose="020F0502020204030204" pitchFamily="34" charset="0"/>
                        </a:rPr>
                        <a:t>Desalination Sea Water Reverse Osmosis (high) and plants run by fuel oil </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565647924"/>
                  </a:ext>
                </a:extLst>
              </a:tr>
              <a:tr h="436146">
                <a:tc>
                  <a:txBody>
                    <a:bodyPr/>
                    <a:lstStyle/>
                    <a:p>
                      <a:pPr algn="ctr" fontAlgn="b">
                        <a:spcBef>
                          <a:spcPts val="1200"/>
                        </a:spcBef>
                        <a:spcAft>
                          <a:spcPts val="1200"/>
                        </a:spcAft>
                      </a:pPr>
                      <a:r>
                        <a:rPr lang="en-GB" sz="2000" b="0" i="0" u="none" strike="noStrike" dirty="0">
                          <a:solidFill>
                            <a:srgbClr val="000000"/>
                          </a:solidFill>
                          <a:effectLst/>
                          <a:latin typeface="Calibri" panose="020F0502020204030204" pitchFamily="34" charset="0"/>
                        </a:rPr>
                        <a:t>30 g/m</a:t>
                      </a:r>
                      <a:r>
                        <a:rPr lang="en-GB" sz="2000" b="0" i="0" u="none" strike="noStrike" baseline="30000" dirty="0">
                          <a:solidFill>
                            <a:srgbClr val="000000"/>
                          </a:solidFill>
                          <a:effectLst/>
                          <a:latin typeface="Calibri" panose="020F0502020204030204" pitchFamily="34" charset="0"/>
                        </a:rPr>
                        <a:t>3</a:t>
                      </a:r>
                      <a:endParaRPr lang="en-CY" sz="2000" b="0" i="0" u="none" strike="noStrike" dirty="0">
                        <a:solidFill>
                          <a:srgbClr val="000000"/>
                        </a:solidFill>
                        <a:effectLst/>
                        <a:latin typeface="Calibri" panose="020F0502020204030204" pitchFamily="34" charset="0"/>
                      </a:endParaRPr>
                    </a:p>
                  </a:txBody>
                  <a:tcPr marL="3048" marR="3048" marT="3048" marB="0"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GB" sz="2000" b="0" i="0" u="none" strike="noStrike" dirty="0">
                          <a:solidFill>
                            <a:srgbClr val="000000"/>
                          </a:solidFill>
                          <a:effectLst/>
                          <a:latin typeface="Calibri" panose="020F0502020204030204" pitchFamily="34" charset="0"/>
                        </a:rPr>
                        <a:t>298 g/m</a:t>
                      </a:r>
                      <a:r>
                        <a:rPr lang="en-GB" sz="2000" b="0" i="0" u="none" strike="noStrike" baseline="30000" dirty="0">
                          <a:solidFill>
                            <a:srgbClr val="000000"/>
                          </a:solidFill>
                          <a:effectLst/>
                          <a:latin typeface="Calibri" panose="020F0502020204030204" pitchFamily="34" charset="0"/>
                        </a:rPr>
                        <a:t>3</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GB" sz="2000" b="0" i="0" u="none" strike="noStrike" dirty="0">
                          <a:solidFill>
                            <a:srgbClr val="000000"/>
                          </a:solidFill>
                          <a:effectLst/>
                          <a:latin typeface="Calibri" panose="020F0502020204030204" pitchFamily="34" charset="0"/>
                        </a:rPr>
                        <a:t>3,170 g/m</a:t>
                      </a:r>
                      <a:r>
                        <a:rPr lang="en-GB" sz="2000" b="0" i="0" u="none" strike="noStrike" baseline="30000" dirty="0">
                          <a:solidFill>
                            <a:srgbClr val="000000"/>
                          </a:solidFill>
                          <a:effectLst/>
                          <a:latin typeface="Calibri" panose="020F0502020204030204" pitchFamily="34" charset="0"/>
                        </a:rPr>
                        <a:t>3</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GB" sz="2000" b="0" i="0" u="none" strike="noStrike" dirty="0">
                          <a:solidFill>
                            <a:srgbClr val="000000"/>
                          </a:solidFill>
                          <a:effectLst/>
                          <a:latin typeface="Calibri" panose="020F0502020204030204" pitchFamily="34" charset="0"/>
                        </a:rPr>
                        <a:t> 6,700 g/m</a:t>
                      </a:r>
                      <a:r>
                        <a:rPr lang="en-GB" sz="2000" b="0" i="0" u="none" strike="noStrike" baseline="30000" dirty="0">
                          <a:solidFill>
                            <a:srgbClr val="000000"/>
                          </a:solidFill>
                          <a:effectLst/>
                          <a:latin typeface="Calibri" panose="020F0502020204030204" pitchFamily="34" charset="0"/>
                        </a:rPr>
                        <a:t>3</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365135278"/>
                  </a:ext>
                </a:extLst>
              </a:tr>
            </a:tbl>
          </a:graphicData>
        </a:graphic>
      </p:graphicFrame>
    </p:spTree>
    <p:extLst>
      <p:ext uri="{BB962C8B-B14F-4D97-AF65-F5344CB8AC3E}">
        <p14:creationId xmlns:p14="http://schemas.microsoft.com/office/powerpoint/2010/main" val="3223116846"/>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492370" y="3781059"/>
            <a:ext cx="8202613" cy="2251075"/>
          </a:xfrm>
        </p:spPr>
        <p:txBody>
          <a:bodyPr vert="horz" lIns="91440" tIns="45720" rIns="91440" bIns="45720" rtlCol="0" anchor="b">
            <a:noAutofit/>
          </a:bodyPr>
          <a:lstStyle/>
          <a:p>
            <a:pPr>
              <a:lnSpc>
                <a:spcPct val="90000"/>
              </a:lnSpc>
            </a:pPr>
            <a:r>
              <a:rPr lang="en-US" sz="3200" b="0" dirty="0">
                <a:latin typeface="Calibri" panose="020F0502020204030204" pitchFamily="34" charset="0"/>
                <a:cs typeface="Calibri" panose="020F0502020204030204" pitchFamily="34" charset="0"/>
              </a:rPr>
              <a:t>Global CO</a:t>
            </a:r>
            <a:r>
              <a:rPr lang="en-US" sz="3200" b="0" baseline="-25000" dirty="0">
                <a:latin typeface="Calibri" panose="020F0502020204030204" pitchFamily="34" charset="0"/>
                <a:cs typeface="Calibri" panose="020F0502020204030204" pitchFamily="34" charset="0"/>
              </a:rPr>
              <a:t>2</a:t>
            </a:r>
            <a:r>
              <a:rPr lang="en-US" sz="3200" b="0" dirty="0">
                <a:latin typeface="Calibri" panose="020F0502020204030204" pitchFamily="34" charset="0"/>
                <a:cs typeface="Calibri" panose="020F0502020204030204" pitchFamily="34" charset="0"/>
              </a:rPr>
              <a:t> emission savings from leakage reduction</a:t>
            </a:r>
            <a:br>
              <a:rPr lang="en-US" sz="3200" b="0" dirty="0">
                <a:latin typeface="Calibri" panose="020F0502020204030204" pitchFamily="34" charset="0"/>
                <a:cs typeface="Calibri" panose="020F0502020204030204" pitchFamily="34" charset="0"/>
              </a:rPr>
            </a:br>
            <a:br>
              <a:rPr lang="en-US" sz="3200" b="0" dirty="0">
                <a:latin typeface="Calibri" panose="020F0502020204030204" pitchFamily="34" charset="0"/>
                <a:cs typeface="Calibri" panose="020F0502020204030204" pitchFamily="34" charset="0"/>
              </a:rPr>
            </a:br>
            <a:r>
              <a:rPr lang="en-US" sz="3200" b="0" dirty="0">
                <a:latin typeface="Calibri" panose="020F0502020204030204" pitchFamily="34" charset="0"/>
                <a:cs typeface="Calibri" panose="020F0502020204030204" pitchFamily="34" charset="0"/>
              </a:rPr>
              <a:t>This equates to 0.4% of global CO</a:t>
            </a:r>
            <a:r>
              <a:rPr lang="en-US" sz="3200" b="0" baseline="-25000" dirty="0">
                <a:latin typeface="Calibri" panose="020F0502020204030204" pitchFamily="34" charset="0"/>
                <a:cs typeface="Calibri" panose="020F0502020204030204" pitchFamily="34" charset="0"/>
              </a:rPr>
              <a:t>2 </a:t>
            </a:r>
            <a:r>
              <a:rPr lang="en-US" sz="3200" b="0" dirty="0">
                <a:latin typeface="Calibri" panose="020F0502020204030204" pitchFamily="34" charset="0"/>
                <a:cs typeface="Calibri" panose="020F0502020204030204" pitchFamily="34" charset="0"/>
              </a:rPr>
              <a:t>emissions</a:t>
            </a:r>
          </a:p>
        </p:txBody>
      </p:sp>
      <p:graphicFrame>
        <p:nvGraphicFramePr>
          <p:cNvPr id="2" name="Table 1">
            <a:extLst>
              <a:ext uri="{FF2B5EF4-FFF2-40B4-BE49-F238E27FC236}">
                <a16:creationId xmlns:a16="http://schemas.microsoft.com/office/drawing/2014/main" id="{63957487-E23F-D4C3-F4E5-C0CD199CCFB0}"/>
              </a:ext>
            </a:extLst>
          </p:cNvPr>
          <p:cNvGraphicFramePr>
            <a:graphicFrameLocks noGrp="1"/>
          </p:cNvGraphicFramePr>
          <p:nvPr>
            <p:extLst>
              <p:ext uri="{D42A27DB-BD31-4B8C-83A1-F6EECF244321}">
                <p14:modId xmlns:p14="http://schemas.microsoft.com/office/powerpoint/2010/main" val="1344452880"/>
              </p:ext>
            </p:extLst>
          </p:nvPr>
        </p:nvGraphicFramePr>
        <p:xfrm>
          <a:off x="246186" y="553915"/>
          <a:ext cx="8634045" cy="2739649"/>
        </p:xfrm>
        <a:graphic>
          <a:graphicData uri="http://schemas.openxmlformats.org/drawingml/2006/table">
            <a:tbl>
              <a:tblPr>
                <a:effectLst/>
                <a:tableStyleId>{5C22544A-7EE6-4342-B048-85BDC9FD1C3A}</a:tableStyleId>
              </a:tblPr>
              <a:tblGrid>
                <a:gridCol w="1187628">
                  <a:extLst>
                    <a:ext uri="{9D8B030D-6E8A-4147-A177-3AD203B41FA5}">
                      <a16:colId xmlns:a16="http://schemas.microsoft.com/office/drawing/2014/main" val="47869864"/>
                    </a:ext>
                  </a:extLst>
                </a:gridCol>
                <a:gridCol w="1923193">
                  <a:extLst>
                    <a:ext uri="{9D8B030D-6E8A-4147-A177-3AD203B41FA5}">
                      <a16:colId xmlns:a16="http://schemas.microsoft.com/office/drawing/2014/main" val="1957168727"/>
                    </a:ext>
                  </a:extLst>
                </a:gridCol>
                <a:gridCol w="1795285">
                  <a:extLst>
                    <a:ext uri="{9D8B030D-6E8A-4147-A177-3AD203B41FA5}">
                      <a16:colId xmlns:a16="http://schemas.microsoft.com/office/drawing/2014/main" val="1355068208"/>
                    </a:ext>
                  </a:extLst>
                </a:gridCol>
                <a:gridCol w="2084296">
                  <a:extLst>
                    <a:ext uri="{9D8B030D-6E8A-4147-A177-3AD203B41FA5}">
                      <a16:colId xmlns:a16="http://schemas.microsoft.com/office/drawing/2014/main" val="1682670390"/>
                    </a:ext>
                  </a:extLst>
                </a:gridCol>
                <a:gridCol w="1643643">
                  <a:extLst>
                    <a:ext uri="{9D8B030D-6E8A-4147-A177-3AD203B41FA5}">
                      <a16:colId xmlns:a16="http://schemas.microsoft.com/office/drawing/2014/main" val="2660187273"/>
                    </a:ext>
                  </a:extLst>
                </a:gridCol>
              </a:tblGrid>
              <a:tr h="547543">
                <a:tc gridSpan="5">
                  <a:txBody>
                    <a:bodyPr/>
                    <a:lstStyle/>
                    <a:p>
                      <a:pPr algn="ctr" fontAlgn="b">
                        <a:spcBef>
                          <a:spcPts val="1200"/>
                        </a:spcBef>
                        <a:spcAft>
                          <a:spcPts val="1200"/>
                        </a:spcAft>
                      </a:pPr>
                      <a:r>
                        <a:rPr lang="en-US" sz="2000" b="0" i="0" u="none" strike="noStrike" dirty="0">
                          <a:solidFill>
                            <a:srgbClr val="000000"/>
                          </a:solidFill>
                          <a:effectLst/>
                          <a:latin typeface="Calibri" panose="020F0502020204030204" pitchFamily="34" charset="0"/>
                        </a:rPr>
                        <a:t>CO</a:t>
                      </a:r>
                      <a:r>
                        <a:rPr lang="en-US" sz="2000" b="0" i="0" u="none" strike="noStrike" baseline="-25000" dirty="0">
                          <a:solidFill>
                            <a:srgbClr val="000000"/>
                          </a:solidFill>
                          <a:effectLst/>
                          <a:latin typeface="Calibri" panose="020F0502020204030204" pitchFamily="34" charset="0"/>
                        </a:rPr>
                        <a:t>2</a:t>
                      </a:r>
                      <a:r>
                        <a:rPr lang="en-US" sz="2000" b="0" i="0" u="none" strike="noStrike" dirty="0">
                          <a:solidFill>
                            <a:srgbClr val="000000"/>
                          </a:solidFill>
                          <a:effectLst/>
                          <a:latin typeface="Calibri" panose="020F0502020204030204" pitchFamily="34" charset="0"/>
                        </a:rPr>
                        <a:t> SAVINGS METRIC TONS / YEAR</a:t>
                      </a:r>
                    </a:p>
                  </a:txBody>
                  <a:tcPr marL="3202" marR="3202" marT="3202"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fontAlgn="b">
                        <a:spcBef>
                          <a:spcPts val="1200"/>
                        </a:spcBef>
                        <a:spcAft>
                          <a:spcPts val="1200"/>
                        </a:spcAft>
                      </a:pPr>
                      <a:endParaRPr lang="en-US" sz="1200" b="0" i="0" u="none" strike="noStrike" dirty="0">
                        <a:solidFill>
                          <a:schemeClr val="tx2"/>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algn="ctr" fontAlgn="b">
                        <a:spcBef>
                          <a:spcPts val="1200"/>
                        </a:spcBef>
                        <a:spcAft>
                          <a:spcPts val="1200"/>
                        </a:spcAft>
                      </a:pPr>
                      <a:endParaRPr lang="en-GB" sz="1200" b="0" i="0" u="none" strike="noStrike" dirty="0">
                        <a:solidFill>
                          <a:schemeClr val="tx2"/>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algn="ctr" fontAlgn="b">
                        <a:spcBef>
                          <a:spcPts val="1200"/>
                        </a:spcBef>
                        <a:spcAft>
                          <a:spcPts val="1200"/>
                        </a:spcAft>
                      </a:pPr>
                      <a:endParaRPr lang="en-US" sz="1200" b="0" i="0" u="none" strike="noStrike" dirty="0">
                        <a:solidFill>
                          <a:schemeClr val="tx2"/>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algn="ctr" fontAlgn="b">
                        <a:spcBef>
                          <a:spcPts val="1200"/>
                        </a:spcBef>
                        <a:spcAft>
                          <a:spcPts val="1200"/>
                        </a:spcAft>
                      </a:pPr>
                      <a:endParaRPr lang="en-US" sz="1200" b="0" i="0" u="none" strike="noStrike" dirty="0">
                        <a:solidFill>
                          <a:schemeClr val="tx2"/>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783337786"/>
                  </a:ext>
                </a:extLst>
              </a:tr>
              <a:tr h="1720217">
                <a:tc>
                  <a:txBody>
                    <a:bodyPr/>
                    <a:lstStyle/>
                    <a:p>
                      <a:pPr algn="ctr" fontAlgn="b">
                        <a:spcBef>
                          <a:spcPts val="1200"/>
                        </a:spcBef>
                        <a:spcAft>
                          <a:spcPts val="1200"/>
                        </a:spcAft>
                      </a:pPr>
                      <a:r>
                        <a:rPr lang="en-US" sz="2000" u="none" strike="noStrike" dirty="0">
                          <a:solidFill>
                            <a:srgbClr val="000000"/>
                          </a:solidFill>
                          <a:effectLst/>
                          <a:latin typeface="Calibri" panose="020F0502020204030204" pitchFamily="34" charset="0"/>
                          <a:cs typeface="Calibri" panose="020F0502020204030204" pitchFamily="34" charset="0"/>
                        </a:rPr>
                        <a:t>Basic Water Source</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3202" marR="3202" marT="3202" marB="0"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US" sz="2000" b="0" i="0" u="none" strike="noStrike" dirty="0">
                          <a:solidFill>
                            <a:srgbClr val="000000"/>
                          </a:solidFill>
                          <a:effectLst/>
                          <a:latin typeface="Calibri" panose="020F0502020204030204" pitchFamily="34" charset="0"/>
                        </a:rPr>
                        <a:t>Traditional Water System</a:t>
                      </a: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GB" sz="2000" b="0" i="0" u="none" strike="noStrike" dirty="0">
                          <a:solidFill>
                            <a:srgbClr val="000000"/>
                          </a:solidFill>
                          <a:effectLst/>
                          <a:latin typeface="Calibri" panose="020F0502020204030204" pitchFamily="34" charset="0"/>
                        </a:rPr>
                        <a:t>Desalinated Sea Water – Reverse Osmosis</a:t>
                      </a: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US" sz="2000" b="0" i="0" u="none" strike="noStrike" dirty="0">
                          <a:solidFill>
                            <a:srgbClr val="000000"/>
                          </a:solidFill>
                          <a:effectLst/>
                          <a:latin typeface="Calibri" panose="020F0502020204030204" pitchFamily="34" charset="0"/>
                        </a:rPr>
                        <a:t>Desalinated Sea Water – RO using Fuel Oil</a:t>
                      </a: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US" sz="2000" b="0" i="0" u="none" strike="noStrike" dirty="0">
                          <a:solidFill>
                            <a:srgbClr val="000000"/>
                          </a:solidFill>
                          <a:effectLst/>
                          <a:latin typeface="Calibri" panose="020F0502020204030204" pitchFamily="34" charset="0"/>
                        </a:rPr>
                        <a:t>TOTAL</a:t>
                      </a:r>
                    </a:p>
                  </a:txBody>
                  <a:tcPr marL="3202" marR="3202" marT="3202" marB="0"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565647924"/>
                  </a:ext>
                </a:extLst>
              </a:tr>
              <a:tr h="471889">
                <a:tc>
                  <a:txBody>
                    <a:bodyPr/>
                    <a:lstStyle/>
                    <a:p>
                      <a:pPr algn="ctr" fontAlgn="b"/>
                      <a:r>
                        <a:rPr lang="en-GB" sz="2000" b="0" i="0" u="none" strike="noStrike" dirty="0">
                          <a:solidFill>
                            <a:srgbClr val="000000"/>
                          </a:solidFill>
                          <a:effectLst/>
                          <a:latin typeface="Corbel" panose="020B0503020204020204" pitchFamily="34" charset="0"/>
                        </a:rPr>
                        <a:t>264,600</a:t>
                      </a:r>
                      <a:endParaRPr lang="en-CY" sz="2000" b="0" i="0" u="none" strike="noStrike" dirty="0">
                        <a:solidFill>
                          <a:srgbClr val="000000"/>
                        </a:solidFill>
                        <a:effectLst/>
                        <a:latin typeface="Corbel" panose="020B0503020204020204" pitchFamily="34" charset="0"/>
                      </a:endParaRPr>
                    </a:p>
                  </a:txBody>
                  <a:tcPr marL="3202" marR="3202" marT="3202" marB="0"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orbel" panose="020B0503020204020204" pitchFamily="34" charset="0"/>
                        </a:rPr>
                        <a:t>15,770,160</a:t>
                      </a:r>
                      <a:endParaRPr lang="en-CY" sz="2000" b="0" i="0" u="none" strike="noStrike" dirty="0">
                        <a:solidFill>
                          <a:srgbClr val="000000"/>
                        </a:solidFill>
                        <a:effectLst/>
                        <a:latin typeface="Corbel" panose="020B0503020204020204" pitchFamily="34" charset="0"/>
                      </a:endParaRP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orbel" panose="020B0503020204020204" pitchFamily="34" charset="0"/>
                        </a:rPr>
                        <a:t>55,918,800</a:t>
                      </a:r>
                      <a:endParaRPr lang="en-CY" sz="2000" b="0" i="0" u="none" strike="noStrike" dirty="0">
                        <a:solidFill>
                          <a:srgbClr val="000000"/>
                        </a:solidFill>
                        <a:effectLst/>
                        <a:latin typeface="Corbel" panose="020B0503020204020204" pitchFamily="34" charset="0"/>
                      </a:endParaRP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orbel" panose="020B0503020204020204" pitchFamily="34" charset="0"/>
                        </a:rPr>
                        <a:t>59,094,000</a:t>
                      </a:r>
                      <a:endParaRPr lang="en-CY" sz="2000" b="0" i="0" u="none" strike="noStrike" dirty="0">
                        <a:solidFill>
                          <a:srgbClr val="000000"/>
                        </a:solidFill>
                        <a:effectLst/>
                        <a:latin typeface="Corbel" panose="020B0503020204020204" pitchFamily="34" charset="0"/>
                      </a:endParaRP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orbel" panose="020B0503020204020204" pitchFamily="34" charset="0"/>
                        </a:rPr>
                        <a:t>131,047,560</a:t>
                      </a:r>
                      <a:endParaRPr lang="en-CY" sz="2000" b="0" i="0" u="none" strike="noStrike" dirty="0">
                        <a:solidFill>
                          <a:srgbClr val="000000"/>
                        </a:solidFill>
                        <a:effectLst/>
                        <a:latin typeface="Corbel" panose="020B0503020204020204" pitchFamily="34" charset="0"/>
                      </a:endParaRPr>
                    </a:p>
                  </a:txBody>
                  <a:tcPr marL="3202" marR="3202" marT="3202" marB="0"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18428811"/>
                  </a:ext>
                </a:extLst>
              </a:tr>
            </a:tbl>
          </a:graphicData>
        </a:graphic>
      </p:graphicFrame>
    </p:spTree>
    <p:extLst>
      <p:ext uri="{BB962C8B-B14F-4D97-AF65-F5344CB8AC3E}">
        <p14:creationId xmlns:p14="http://schemas.microsoft.com/office/powerpoint/2010/main" val="1679031982"/>
      </p:ext>
    </p:extLst>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316524" y="4924059"/>
            <a:ext cx="8202613" cy="957995"/>
          </a:xfrm>
        </p:spPr>
        <p:txBody>
          <a:bodyPr vert="horz" lIns="91440" tIns="45720" rIns="91440" bIns="45720" rtlCol="0" anchor="b">
            <a:noAutofit/>
          </a:bodyPr>
          <a:lstStyle/>
          <a:p>
            <a:pPr>
              <a:lnSpc>
                <a:spcPct val="90000"/>
              </a:lnSpc>
            </a:pPr>
            <a:r>
              <a:rPr lang="en-US" sz="3200" b="0" dirty="0">
                <a:latin typeface="Calibri" panose="020F0502020204030204" pitchFamily="34" charset="0"/>
                <a:cs typeface="Calibri" panose="020F0502020204030204" pitchFamily="34" charset="0"/>
              </a:rPr>
              <a:t>So…. what does this look like ?</a:t>
            </a:r>
          </a:p>
        </p:txBody>
      </p:sp>
      <p:graphicFrame>
        <p:nvGraphicFramePr>
          <p:cNvPr id="2" name="Table 1">
            <a:extLst>
              <a:ext uri="{FF2B5EF4-FFF2-40B4-BE49-F238E27FC236}">
                <a16:creationId xmlns:a16="http://schemas.microsoft.com/office/drawing/2014/main" id="{63957487-E23F-D4C3-F4E5-C0CD199CCFB0}"/>
              </a:ext>
            </a:extLst>
          </p:cNvPr>
          <p:cNvGraphicFramePr>
            <a:graphicFrameLocks noGrp="1"/>
          </p:cNvGraphicFramePr>
          <p:nvPr>
            <p:extLst>
              <p:ext uri="{D42A27DB-BD31-4B8C-83A1-F6EECF244321}">
                <p14:modId xmlns:p14="http://schemas.microsoft.com/office/powerpoint/2010/main" val="621711309"/>
              </p:ext>
            </p:extLst>
          </p:nvPr>
        </p:nvGraphicFramePr>
        <p:xfrm>
          <a:off x="246186" y="553915"/>
          <a:ext cx="8686799" cy="4155316"/>
        </p:xfrm>
        <a:graphic>
          <a:graphicData uri="http://schemas.openxmlformats.org/drawingml/2006/table">
            <a:tbl>
              <a:tblPr>
                <a:effectLst/>
                <a:tableStyleId>{5C22544A-7EE6-4342-B048-85BDC9FD1C3A}</a:tableStyleId>
              </a:tblPr>
              <a:tblGrid>
                <a:gridCol w="1194884">
                  <a:extLst>
                    <a:ext uri="{9D8B030D-6E8A-4147-A177-3AD203B41FA5}">
                      <a16:colId xmlns:a16="http://schemas.microsoft.com/office/drawing/2014/main" val="47869864"/>
                    </a:ext>
                  </a:extLst>
                </a:gridCol>
                <a:gridCol w="1934944">
                  <a:extLst>
                    <a:ext uri="{9D8B030D-6E8A-4147-A177-3AD203B41FA5}">
                      <a16:colId xmlns:a16="http://schemas.microsoft.com/office/drawing/2014/main" val="1957168727"/>
                    </a:ext>
                  </a:extLst>
                </a:gridCol>
                <a:gridCol w="1806254">
                  <a:extLst>
                    <a:ext uri="{9D8B030D-6E8A-4147-A177-3AD203B41FA5}">
                      <a16:colId xmlns:a16="http://schemas.microsoft.com/office/drawing/2014/main" val="1355068208"/>
                    </a:ext>
                  </a:extLst>
                </a:gridCol>
                <a:gridCol w="2097031">
                  <a:extLst>
                    <a:ext uri="{9D8B030D-6E8A-4147-A177-3AD203B41FA5}">
                      <a16:colId xmlns:a16="http://schemas.microsoft.com/office/drawing/2014/main" val="1682670390"/>
                    </a:ext>
                  </a:extLst>
                </a:gridCol>
                <a:gridCol w="1653686">
                  <a:extLst>
                    <a:ext uri="{9D8B030D-6E8A-4147-A177-3AD203B41FA5}">
                      <a16:colId xmlns:a16="http://schemas.microsoft.com/office/drawing/2014/main" val="2660187273"/>
                    </a:ext>
                  </a:extLst>
                </a:gridCol>
              </a:tblGrid>
              <a:tr h="547543">
                <a:tc gridSpan="5">
                  <a:txBody>
                    <a:bodyPr/>
                    <a:lstStyle/>
                    <a:p>
                      <a:pPr algn="ctr" fontAlgn="b">
                        <a:spcBef>
                          <a:spcPts val="1200"/>
                        </a:spcBef>
                        <a:spcAft>
                          <a:spcPts val="1200"/>
                        </a:spcAft>
                      </a:pPr>
                      <a:r>
                        <a:rPr lang="en-US" sz="2000" b="0" i="0" u="none" strike="noStrike" dirty="0">
                          <a:solidFill>
                            <a:srgbClr val="000000"/>
                          </a:solidFill>
                          <a:effectLst/>
                          <a:latin typeface="Calibri" panose="020F0502020204030204" pitchFamily="34" charset="0"/>
                        </a:rPr>
                        <a:t>CO</a:t>
                      </a:r>
                      <a:r>
                        <a:rPr lang="en-US" sz="2000" b="0" i="0" u="none" strike="noStrike" baseline="-25000" dirty="0">
                          <a:solidFill>
                            <a:srgbClr val="000000"/>
                          </a:solidFill>
                          <a:effectLst/>
                          <a:latin typeface="Calibri" panose="020F0502020204030204" pitchFamily="34" charset="0"/>
                        </a:rPr>
                        <a:t>2</a:t>
                      </a:r>
                      <a:r>
                        <a:rPr lang="en-US" sz="2000" b="0" i="0" u="none" strike="noStrike" dirty="0">
                          <a:solidFill>
                            <a:srgbClr val="000000"/>
                          </a:solidFill>
                          <a:effectLst/>
                          <a:latin typeface="Calibri" panose="020F0502020204030204" pitchFamily="34" charset="0"/>
                        </a:rPr>
                        <a:t> OVERVIEW PER WATER SOURCE PER YEAR</a:t>
                      </a:r>
                    </a:p>
                  </a:txBody>
                  <a:tcPr marL="3202" marR="3202" marT="3202"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hMerge="1">
                  <a:txBody>
                    <a:bodyPr/>
                    <a:lstStyle/>
                    <a:p>
                      <a:pPr algn="ctr" fontAlgn="b">
                        <a:spcBef>
                          <a:spcPts val="1200"/>
                        </a:spcBef>
                        <a:spcAft>
                          <a:spcPts val="1200"/>
                        </a:spcAft>
                      </a:pPr>
                      <a:endParaRPr lang="en-US" sz="1200" b="0" i="0" u="none" strike="noStrike" dirty="0">
                        <a:solidFill>
                          <a:schemeClr val="tx2"/>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algn="ctr" fontAlgn="b">
                        <a:spcBef>
                          <a:spcPts val="1200"/>
                        </a:spcBef>
                        <a:spcAft>
                          <a:spcPts val="1200"/>
                        </a:spcAft>
                      </a:pPr>
                      <a:endParaRPr lang="en-GB" sz="1200" b="0" i="0" u="none" strike="noStrike" dirty="0">
                        <a:solidFill>
                          <a:schemeClr val="tx2"/>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algn="ctr" fontAlgn="b">
                        <a:spcBef>
                          <a:spcPts val="1200"/>
                        </a:spcBef>
                        <a:spcAft>
                          <a:spcPts val="1200"/>
                        </a:spcAft>
                      </a:pPr>
                      <a:endParaRPr lang="en-US" sz="1200" b="0" i="0" u="none" strike="noStrike" dirty="0">
                        <a:solidFill>
                          <a:schemeClr val="tx2"/>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pPr algn="ctr" fontAlgn="b">
                        <a:spcBef>
                          <a:spcPts val="1200"/>
                        </a:spcBef>
                        <a:spcAft>
                          <a:spcPts val="1200"/>
                        </a:spcAft>
                      </a:pPr>
                      <a:endParaRPr lang="en-US" sz="1200" b="0" i="0" u="none" strike="noStrike" dirty="0">
                        <a:solidFill>
                          <a:schemeClr val="tx2"/>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783337786"/>
                  </a:ext>
                </a:extLst>
              </a:tr>
              <a:tr h="1720217">
                <a:tc>
                  <a:txBody>
                    <a:bodyPr/>
                    <a:lstStyle/>
                    <a:p>
                      <a:pPr algn="ctr" fontAlgn="b">
                        <a:spcBef>
                          <a:spcPts val="1200"/>
                        </a:spcBef>
                        <a:spcAft>
                          <a:spcPts val="1200"/>
                        </a:spcAft>
                      </a:pPr>
                      <a:r>
                        <a:rPr lang="en-US" sz="2000" u="none" strike="noStrike" dirty="0">
                          <a:solidFill>
                            <a:srgbClr val="000000"/>
                          </a:solidFill>
                          <a:effectLst/>
                          <a:latin typeface="Calibri" panose="020F0502020204030204" pitchFamily="34" charset="0"/>
                          <a:cs typeface="Calibri" panose="020F0502020204030204" pitchFamily="34" charset="0"/>
                        </a:rPr>
                        <a:t>Basic Water Source</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3202" marR="3202" marT="3202" marB="0"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US" sz="2000" b="0" i="0" u="none" strike="noStrike" dirty="0">
                          <a:solidFill>
                            <a:srgbClr val="000000"/>
                          </a:solidFill>
                          <a:effectLst/>
                          <a:latin typeface="Calibri" panose="020F0502020204030204" pitchFamily="34" charset="0"/>
                        </a:rPr>
                        <a:t>Traditional Water System</a:t>
                      </a: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GB" sz="2000" b="0" i="0" u="none" strike="noStrike" dirty="0">
                          <a:solidFill>
                            <a:srgbClr val="000000"/>
                          </a:solidFill>
                          <a:effectLst/>
                          <a:latin typeface="Calibri" panose="020F0502020204030204" pitchFamily="34" charset="0"/>
                        </a:rPr>
                        <a:t>Desalinated Sea Water – Reverse Osmosis</a:t>
                      </a: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US" sz="2000" b="0" i="0" u="none" strike="noStrike" dirty="0">
                          <a:solidFill>
                            <a:srgbClr val="000000"/>
                          </a:solidFill>
                          <a:effectLst/>
                          <a:latin typeface="Calibri" panose="020F0502020204030204" pitchFamily="34" charset="0"/>
                        </a:rPr>
                        <a:t>Desalinated Sea Water – RO using Fuel Oil</a:t>
                      </a: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US" sz="2000" b="0" i="0" u="none" strike="noStrike" dirty="0">
                          <a:solidFill>
                            <a:srgbClr val="000000"/>
                          </a:solidFill>
                          <a:effectLst/>
                          <a:latin typeface="Calibri" panose="020F0502020204030204" pitchFamily="34" charset="0"/>
                        </a:rPr>
                        <a:t>TOTAL</a:t>
                      </a:r>
                    </a:p>
                  </a:txBody>
                  <a:tcPr marL="3202" marR="3202" marT="3202" marB="0"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565647924"/>
                  </a:ext>
                </a:extLst>
              </a:tr>
              <a:tr h="471889">
                <a:tc>
                  <a:txBody>
                    <a:bodyPr/>
                    <a:lstStyle/>
                    <a:p>
                      <a:pPr algn="ctr" fontAlgn="b"/>
                      <a:r>
                        <a:rPr lang="en-GB" sz="2000" b="0" i="0" u="none" strike="noStrike" dirty="0">
                          <a:solidFill>
                            <a:srgbClr val="000000"/>
                          </a:solidFill>
                          <a:effectLst/>
                          <a:latin typeface="Corbel" panose="020B0503020204020204" pitchFamily="34" charset="0"/>
                        </a:rPr>
                        <a:t>264,600</a:t>
                      </a:r>
                      <a:endParaRPr lang="en-CY" sz="2000" b="0" i="0" u="none" strike="noStrike" dirty="0">
                        <a:solidFill>
                          <a:srgbClr val="000000"/>
                        </a:solidFill>
                        <a:effectLst/>
                        <a:latin typeface="Corbel" panose="020B0503020204020204" pitchFamily="34" charset="0"/>
                      </a:endParaRPr>
                    </a:p>
                  </a:txBody>
                  <a:tcPr marL="3202" marR="3202" marT="3202" marB="0"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orbel" panose="020B0503020204020204" pitchFamily="34" charset="0"/>
                        </a:rPr>
                        <a:t>15,770,160</a:t>
                      </a:r>
                      <a:endParaRPr lang="en-CY" sz="2000" b="0" i="0" u="none" strike="noStrike" dirty="0">
                        <a:solidFill>
                          <a:srgbClr val="000000"/>
                        </a:solidFill>
                        <a:effectLst/>
                        <a:latin typeface="Corbel" panose="020B0503020204020204" pitchFamily="34" charset="0"/>
                      </a:endParaRP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orbel" panose="020B0503020204020204" pitchFamily="34" charset="0"/>
                        </a:rPr>
                        <a:t>55,918,800</a:t>
                      </a:r>
                      <a:endParaRPr lang="en-CY" sz="2000" b="0" i="0" u="none" strike="noStrike" dirty="0">
                        <a:solidFill>
                          <a:srgbClr val="000000"/>
                        </a:solidFill>
                        <a:effectLst/>
                        <a:latin typeface="Corbel" panose="020B0503020204020204" pitchFamily="34" charset="0"/>
                      </a:endParaRP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orbel" panose="020B0503020204020204" pitchFamily="34" charset="0"/>
                        </a:rPr>
                        <a:t>59,094,000</a:t>
                      </a:r>
                      <a:endParaRPr lang="en-CY" sz="2000" b="0" i="0" u="none" strike="noStrike" dirty="0">
                        <a:solidFill>
                          <a:srgbClr val="000000"/>
                        </a:solidFill>
                        <a:effectLst/>
                        <a:latin typeface="Corbel" panose="020B0503020204020204" pitchFamily="34" charset="0"/>
                      </a:endParaRPr>
                    </a:p>
                  </a:txBody>
                  <a:tcPr marL="3202" marR="3202" marT="320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orbel" panose="020B0503020204020204" pitchFamily="34" charset="0"/>
                        </a:rPr>
                        <a:t>tons per year</a:t>
                      </a:r>
                      <a:endParaRPr lang="en-CY" sz="2000" b="0" i="0" u="none" strike="noStrike" dirty="0">
                        <a:solidFill>
                          <a:srgbClr val="000000"/>
                        </a:solidFill>
                        <a:effectLst/>
                        <a:latin typeface="Corbel" panose="020B0503020204020204" pitchFamily="34" charset="0"/>
                      </a:endParaRPr>
                    </a:p>
                  </a:txBody>
                  <a:tcPr marL="3202" marR="3202" marT="3202" marB="0"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18428811"/>
                  </a:ext>
                </a:extLst>
              </a:tr>
              <a:tr h="471889">
                <a:tc>
                  <a:txBody>
                    <a:bodyPr/>
                    <a:lstStyle/>
                    <a:p>
                      <a:pPr algn="ctr" fontAlgn="b">
                        <a:spcBef>
                          <a:spcPts val="1200"/>
                        </a:spcBef>
                        <a:spcAft>
                          <a:spcPts val="1200"/>
                        </a:spcAft>
                      </a:pPr>
                      <a:r>
                        <a:rPr lang="en-CY" sz="2000" u="none" strike="noStrike" dirty="0">
                          <a:solidFill>
                            <a:srgbClr val="000000"/>
                          </a:solidFill>
                          <a:effectLst/>
                        </a:rPr>
                        <a:t>10%</a:t>
                      </a:r>
                      <a:endParaRPr lang="en-CY" sz="2000" b="0" i="0" u="none" strike="noStrike" dirty="0">
                        <a:solidFill>
                          <a:srgbClr val="000000"/>
                        </a:solidFill>
                        <a:effectLst/>
                        <a:latin typeface="Calibri" panose="020F0502020204030204" pitchFamily="34" charset="0"/>
                      </a:endParaRPr>
                    </a:p>
                  </a:txBody>
                  <a:tcPr marL="3048" marR="3048" marT="3048" marB="0"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CY" sz="2000" u="none" strike="noStrike" dirty="0">
                          <a:solidFill>
                            <a:srgbClr val="000000"/>
                          </a:solidFill>
                          <a:effectLst/>
                        </a:rPr>
                        <a:t>60%</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CY" sz="2000" u="none" strike="noStrike" dirty="0">
                          <a:solidFill>
                            <a:srgbClr val="000000"/>
                          </a:solidFill>
                          <a:effectLst/>
                        </a:rPr>
                        <a:t>20%</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CY" sz="2000" u="none" strike="noStrike" dirty="0">
                          <a:solidFill>
                            <a:srgbClr val="000000"/>
                          </a:solidFill>
                          <a:effectLst/>
                        </a:rPr>
                        <a:t>10%</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orbel" panose="020B0503020204020204" pitchFamily="34" charset="0"/>
                        </a:rPr>
                        <a:t>% water source</a:t>
                      </a:r>
                      <a:endParaRPr lang="en-CY" sz="2000" b="0" i="0" u="none" strike="noStrike" dirty="0">
                        <a:solidFill>
                          <a:srgbClr val="000000"/>
                        </a:solidFill>
                        <a:effectLst/>
                        <a:latin typeface="Corbel" panose="020B0503020204020204" pitchFamily="34" charset="0"/>
                      </a:endParaRPr>
                    </a:p>
                  </a:txBody>
                  <a:tcPr marL="3202" marR="3202" marT="3202" marB="0"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558614308"/>
                  </a:ext>
                </a:extLst>
              </a:tr>
              <a:tr h="471889">
                <a:tc>
                  <a:txBody>
                    <a:bodyPr/>
                    <a:lstStyle/>
                    <a:p>
                      <a:pPr algn="ctr" fontAlgn="b">
                        <a:spcBef>
                          <a:spcPts val="1200"/>
                        </a:spcBef>
                        <a:spcAft>
                          <a:spcPts val="1200"/>
                        </a:spcAft>
                      </a:pPr>
                      <a:r>
                        <a:rPr lang="en-GB" sz="2000" b="0" i="0" u="none" strike="noStrike" dirty="0">
                          <a:solidFill>
                            <a:srgbClr val="000000"/>
                          </a:solidFill>
                          <a:effectLst/>
                          <a:latin typeface="Calibri" panose="020F0502020204030204" pitchFamily="34" charset="0"/>
                        </a:rPr>
                        <a:t>30 g/m</a:t>
                      </a:r>
                      <a:r>
                        <a:rPr lang="en-GB" sz="2000" b="0" i="0" u="none" strike="noStrike" baseline="30000" dirty="0">
                          <a:solidFill>
                            <a:srgbClr val="000000"/>
                          </a:solidFill>
                          <a:effectLst/>
                          <a:latin typeface="Calibri" panose="020F0502020204030204" pitchFamily="34" charset="0"/>
                        </a:rPr>
                        <a:t>3</a:t>
                      </a:r>
                      <a:endParaRPr lang="en-CY" sz="2000" b="0" i="0" u="none" strike="noStrike" dirty="0">
                        <a:solidFill>
                          <a:srgbClr val="000000"/>
                        </a:solidFill>
                        <a:effectLst/>
                        <a:latin typeface="Calibri" panose="020F0502020204030204" pitchFamily="34" charset="0"/>
                      </a:endParaRPr>
                    </a:p>
                  </a:txBody>
                  <a:tcPr marL="3048" marR="3048" marT="3048" marB="0"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GB" sz="2000" b="0" i="0" u="none" strike="noStrike" dirty="0">
                          <a:solidFill>
                            <a:srgbClr val="000000"/>
                          </a:solidFill>
                          <a:effectLst/>
                          <a:latin typeface="Calibri" panose="020F0502020204030204" pitchFamily="34" charset="0"/>
                        </a:rPr>
                        <a:t>298 g/m</a:t>
                      </a:r>
                      <a:r>
                        <a:rPr lang="en-GB" sz="2000" b="0" i="0" u="none" strike="noStrike" baseline="30000" dirty="0">
                          <a:solidFill>
                            <a:srgbClr val="000000"/>
                          </a:solidFill>
                          <a:effectLst/>
                          <a:latin typeface="Calibri" panose="020F0502020204030204" pitchFamily="34" charset="0"/>
                        </a:rPr>
                        <a:t>3</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GB" sz="2000" b="0" i="0" u="none" strike="noStrike" dirty="0">
                          <a:solidFill>
                            <a:srgbClr val="000000"/>
                          </a:solidFill>
                          <a:effectLst/>
                          <a:latin typeface="Calibri" panose="020F0502020204030204" pitchFamily="34" charset="0"/>
                        </a:rPr>
                        <a:t>3,170 g/m</a:t>
                      </a:r>
                      <a:r>
                        <a:rPr lang="en-GB" sz="2000" b="0" i="0" u="none" strike="noStrike" baseline="30000" dirty="0">
                          <a:solidFill>
                            <a:srgbClr val="000000"/>
                          </a:solidFill>
                          <a:effectLst/>
                          <a:latin typeface="Calibri" panose="020F0502020204030204" pitchFamily="34" charset="0"/>
                        </a:rPr>
                        <a:t>3</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spcBef>
                          <a:spcPts val="1200"/>
                        </a:spcBef>
                        <a:spcAft>
                          <a:spcPts val="1200"/>
                        </a:spcAft>
                      </a:pPr>
                      <a:r>
                        <a:rPr lang="en-GB" sz="2000" b="0" i="0" u="none" strike="noStrike" dirty="0">
                          <a:solidFill>
                            <a:srgbClr val="000000"/>
                          </a:solidFill>
                          <a:effectLst/>
                          <a:latin typeface="Calibri" panose="020F0502020204030204" pitchFamily="34" charset="0"/>
                        </a:rPr>
                        <a:t> 6,700 g/m</a:t>
                      </a:r>
                      <a:r>
                        <a:rPr lang="en-GB" sz="2000" b="0" i="0" u="none" strike="noStrike" baseline="30000" dirty="0">
                          <a:solidFill>
                            <a:srgbClr val="000000"/>
                          </a:solidFill>
                          <a:effectLst/>
                          <a:latin typeface="Calibri" panose="020F0502020204030204" pitchFamily="34" charset="0"/>
                        </a:rPr>
                        <a:t>3</a:t>
                      </a:r>
                      <a:endParaRPr lang="en-CY" sz="2000" b="0" i="0" u="none" strike="noStrike" dirty="0">
                        <a:solidFill>
                          <a:srgbClr val="000000"/>
                        </a:solidFill>
                        <a:effectLst/>
                        <a:latin typeface="Calibri" panose="020F0502020204030204" pitchFamily="34" charset="0"/>
                      </a:endParaRPr>
                    </a:p>
                  </a:txBody>
                  <a:tcPr marL="3048" marR="3048" marT="304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US" sz="2000" b="0" i="0" u="none" strike="noStrike" dirty="0">
                          <a:solidFill>
                            <a:srgbClr val="000000"/>
                          </a:solidFill>
                          <a:effectLst/>
                          <a:latin typeface="Calibri" panose="020F0502020204030204" pitchFamily="34" charset="0"/>
                        </a:rPr>
                        <a:t>CO</a:t>
                      </a:r>
                      <a:r>
                        <a:rPr lang="en-US" sz="2000" b="0" i="0" u="none" strike="noStrike" baseline="-25000" dirty="0">
                          <a:solidFill>
                            <a:srgbClr val="000000"/>
                          </a:solidFill>
                          <a:effectLst/>
                          <a:latin typeface="Calibri" panose="020F0502020204030204" pitchFamily="34" charset="0"/>
                        </a:rPr>
                        <a:t>2</a:t>
                      </a:r>
                      <a:r>
                        <a:rPr lang="en-US" sz="2000" b="0" i="0" u="none" strike="noStrike" baseline="30000" dirty="0">
                          <a:solidFill>
                            <a:srgbClr val="000000"/>
                          </a:solidFill>
                          <a:effectLst/>
                          <a:latin typeface="Calibri" panose="020F0502020204030204" pitchFamily="34" charset="0"/>
                        </a:rPr>
                        <a:t> </a:t>
                      </a:r>
                      <a:r>
                        <a:rPr lang="en-GB" sz="2000" b="0" i="0" u="none" strike="noStrike" dirty="0">
                          <a:solidFill>
                            <a:srgbClr val="000000"/>
                          </a:solidFill>
                          <a:effectLst/>
                          <a:latin typeface="Calibri" panose="020F0502020204030204" pitchFamily="34" charset="0"/>
                        </a:rPr>
                        <a:t>g/m</a:t>
                      </a:r>
                      <a:r>
                        <a:rPr lang="en-GB" sz="2000" b="0" i="0" u="none" strike="noStrike" baseline="30000" dirty="0">
                          <a:solidFill>
                            <a:srgbClr val="000000"/>
                          </a:solidFill>
                          <a:effectLst/>
                          <a:latin typeface="Calibri" panose="020F0502020204030204" pitchFamily="34" charset="0"/>
                        </a:rPr>
                        <a:t>3</a:t>
                      </a:r>
                      <a:endParaRPr lang="en-CY" sz="2000" b="1" i="0" u="none" strike="noStrike" dirty="0">
                        <a:solidFill>
                          <a:srgbClr val="000000"/>
                        </a:solidFill>
                        <a:effectLst/>
                        <a:latin typeface="Corbel" panose="020B0503020204020204" pitchFamily="34" charset="0"/>
                      </a:endParaRPr>
                    </a:p>
                  </a:txBody>
                  <a:tcPr marL="3202" marR="3202" marT="3202" marB="0"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86160821"/>
                  </a:ext>
                </a:extLst>
              </a:tr>
              <a:tr h="471889">
                <a:tc>
                  <a:txBody>
                    <a:bodyPr/>
                    <a:lstStyle/>
                    <a:p>
                      <a:pPr algn="ctr" fontAlgn="b"/>
                      <a:r>
                        <a:rPr lang="en-GB" sz="2000" b="0" i="0" u="none" strike="noStrike" dirty="0">
                          <a:solidFill>
                            <a:srgbClr val="000000"/>
                          </a:solidFill>
                          <a:effectLst/>
                          <a:latin typeface="Calibri" panose="020F0502020204030204" pitchFamily="34" charset="0"/>
                        </a:rPr>
                        <a:t>0.21%</a:t>
                      </a:r>
                    </a:p>
                  </a:txBody>
                  <a:tcPr marL="8626" marR="8626" marT="8626" marB="0" anchor="b">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alibri" panose="020F0502020204030204" pitchFamily="34" charset="0"/>
                        </a:rPr>
                        <a:t>12.03%</a:t>
                      </a:r>
                    </a:p>
                  </a:txBody>
                  <a:tcPr marL="8626" marR="8626" marT="8626"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alibri" panose="020F0502020204030204" pitchFamily="34" charset="0"/>
                        </a:rPr>
                        <a:t>42.67%</a:t>
                      </a:r>
                    </a:p>
                  </a:txBody>
                  <a:tcPr marL="8626" marR="8626" marT="8626"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alibri" panose="020F0502020204030204" pitchFamily="34" charset="0"/>
                        </a:rPr>
                        <a:t>45.09%</a:t>
                      </a:r>
                    </a:p>
                  </a:txBody>
                  <a:tcPr marL="8626" marR="8626" marT="8626"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fontAlgn="b"/>
                      <a:r>
                        <a:rPr lang="en-GB" sz="2000" b="0" i="0" u="none" strike="noStrike" dirty="0">
                          <a:solidFill>
                            <a:srgbClr val="000000"/>
                          </a:solidFill>
                          <a:effectLst/>
                          <a:latin typeface="Corbel" panose="020B0503020204020204" pitchFamily="34" charset="0"/>
                        </a:rPr>
                        <a:t>% of </a:t>
                      </a:r>
                      <a:r>
                        <a:rPr lang="en-US" sz="2000" b="0" i="0" u="none" strike="noStrike" dirty="0">
                          <a:solidFill>
                            <a:srgbClr val="000000"/>
                          </a:solidFill>
                          <a:effectLst/>
                          <a:latin typeface="Calibri" panose="020F0502020204030204" pitchFamily="34" charset="0"/>
                        </a:rPr>
                        <a:t>CO</a:t>
                      </a:r>
                      <a:r>
                        <a:rPr lang="en-US" sz="2000" b="0" i="0" u="none" strike="noStrike" baseline="-25000" dirty="0">
                          <a:solidFill>
                            <a:srgbClr val="000000"/>
                          </a:solidFill>
                          <a:effectLst/>
                          <a:latin typeface="Calibri" panose="020F0502020204030204" pitchFamily="34" charset="0"/>
                        </a:rPr>
                        <a:t>2</a:t>
                      </a:r>
                      <a:endParaRPr lang="en-CY" sz="2000" b="0" i="0" u="none" strike="noStrike" baseline="-25000" dirty="0">
                        <a:solidFill>
                          <a:srgbClr val="000000"/>
                        </a:solidFill>
                        <a:effectLst/>
                        <a:latin typeface="Corbel" panose="020B0503020204020204" pitchFamily="34" charset="0"/>
                      </a:endParaRPr>
                    </a:p>
                  </a:txBody>
                  <a:tcPr marL="3202" marR="3202" marT="3202" marB="0" anchor="ctr">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099716832"/>
                  </a:ext>
                </a:extLst>
              </a:tr>
            </a:tbl>
          </a:graphicData>
        </a:graphic>
      </p:graphicFrame>
    </p:spTree>
    <p:extLst>
      <p:ext uri="{BB962C8B-B14F-4D97-AF65-F5344CB8AC3E}">
        <p14:creationId xmlns:p14="http://schemas.microsoft.com/office/powerpoint/2010/main" val="3710081235"/>
      </p:ext>
    </p:extLst>
  </p:cSld>
  <p:clrMapOvr>
    <a:masterClrMapping/>
  </p:clrMapOvr>
  <p:transition spd="med">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utdoor, sky, flying, plane&#10;&#10;Description automatically generated">
            <a:extLst>
              <a:ext uri="{FF2B5EF4-FFF2-40B4-BE49-F238E27FC236}">
                <a16:creationId xmlns:a16="http://schemas.microsoft.com/office/drawing/2014/main" id="{21415284-6283-3D61-9E53-2967F1F4422B}"/>
              </a:ext>
            </a:extLst>
          </p:cNvPr>
          <p:cNvPicPr>
            <a:picLocks noChangeAspect="1"/>
          </p:cNvPicPr>
          <p:nvPr/>
        </p:nvPicPr>
        <p:blipFill rotWithShape="1">
          <a:blip r:embed="rId2">
            <a:extLst>
              <a:ext uri="{28A0092B-C50C-407E-A947-70E740481C1C}">
                <a14:useLocalDpi xmlns:a14="http://schemas.microsoft.com/office/drawing/2010/main"/>
              </a:ext>
            </a:extLst>
          </a:blip>
          <a:srcRect t="2902" r="-2" b="14535"/>
          <a:stretch/>
        </p:blipFill>
        <p:spPr>
          <a:xfrm>
            <a:off x="248" y="0"/>
            <a:ext cx="9143752" cy="5020241"/>
          </a:xfrm>
          <a:custGeom>
            <a:avLst/>
            <a:gdLst/>
            <a:ahLst/>
            <a:cxnLst/>
            <a:rect l="l" t="t" r="r" b="b"/>
            <a:pathLst>
              <a:path w="12191695" h="5020241">
                <a:moveTo>
                  <a:pt x="0" y="0"/>
                </a:moveTo>
                <a:lnTo>
                  <a:pt x="12191695" y="0"/>
                </a:lnTo>
                <a:lnTo>
                  <a:pt x="12191695" y="4057991"/>
                </a:lnTo>
                <a:lnTo>
                  <a:pt x="11914945" y="4110187"/>
                </a:lnTo>
                <a:lnTo>
                  <a:pt x="11639412" y="4159931"/>
                </a:lnTo>
                <a:lnTo>
                  <a:pt x="11362661" y="4208624"/>
                </a:lnTo>
                <a:lnTo>
                  <a:pt x="11084690" y="4250310"/>
                </a:lnTo>
                <a:lnTo>
                  <a:pt x="10807939" y="4292347"/>
                </a:lnTo>
                <a:lnTo>
                  <a:pt x="10529968" y="4331582"/>
                </a:lnTo>
                <a:lnTo>
                  <a:pt x="10255655" y="4365211"/>
                </a:lnTo>
                <a:lnTo>
                  <a:pt x="9977684" y="4397089"/>
                </a:lnTo>
                <a:lnTo>
                  <a:pt x="9700933" y="4426165"/>
                </a:lnTo>
                <a:lnTo>
                  <a:pt x="9429058" y="4451387"/>
                </a:lnTo>
                <a:lnTo>
                  <a:pt x="9153526" y="4476609"/>
                </a:lnTo>
                <a:lnTo>
                  <a:pt x="8881651" y="4497628"/>
                </a:lnTo>
                <a:lnTo>
                  <a:pt x="8609776" y="4514092"/>
                </a:lnTo>
                <a:lnTo>
                  <a:pt x="8339121" y="4531258"/>
                </a:lnTo>
                <a:lnTo>
                  <a:pt x="8070903" y="4545620"/>
                </a:lnTo>
                <a:lnTo>
                  <a:pt x="7805124" y="4555779"/>
                </a:lnTo>
                <a:lnTo>
                  <a:pt x="7539345" y="4564537"/>
                </a:lnTo>
                <a:lnTo>
                  <a:pt x="7276005" y="4572944"/>
                </a:lnTo>
                <a:lnTo>
                  <a:pt x="7016322" y="4576798"/>
                </a:lnTo>
                <a:lnTo>
                  <a:pt x="6756639" y="4581001"/>
                </a:lnTo>
                <a:lnTo>
                  <a:pt x="6500613" y="4583103"/>
                </a:lnTo>
                <a:lnTo>
                  <a:pt x="6247026" y="4581001"/>
                </a:lnTo>
                <a:lnTo>
                  <a:pt x="5995877" y="4581001"/>
                </a:lnTo>
                <a:lnTo>
                  <a:pt x="5747167" y="4576798"/>
                </a:lnTo>
                <a:lnTo>
                  <a:pt x="5503333" y="4570492"/>
                </a:lnTo>
                <a:lnTo>
                  <a:pt x="5261938" y="4564537"/>
                </a:lnTo>
                <a:lnTo>
                  <a:pt x="5025418" y="4557881"/>
                </a:lnTo>
                <a:lnTo>
                  <a:pt x="4790118" y="4547722"/>
                </a:lnTo>
                <a:lnTo>
                  <a:pt x="4558477" y="4536862"/>
                </a:lnTo>
                <a:lnTo>
                  <a:pt x="4331710" y="4527054"/>
                </a:lnTo>
                <a:lnTo>
                  <a:pt x="3889152" y="4499379"/>
                </a:lnTo>
                <a:lnTo>
                  <a:pt x="3464881" y="4469954"/>
                </a:lnTo>
                <a:lnTo>
                  <a:pt x="3057678" y="4439126"/>
                </a:lnTo>
                <a:lnTo>
                  <a:pt x="2672421" y="4405147"/>
                </a:lnTo>
                <a:lnTo>
                  <a:pt x="2304232" y="4369765"/>
                </a:lnTo>
                <a:lnTo>
                  <a:pt x="1962864" y="4331582"/>
                </a:lnTo>
                <a:lnTo>
                  <a:pt x="1642223" y="4294099"/>
                </a:lnTo>
                <a:lnTo>
                  <a:pt x="1347183" y="4256616"/>
                </a:lnTo>
                <a:lnTo>
                  <a:pt x="1076528" y="4221235"/>
                </a:lnTo>
                <a:lnTo>
                  <a:pt x="836351" y="4187605"/>
                </a:lnTo>
                <a:lnTo>
                  <a:pt x="619339" y="4155727"/>
                </a:lnTo>
                <a:lnTo>
                  <a:pt x="436464" y="4129104"/>
                </a:lnTo>
                <a:lnTo>
                  <a:pt x="282848" y="4103881"/>
                </a:lnTo>
                <a:lnTo>
                  <a:pt x="71932" y="4067800"/>
                </a:lnTo>
                <a:lnTo>
                  <a:pt x="1" y="4055539"/>
                </a:lnTo>
                <a:lnTo>
                  <a:pt x="1" y="5020241"/>
                </a:lnTo>
                <a:lnTo>
                  <a:pt x="0" y="5020241"/>
                </a:lnTo>
                <a:close/>
              </a:path>
            </a:pathLst>
          </a:custGeom>
        </p:spPr>
      </p:pic>
      <p:sp>
        <p:nvSpPr>
          <p:cNvPr id="2" name="TextBox 1">
            <a:extLst>
              <a:ext uri="{FF2B5EF4-FFF2-40B4-BE49-F238E27FC236}">
                <a16:creationId xmlns:a16="http://schemas.microsoft.com/office/drawing/2014/main" id="{384B1005-772D-4241-9080-2791676ADCF5}"/>
              </a:ext>
            </a:extLst>
          </p:cNvPr>
          <p:cNvSpPr txBox="1"/>
          <p:nvPr/>
        </p:nvSpPr>
        <p:spPr>
          <a:xfrm>
            <a:off x="474784" y="1107831"/>
            <a:ext cx="8229600" cy="2936457"/>
          </a:xfrm>
          <a:prstGeom prst="rect">
            <a:avLst/>
          </a:prstGeom>
        </p:spPr>
        <p:txBody>
          <a:bodyPr vert="horz" lIns="91440" tIns="45720" rIns="91440" bIns="45720" rtlCol="0" anchor="b">
            <a:noAutofit/>
          </a:bodyPr>
          <a:lstStyle/>
          <a:p>
            <a:pPr>
              <a:lnSpc>
                <a:spcPct val="170000"/>
              </a:lnSpc>
              <a:spcBef>
                <a:spcPct val="0"/>
              </a:spcBef>
              <a:spcAft>
                <a:spcPts val="600"/>
              </a:spcAft>
            </a:pPr>
            <a:r>
              <a:rPr lang="en-US" sz="2800" dirty="0">
                <a:solidFill>
                  <a:srgbClr val="EBEBEB"/>
                </a:solidFill>
                <a:latin typeface="Calibri" panose="020F0502020204030204" pitchFamily="34" charset="0"/>
                <a:ea typeface="+mj-ea"/>
                <a:cs typeface="Calibri" panose="020F0502020204030204" pitchFamily="34" charset="0"/>
              </a:rPr>
              <a:t>Carbon emissions from leakages alone is equivalent to: </a:t>
            </a:r>
          </a:p>
          <a:p>
            <a:pPr marL="342900" indent="-342900">
              <a:spcBef>
                <a:spcPct val="0"/>
              </a:spcBef>
              <a:spcAft>
                <a:spcPts val="600"/>
              </a:spcAft>
              <a:buFont typeface="Arial" panose="020B0604020202020204" pitchFamily="34" charset="0"/>
              <a:buChar char="•"/>
            </a:pPr>
            <a:r>
              <a:rPr lang="en-US" sz="2800" dirty="0">
                <a:solidFill>
                  <a:srgbClr val="EBEBEB"/>
                </a:solidFill>
                <a:latin typeface="Calibri" panose="020F0502020204030204" pitchFamily="34" charset="0"/>
                <a:ea typeface="+mj-ea"/>
                <a:cs typeface="Calibri" panose="020F0502020204030204" pitchFamily="34" charset="0"/>
              </a:rPr>
              <a:t>A plane annually circumnavigating the earth 52,419 times  </a:t>
            </a:r>
          </a:p>
          <a:p>
            <a:pPr>
              <a:spcBef>
                <a:spcPct val="0"/>
              </a:spcBef>
              <a:spcAft>
                <a:spcPts val="600"/>
              </a:spcAft>
            </a:pPr>
            <a:r>
              <a:rPr lang="en-US" sz="2800" dirty="0">
                <a:solidFill>
                  <a:srgbClr val="EBEBEB"/>
                </a:solidFill>
                <a:latin typeface="Calibri" panose="020F0502020204030204" pitchFamily="34" charset="0"/>
                <a:ea typeface="+mj-ea"/>
                <a:cs typeface="Calibri" panose="020F0502020204030204" pitchFamily="34" charset="0"/>
              </a:rPr>
              <a:t>Or </a:t>
            </a:r>
          </a:p>
          <a:p>
            <a:pPr marL="342900" indent="-342900">
              <a:spcBef>
                <a:spcPct val="0"/>
              </a:spcBef>
              <a:spcAft>
                <a:spcPts val="600"/>
              </a:spcAft>
              <a:buFont typeface="Arial" panose="020B0604020202020204" pitchFamily="34" charset="0"/>
              <a:buChar char="•"/>
            </a:pPr>
            <a:r>
              <a:rPr lang="en-US" sz="2800" dirty="0">
                <a:solidFill>
                  <a:srgbClr val="EBEBEB"/>
                </a:solidFill>
                <a:latin typeface="Calibri" panose="020F0502020204030204" pitchFamily="34" charset="0"/>
                <a:ea typeface="+mj-ea"/>
                <a:cs typeface="Calibri" panose="020F0502020204030204" pitchFamily="34" charset="0"/>
              </a:rPr>
              <a:t>To offset the footprint annually planting  218.4 million hectares of trees – equivalent in size to a quarter of Brazil, the fifth largest country in the world</a:t>
            </a:r>
            <a:r>
              <a:rPr lang="en-US" sz="2400" dirty="0">
                <a:solidFill>
                  <a:srgbClr val="EBEBEB"/>
                </a:solidFill>
                <a:ea typeface="+mj-ea"/>
                <a:cs typeface="Calibri" panose="020F0502020204030204" pitchFamily="34" charset="0"/>
              </a:rPr>
              <a:t>.</a:t>
            </a:r>
          </a:p>
        </p:txBody>
      </p:sp>
      <p:sp>
        <p:nvSpPr>
          <p:cNvPr id="3" name="TextBox 2">
            <a:extLst>
              <a:ext uri="{FF2B5EF4-FFF2-40B4-BE49-F238E27FC236}">
                <a16:creationId xmlns:a16="http://schemas.microsoft.com/office/drawing/2014/main" id="{8F12C3C0-991D-2F3B-5ECE-B71455A28704}"/>
              </a:ext>
            </a:extLst>
          </p:cNvPr>
          <p:cNvSpPr txBox="1"/>
          <p:nvPr/>
        </p:nvSpPr>
        <p:spPr>
          <a:xfrm>
            <a:off x="430824" y="4826724"/>
            <a:ext cx="8185638" cy="1815882"/>
          </a:xfrm>
          <a:prstGeom prst="rect">
            <a:avLst/>
          </a:prstGeom>
          <a:noFill/>
          <a:ln>
            <a:solidFill>
              <a:srgbClr val="FF0000"/>
            </a:solidFill>
          </a:ln>
        </p:spPr>
        <p:txBody>
          <a:bodyPr wrap="square" rtlCol="0">
            <a:spAutoFit/>
          </a:bodyPr>
          <a:lstStyle/>
          <a:p>
            <a:pPr algn="ctr"/>
            <a:r>
              <a:rPr lang="en-US" sz="2800" dirty="0">
                <a:latin typeface="Calibri" panose="020F0502020204030204" pitchFamily="34" charset="0"/>
                <a:cs typeface="Calibri" panose="020F0502020204030204" pitchFamily="34" charset="0"/>
              </a:rPr>
              <a:t>To offset the Carbon Emissions from Leakage only, if no action is taken and leakage remains the same, the whole of the Earth’s land area will be planted with trees over the next 64 years</a:t>
            </a:r>
            <a:r>
              <a:rPr lang="en-US" sz="2400" dirty="0">
                <a:cs typeface="Calibri" panose="020F0502020204030204" pitchFamily="34" charset="0"/>
              </a:rPr>
              <a:t>.</a:t>
            </a:r>
            <a:endParaRPr lang="en-CY" sz="2400" dirty="0">
              <a:cs typeface="Calibri" panose="020F0502020204030204" pitchFamily="34" charset="0"/>
            </a:endParaRPr>
          </a:p>
        </p:txBody>
      </p:sp>
    </p:spTree>
    <p:extLst>
      <p:ext uri="{BB962C8B-B14F-4D97-AF65-F5344CB8AC3E}">
        <p14:creationId xmlns:p14="http://schemas.microsoft.com/office/powerpoint/2010/main" val="3549827610"/>
      </p:ext>
    </p:extLst>
  </p:cSld>
  <p:clrMapOvr>
    <a:masterClrMapping/>
  </p:clrMapOvr>
  <p:transition spd="med">
    <p:pull/>
  </p:transition>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70F171F-BF9B-48C5-9DC7-FFF9CF4DD0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4B1CE1D-B45A-432B-A782-860C949FE720}"/>
              </a:ext>
            </a:extLst>
          </p:cNvPr>
          <p:cNvSpPr>
            <a:spLocks noGrp="1"/>
          </p:cNvSpPr>
          <p:nvPr>
            <p:ph type="title"/>
          </p:nvPr>
        </p:nvSpPr>
        <p:spPr>
          <a:xfrm>
            <a:off x="808439" y="1003160"/>
            <a:ext cx="2400753" cy="4746172"/>
          </a:xfrm>
        </p:spPr>
        <p:txBody>
          <a:bodyPr vert="horz" lIns="91440" tIns="45720" rIns="91440" bIns="45720" rtlCol="0" anchor="ctr">
            <a:normAutofit/>
          </a:bodyPr>
          <a:lstStyle/>
          <a:p>
            <a:pPr algn="l"/>
            <a:r>
              <a:rPr lang="en-US" sz="2800" b="0" dirty="0">
                <a:solidFill>
                  <a:schemeClr val="tx2"/>
                </a:solidFill>
                <a:latin typeface="Calibri" panose="020F0502020204030204" pitchFamily="34" charset="0"/>
                <a:cs typeface="Calibri" panose="020F0502020204030204" pitchFamily="34" charset="0"/>
              </a:rPr>
              <a:t>where it all started </a:t>
            </a:r>
            <a:br>
              <a:rPr lang="en-US" sz="2800" b="0" dirty="0">
                <a:solidFill>
                  <a:schemeClr val="tx2"/>
                </a:solidFill>
                <a:latin typeface="Calibri" panose="020F0502020204030204" pitchFamily="34" charset="0"/>
                <a:cs typeface="Calibri" panose="020F0502020204030204" pitchFamily="34" charset="0"/>
              </a:rPr>
            </a:br>
            <a:br>
              <a:rPr lang="en-US" sz="2800" b="0" dirty="0">
                <a:solidFill>
                  <a:schemeClr val="tx2"/>
                </a:solidFill>
                <a:latin typeface="Calibri" panose="020F0502020204030204" pitchFamily="34" charset="0"/>
                <a:cs typeface="Calibri" panose="020F0502020204030204" pitchFamily="34" charset="0"/>
              </a:rPr>
            </a:br>
            <a:r>
              <a:rPr lang="en-US" sz="2800" b="0" dirty="0">
                <a:solidFill>
                  <a:schemeClr val="tx2"/>
                </a:solidFill>
                <a:latin typeface="Calibri" panose="020F0502020204030204" pitchFamily="34" charset="0"/>
                <a:cs typeface="Calibri" panose="020F0502020204030204" pitchFamily="34" charset="0"/>
              </a:rPr>
              <a:t>Paris agreement 2015 </a:t>
            </a:r>
          </a:p>
        </p:txBody>
      </p:sp>
      <p:cxnSp>
        <p:nvCxnSpPr>
          <p:cNvPr id="12" name="Straight Connector 11">
            <a:extLst>
              <a:ext uri="{FF2B5EF4-FFF2-40B4-BE49-F238E27FC236}">
                <a16:creationId xmlns:a16="http://schemas.microsoft.com/office/drawing/2014/main" id="{69E8FF8A-7BA5-48E8-AA6E-85EC29AFDA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88436" y="2079171"/>
            <a:ext cx="0" cy="269965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FEE422F-9ACD-F62D-3595-1BC2E979097D}"/>
              </a:ext>
            </a:extLst>
          </p:cNvPr>
          <p:cNvSpPr txBox="1"/>
          <p:nvPr/>
        </p:nvSpPr>
        <p:spPr>
          <a:xfrm>
            <a:off x="3314700" y="518747"/>
            <a:ext cx="5547945" cy="5978768"/>
          </a:xfrm>
          <a:prstGeom prst="rect">
            <a:avLst/>
          </a:prstGeom>
        </p:spPr>
        <p:txBody>
          <a:bodyPr vert="horz" lIns="91440" tIns="45720" rIns="91440" bIns="45720" rtlCol="0" anchor="ctr">
            <a:normAutofit fontScale="92500" lnSpcReduction="10000"/>
          </a:bodyPr>
          <a:lstStyle/>
          <a:p>
            <a:pPr lvl="1" indent="-228600" defTabSz="914400">
              <a:lnSpc>
                <a:spcPct val="110000"/>
              </a:lnSpc>
              <a:spcAft>
                <a:spcPts val="800"/>
              </a:spcAft>
              <a:buFont typeface="Arial" panose="020B0604020202020204" pitchFamily="34" charset="0"/>
              <a:buChar char="•"/>
            </a:pPr>
            <a:r>
              <a:rPr lang="en-US" sz="2100" b="0" i="0" dirty="0">
                <a:solidFill>
                  <a:schemeClr val="tx1">
                    <a:lumMod val="85000"/>
                    <a:lumOff val="15000"/>
                  </a:schemeClr>
                </a:solidFill>
                <a:effectLst>
                  <a:outerShdw blurRad="50800" dist="38100" dir="2700000" algn="tl" rotWithShape="0">
                    <a:srgbClr val="000000">
                      <a:alpha val="48000"/>
                    </a:srgbClr>
                  </a:outerShdw>
                </a:effectLst>
                <a:latin typeface="Calibri" panose="020F0502020204030204" pitchFamily="34" charset="0"/>
                <a:cs typeface="Calibri" panose="020F0502020204030204" pitchFamily="34" charset="0"/>
              </a:rPr>
              <a:t>At COP 21 in Paris, on 12 December 2015, Parties to the UNFCCC being nearly 200 countries reached a landmark agreement to combat climate change and to accelerate and intensify the actions and investments needed for a sustainable low carbon future.</a:t>
            </a:r>
          </a:p>
          <a:p>
            <a:pPr lvl="1" indent="-228600" defTabSz="914400">
              <a:lnSpc>
                <a:spcPct val="110000"/>
              </a:lnSpc>
              <a:spcAft>
                <a:spcPts val="800"/>
              </a:spcAft>
              <a:buFont typeface="Arial" panose="020B0604020202020204" pitchFamily="34" charset="0"/>
              <a:buChar char="•"/>
            </a:pPr>
            <a:r>
              <a:rPr lang="en-US" sz="2100" b="0" i="0" dirty="0">
                <a:solidFill>
                  <a:schemeClr val="tx1">
                    <a:lumMod val="85000"/>
                    <a:lumOff val="15000"/>
                  </a:schemeClr>
                </a:solidFill>
                <a:effectLst>
                  <a:outerShdw blurRad="50800" dist="38100" dir="2700000" algn="tl" rotWithShape="0">
                    <a:srgbClr val="000000">
                      <a:alpha val="48000"/>
                    </a:srgbClr>
                  </a:outerShdw>
                </a:effectLst>
                <a:latin typeface="Calibri" panose="020F0502020204030204" pitchFamily="34" charset="0"/>
                <a:cs typeface="Calibri" panose="020F0502020204030204" pitchFamily="34" charset="0"/>
              </a:rPr>
              <a:t>It also prescribes that Parties shall communicate their NDCs (plans) every 5 years and provide information necessary for clarity and transparency. To set a firm foundation for higher ambition, each successive NDC will represent a progression beyond the previous one and reflect the highest possible ambition.</a:t>
            </a:r>
          </a:p>
          <a:p>
            <a:pPr marL="228600" lvl="1" defTabSz="914400">
              <a:lnSpc>
                <a:spcPct val="110000"/>
              </a:lnSpc>
              <a:spcAft>
                <a:spcPts val="800"/>
              </a:spcAft>
            </a:pPr>
            <a:r>
              <a:rPr lang="en-US" sz="2100" dirty="0">
                <a:solidFill>
                  <a:schemeClr val="tx1">
                    <a:lumMod val="85000"/>
                    <a:lumOff val="15000"/>
                  </a:schemeClr>
                </a:solidFill>
                <a:effectLst>
                  <a:outerShdw blurRad="50800" dist="38100" dir="2700000" algn="tl" rotWithShape="0">
                    <a:srgbClr val="000000">
                      <a:alpha val="48000"/>
                    </a:srgbClr>
                  </a:outerShdw>
                </a:effectLst>
                <a:latin typeface="Calibri" panose="020F0502020204030204" pitchFamily="34" charset="0"/>
                <a:cs typeface="Calibri" panose="020F0502020204030204" pitchFamily="34" charset="0"/>
              </a:rPr>
              <a:t>Main goals are </a:t>
            </a:r>
          </a:p>
          <a:p>
            <a:pPr lvl="1" indent="-228600" defTabSz="914400">
              <a:lnSpc>
                <a:spcPct val="110000"/>
              </a:lnSpc>
              <a:buFont typeface="Arial" panose="020B0604020202020204" pitchFamily="34" charset="0"/>
              <a:buChar char="•"/>
            </a:pPr>
            <a:r>
              <a:rPr lang="en-US" sz="2100" b="0" i="0" dirty="0">
                <a:solidFill>
                  <a:schemeClr val="tx1">
                    <a:lumMod val="85000"/>
                    <a:lumOff val="15000"/>
                  </a:schemeClr>
                </a:solidFill>
                <a:effectLst>
                  <a:outerShdw blurRad="50800" dist="38100" dir="2700000" algn="tl" rotWithShape="0">
                    <a:srgbClr val="000000">
                      <a:alpha val="48000"/>
                    </a:srgbClr>
                  </a:outerShdw>
                </a:effectLst>
                <a:latin typeface="Calibri" panose="020F0502020204030204" pitchFamily="34" charset="0"/>
                <a:cs typeface="Calibri" panose="020F0502020204030204" pitchFamily="34" charset="0"/>
              </a:rPr>
              <a:t>Limit temperature rise 'well below' 2 C.</a:t>
            </a:r>
          </a:p>
          <a:p>
            <a:pPr lvl="1" indent="-228600" defTabSz="914400">
              <a:lnSpc>
                <a:spcPct val="110000"/>
              </a:lnSpc>
              <a:buFont typeface="Arial" panose="020B0604020202020204" pitchFamily="34" charset="0"/>
              <a:buChar char="•"/>
            </a:pPr>
            <a:r>
              <a:rPr lang="en-US" sz="2100" b="0" i="0" dirty="0">
                <a:solidFill>
                  <a:schemeClr val="tx1">
                    <a:lumMod val="85000"/>
                    <a:lumOff val="15000"/>
                  </a:schemeClr>
                </a:solidFill>
                <a:effectLst>
                  <a:outerShdw blurRad="50800" dist="38100" dir="2700000" algn="tl" rotWithShape="0">
                    <a:srgbClr val="000000">
                      <a:alpha val="48000"/>
                    </a:srgbClr>
                  </a:outerShdw>
                </a:effectLst>
                <a:latin typeface="Calibri" panose="020F0502020204030204" pitchFamily="34" charset="0"/>
                <a:cs typeface="Calibri" panose="020F0502020204030204" pitchFamily="34" charset="0"/>
              </a:rPr>
              <a:t>First universal climate agreement. </a:t>
            </a:r>
          </a:p>
          <a:p>
            <a:pPr lvl="1" indent="-228600" defTabSz="914400">
              <a:lnSpc>
                <a:spcPct val="110000"/>
              </a:lnSpc>
              <a:buFont typeface="Arial" panose="020B0604020202020204" pitchFamily="34" charset="0"/>
              <a:buChar char="•"/>
            </a:pPr>
            <a:r>
              <a:rPr lang="en-US" sz="2100" b="0" i="0" dirty="0">
                <a:solidFill>
                  <a:schemeClr val="tx1">
                    <a:lumMod val="85000"/>
                    <a:lumOff val="15000"/>
                  </a:schemeClr>
                </a:solidFill>
                <a:effectLst>
                  <a:outerShdw blurRad="50800" dist="38100" dir="2700000" algn="tl" rotWithShape="0">
                    <a:srgbClr val="000000">
                      <a:alpha val="48000"/>
                    </a:srgbClr>
                  </a:outerShdw>
                </a:effectLst>
                <a:latin typeface="Calibri" panose="020F0502020204030204" pitchFamily="34" charset="0"/>
                <a:cs typeface="Calibri" panose="020F0502020204030204" pitchFamily="34" charset="0"/>
              </a:rPr>
              <a:t>Helping poorer nations. </a:t>
            </a:r>
          </a:p>
          <a:p>
            <a:pPr lvl="1" indent="-228600" defTabSz="914400">
              <a:lnSpc>
                <a:spcPct val="110000"/>
              </a:lnSpc>
              <a:buFont typeface="Arial" panose="020B0604020202020204" pitchFamily="34" charset="0"/>
              <a:buChar char="•"/>
            </a:pPr>
            <a:r>
              <a:rPr lang="en-US" sz="2100" b="0" i="0" dirty="0">
                <a:solidFill>
                  <a:schemeClr val="tx1">
                    <a:lumMod val="85000"/>
                    <a:lumOff val="15000"/>
                  </a:schemeClr>
                </a:solidFill>
                <a:effectLst>
                  <a:outerShdw blurRad="50800" dist="38100" dir="2700000" algn="tl" rotWithShape="0">
                    <a:srgbClr val="000000">
                      <a:alpha val="48000"/>
                    </a:srgbClr>
                  </a:outerShdw>
                </a:effectLst>
                <a:latin typeface="Calibri" panose="020F0502020204030204" pitchFamily="34" charset="0"/>
                <a:cs typeface="Calibri" panose="020F0502020204030204" pitchFamily="34" charset="0"/>
              </a:rPr>
              <a:t>Publishing greenhouse gas reduction targets. </a:t>
            </a:r>
          </a:p>
          <a:p>
            <a:pPr lvl="1" indent="-228600" defTabSz="914400">
              <a:lnSpc>
                <a:spcPct val="110000"/>
              </a:lnSpc>
              <a:buFont typeface="Arial" panose="020B0604020202020204" pitchFamily="34" charset="0"/>
              <a:buChar char="•"/>
            </a:pPr>
            <a:r>
              <a:rPr lang="en-US" sz="2100" b="0" i="0" dirty="0">
                <a:solidFill>
                  <a:schemeClr val="tx1">
                    <a:lumMod val="85000"/>
                    <a:lumOff val="15000"/>
                  </a:schemeClr>
                </a:solidFill>
                <a:effectLst>
                  <a:outerShdw blurRad="50800" dist="38100" dir="2700000" algn="tl" rotWithShape="0">
                    <a:srgbClr val="000000">
                      <a:alpha val="48000"/>
                    </a:srgbClr>
                  </a:outerShdw>
                </a:effectLst>
                <a:latin typeface="Calibri" panose="020F0502020204030204" pitchFamily="34" charset="0"/>
                <a:cs typeface="Calibri" panose="020F0502020204030204" pitchFamily="34" charset="0"/>
              </a:rPr>
              <a:t>Carbon neutral by 2050.</a:t>
            </a:r>
          </a:p>
          <a:p>
            <a:pPr indent="-228600" defTabSz="914400">
              <a:lnSpc>
                <a:spcPct val="110000"/>
              </a:lnSpc>
              <a:spcAft>
                <a:spcPts val="800"/>
              </a:spcAft>
              <a:buFont typeface="Arial" panose="020B0604020202020204" pitchFamily="34" charset="0"/>
              <a:buChar char="•"/>
            </a:pPr>
            <a:endParaRPr lang="en-US" sz="1400" dirty="0">
              <a:solidFill>
                <a:schemeClr val="tx1">
                  <a:lumMod val="85000"/>
                  <a:lumOff val="15000"/>
                </a:schemeClr>
              </a:solidFill>
              <a:effectLst>
                <a:outerShdw blurRad="50800" dist="38100" dir="2700000" algn="tl" rotWithShape="0">
                  <a:srgbClr val="000000">
                    <a:alpha val="48000"/>
                  </a:srgbClr>
                </a:outerShdw>
              </a:effectLst>
            </a:endParaRPr>
          </a:p>
        </p:txBody>
      </p:sp>
    </p:spTree>
    <p:extLst>
      <p:ext uri="{BB962C8B-B14F-4D97-AF65-F5344CB8AC3E}">
        <p14:creationId xmlns:p14="http://schemas.microsoft.com/office/powerpoint/2010/main" val="2416788513"/>
      </p:ext>
    </p:extLst>
  </p:cSld>
  <p:clrMapOvr>
    <a:masterClrMapping/>
  </p:clrMapOvr>
  <p:transition spd="med">
    <p:pull/>
  </p:transition>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91308" y="306510"/>
            <a:ext cx="7886700" cy="993775"/>
          </a:xfrm>
        </p:spPr>
        <p:txBody>
          <a:bodyPr>
            <a:noAutofit/>
          </a:bodyPr>
          <a:lstStyle/>
          <a:p>
            <a:r>
              <a:rPr lang="en-GB" sz="3200" b="0" dirty="0">
                <a:latin typeface="Calibri" panose="020F0502020204030204" pitchFamily="34" charset="0"/>
                <a:cs typeface="Calibri" panose="020F0502020204030204" pitchFamily="34" charset="0"/>
              </a:rPr>
              <a:t>NRW Reduction Strategy – Real Losses</a:t>
            </a:r>
            <a:endParaRPr lang="en-GB" sz="3200" dirty="0">
              <a:latin typeface="Calibri" panose="020F0502020204030204" pitchFamily="34" charset="0"/>
              <a:cs typeface="Calibri" panose="020F0502020204030204" pitchFamily="34" charset="0"/>
            </a:endParaRPr>
          </a:p>
        </p:txBody>
      </p:sp>
      <p:sp>
        <p:nvSpPr>
          <p:cNvPr id="5" name="Rectangle 4"/>
          <p:cNvSpPr/>
          <p:nvPr/>
        </p:nvSpPr>
        <p:spPr>
          <a:xfrm>
            <a:off x="3174022" y="2769423"/>
            <a:ext cx="2446849" cy="1680374"/>
          </a:xfrm>
          <a:prstGeom prst="rect">
            <a:avLst/>
          </a:prstGeom>
          <a:solidFill>
            <a:schemeClr val="tx1">
              <a:lumMod val="75000"/>
              <a:lumOff val="25000"/>
            </a:schemeClr>
          </a:solidFill>
          <a:ln w="444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a:p>
            <a:pPr algn="ctr"/>
            <a:endParaRPr lang="en-GB" sz="1200" dirty="0"/>
          </a:p>
          <a:p>
            <a:pPr algn="ctr"/>
            <a:endParaRPr lang="en-GB" sz="1200" dirty="0"/>
          </a:p>
          <a:p>
            <a:pPr algn="ctr"/>
            <a:endParaRPr lang="en-GB" sz="1200" dirty="0"/>
          </a:p>
          <a:p>
            <a:pPr algn="ctr"/>
            <a:endParaRPr lang="en-GB" sz="1200" dirty="0"/>
          </a:p>
          <a:p>
            <a:pPr algn="ctr"/>
            <a:endParaRPr lang="en-GB" sz="1200" b="1" dirty="0"/>
          </a:p>
          <a:p>
            <a:pPr algn="ctr"/>
            <a:r>
              <a:rPr lang="en-GB" sz="1200" b="1" dirty="0"/>
              <a:t>Potentially recoverable </a:t>
            </a:r>
          </a:p>
          <a:p>
            <a:pPr algn="ctr"/>
            <a:r>
              <a:rPr lang="en-GB" sz="1200" b="1" dirty="0"/>
              <a:t>Physical Losses</a:t>
            </a:r>
          </a:p>
        </p:txBody>
      </p:sp>
      <p:sp>
        <p:nvSpPr>
          <p:cNvPr id="7" name="Right Arrow 6"/>
          <p:cNvSpPr/>
          <p:nvPr/>
        </p:nvSpPr>
        <p:spPr>
          <a:xfrm>
            <a:off x="1412588" y="2747959"/>
            <a:ext cx="1752951" cy="1680374"/>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Calibri" panose="020F0502020204030204" pitchFamily="34" charset="0"/>
                <a:cs typeface="Calibri" panose="020F0502020204030204" pitchFamily="34" charset="0"/>
              </a:rPr>
              <a:t>Speed and quality of repairs</a:t>
            </a:r>
          </a:p>
        </p:txBody>
      </p:sp>
      <p:sp>
        <p:nvSpPr>
          <p:cNvPr id="8" name="Right Arrow 7"/>
          <p:cNvSpPr/>
          <p:nvPr/>
        </p:nvSpPr>
        <p:spPr>
          <a:xfrm flipH="1">
            <a:off x="5628939" y="2771540"/>
            <a:ext cx="1890272" cy="1538811"/>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Calibri" panose="020F0502020204030204" pitchFamily="34" charset="0"/>
                <a:cs typeface="Calibri" panose="020F0502020204030204" pitchFamily="34" charset="0"/>
              </a:rPr>
              <a:t>Active leakage control</a:t>
            </a:r>
          </a:p>
        </p:txBody>
      </p:sp>
      <p:sp>
        <p:nvSpPr>
          <p:cNvPr id="9" name="Right Arrow 8"/>
          <p:cNvSpPr/>
          <p:nvPr/>
        </p:nvSpPr>
        <p:spPr>
          <a:xfrm rot="5400000" flipH="1">
            <a:off x="3624698" y="3929919"/>
            <a:ext cx="1545496" cy="2655276"/>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600" dirty="0">
                <a:solidFill>
                  <a:schemeClr val="tx1"/>
                </a:solidFill>
                <a:latin typeface="Calibri" panose="020F0502020204030204" pitchFamily="34" charset="0"/>
                <a:cs typeface="Calibri" panose="020F0502020204030204" pitchFamily="34" charset="0"/>
              </a:rPr>
              <a:t>Asset management</a:t>
            </a:r>
          </a:p>
        </p:txBody>
      </p:sp>
      <p:sp>
        <p:nvSpPr>
          <p:cNvPr id="10" name="Right Arrow 9"/>
          <p:cNvSpPr/>
          <p:nvPr/>
        </p:nvSpPr>
        <p:spPr>
          <a:xfrm rot="16200000" flipH="1" flipV="1">
            <a:off x="3703423" y="758005"/>
            <a:ext cx="1315121" cy="2655276"/>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600" dirty="0">
                <a:solidFill>
                  <a:schemeClr val="tx1"/>
                </a:solidFill>
                <a:latin typeface="Calibri" panose="020F0502020204030204" pitchFamily="34" charset="0"/>
                <a:cs typeface="Calibri" panose="020F0502020204030204" pitchFamily="34" charset="0"/>
              </a:rPr>
              <a:t>Pressure management</a:t>
            </a:r>
          </a:p>
        </p:txBody>
      </p:sp>
      <p:sp>
        <p:nvSpPr>
          <p:cNvPr id="11" name="Rectangle 10"/>
          <p:cNvSpPr/>
          <p:nvPr/>
        </p:nvSpPr>
        <p:spPr>
          <a:xfrm>
            <a:off x="3445394" y="2769421"/>
            <a:ext cx="1904103" cy="1354169"/>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a:p>
            <a:pPr algn="ctr"/>
            <a:endParaRPr lang="en-GB" sz="1200" dirty="0"/>
          </a:p>
          <a:p>
            <a:pPr algn="ctr"/>
            <a:endParaRPr lang="en-GB" sz="1200" b="1" dirty="0"/>
          </a:p>
          <a:p>
            <a:pPr algn="ctr"/>
            <a:endParaRPr lang="en-GB" sz="1200" b="1" dirty="0"/>
          </a:p>
          <a:p>
            <a:pPr algn="ctr"/>
            <a:endParaRPr lang="en-GB" sz="1200" b="1" dirty="0"/>
          </a:p>
          <a:p>
            <a:pPr algn="ctr"/>
            <a:r>
              <a:rPr lang="en-GB" sz="1600" b="1" dirty="0">
                <a:latin typeface="Calibri" panose="020F0502020204030204" pitchFamily="34" charset="0"/>
                <a:cs typeface="Calibri" panose="020F0502020204030204" pitchFamily="34" charset="0"/>
              </a:rPr>
              <a:t>Economic level of Real Losses</a:t>
            </a:r>
          </a:p>
        </p:txBody>
      </p:sp>
      <p:sp>
        <p:nvSpPr>
          <p:cNvPr id="6" name="Rectangle 5"/>
          <p:cNvSpPr/>
          <p:nvPr/>
        </p:nvSpPr>
        <p:spPr>
          <a:xfrm>
            <a:off x="3608863" y="2834735"/>
            <a:ext cx="1577163" cy="80109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latin typeface="Calibri" panose="020F0502020204030204" pitchFamily="34" charset="0"/>
                <a:cs typeface="Calibri" panose="020F0502020204030204" pitchFamily="34" charset="0"/>
              </a:rPr>
              <a:t>Unavoidable Annual Real Losses</a:t>
            </a:r>
          </a:p>
        </p:txBody>
      </p:sp>
      <p:cxnSp>
        <p:nvCxnSpPr>
          <p:cNvPr id="13" name="Straight Arrow Connector 12"/>
          <p:cNvCxnSpPr/>
          <p:nvPr/>
        </p:nvCxnSpPr>
        <p:spPr>
          <a:xfrm flipV="1">
            <a:off x="2243278" y="4409588"/>
            <a:ext cx="895574" cy="33507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1215410" y="4629396"/>
            <a:ext cx="1179161" cy="72316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Calibri" panose="020F0502020204030204" pitchFamily="34" charset="0"/>
                <a:cs typeface="Calibri" panose="020F0502020204030204" pitchFamily="34" charset="0"/>
              </a:rPr>
              <a:t>Current Real Losses</a:t>
            </a:r>
          </a:p>
        </p:txBody>
      </p:sp>
    </p:spTree>
    <p:extLst>
      <p:ext uri="{BB962C8B-B14F-4D97-AF65-F5344CB8AC3E}">
        <p14:creationId xmlns:p14="http://schemas.microsoft.com/office/powerpoint/2010/main" val="1611298873"/>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E8A8F28-F95B-4084-AA3D-9200D4373C80}"/>
              </a:ext>
            </a:extLst>
          </p:cNvPr>
          <p:cNvSpPr>
            <a:spLocks noGrp="1"/>
          </p:cNvSpPr>
          <p:nvPr>
            <p:ph type="title"/>
          </p:nvPr>
        </p:nvSpPr>
        <p:spPr>
          <a:xfrm>
            <a:off x="641386" y="231532"/>
            <a:ext cx="7765321" cy="1326321"/>
          </a:xfrm>
        </p:spPr>
        <p:txBody>
          <a:bodyPr>
            <a:noAutofit/>
          </a:bodyPr>
          <a:lstStyle/>
          <a:p>
            <a:r>
              <a:rPr lang="de-AT" sz="3200" b="0" dirty="0">
                <a:latin typeface="Calibri" panose="020F0502020204030204" pitchFamily="34" charset="0"/>
                <a:cs typeface="Calibri" panose="020F0502020204030204" pitchFamily="34" charset="0"/>
              </a:rPr>
              <a:t>How much water is lost from all urban distribution systems? </a:t>
            </a:r>
            <a:endParaRPr lang="en-US" sz="3200" b="0" dirty="0">
              <a:latin typeface="Calibri" panose="020F0502020204030204" pitchFamily="34" charset="0"/>
              <a:cs typeface="Calibri" panose="020F0502020204030204" pitchFamily="34" charset="0"/>
            </a:endParaRPr>
          </a:p>
        </p:txBody>
      </p:sp>
      <p:pic>
        <p:nvPicPr>
          <p:cNvPr id="8" name="Picture 7" descr="A picture containing water, reef, blue, riding&#10;&#10;Description automatically generated">
            <a:extLst>
              <a:ext uri="{FF2B5EF4-FFF2-40B4-BE49-F238E27FC236}">
                <a16:creationId xmlns:a16="http://schemas.microsoft.com/office/drawing/2014/main" id="{83A14669-2317-48B3-B8A9-B438EB1C57D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3491076"/>
            <a:ext cx="9144000" cy="2509675"/>
          </a:xfrm>
          <a:prstGeom prst="rect">
            <a:avLst/>
          </a:prstGeom>
        </p:spPr>
      </p:pic>
      <p:sp>
        <p:nvSpPr>
          <p:cNvPr id="9" name="Inhaltsplatzhalter 5">
            <a:extLst>
              <a:ext uri="{FF2B5EF4-FFF2-40B4-BE49-F238E27FC236}">
                <a16:creationId xmlns:a16="http://schemas.microsoft.com/office/drawing/2014/main" id="{14C2F663-6429-414E-B2A9-F3CDA8C2616F}"/>
              </a:ext>
            </a:extLst>
          </p:cNvPr>
          <p:cNvSpPr>
            <a:spLocks noGrp="1"/>
          </p:cNvSpPr>
          <p:nvPr>
            <p:ph idx="1"/>
          </p:nvPr>
        </p:nvSpPr>
        <p:spPr>
          <a:xfrm>
            <a:off x="267890" y="1362936"/>
            <a:ext cx="8601075" cy="1706484"/>
          </a:xfrm>
        </p:spPr>
        <p:txBody>
          <a:bodyPr>
            <a:noAutofit/>
          </a:bodyPr>
          <a:lstStyle/>
          <a:p>
            <a:pPr marL="0" indent="0" algn="ctr">
              <a:spcAft>
                <a:spcPts val="2250"/>
              </a:spcAft>
              <a:buNone/>
            </a:pPr>
            <a:r>
              <a:rPr lang="en-US" sz="4400" b="1" dirty="0">
                <a:solidFill>
                  <a:srgbClr val="FFFF00"/>
                </a:solidFill>
                <a:latin typeface="Calibri" panose="020F0502020204030204" pitchFamily="34" charset="0"/>
                <a:cs typeface="Calibri" panose="020F0502020204030204" pitchFamily="34" charset="0"/>
              </a:rPr>
              <a:t>346,000,000,000</a:t>
            </a:r>
            <a:r>
              <a:rPr lang="en-US" sz="4400" b="1" dirty="0">
                <a:solidFill>
                  <a:srgbClr val="C00000"/>
                </a:solidFill>
                <a:latin typeface="Calibri" panose="020F0502020204030204" pitchFamily="34" charset="0"/>
                <a:cs typeface="Calibri" panose="020F0502020204030204" pitchFamily="34" charset="0"/>
              </a:rPr>
              <a:t> </a:t>
            </a:r>
            <a:r>
              <a:rPr lang="en-US" sz="4400" dirty="0">
                <a:latin typeface="Calibri" panose="020F0502020204030204" pitchFamily="34" charset="0"/>
                <a:cs typeface="Calibri" panose="020F0502020204030204" pitchFamily="34" charset="0"/>
              </a:rPr>
              <a:t>litres per day</a:t>
            </a:r>
          </a:p>
          <a:p>
            <a:pPr marL="0" indent="0" algn="ctr">
              <a:spcAft>
                <a:spcPts val="2250"/>
              </a:spcAft>
              <a:buNone/>
            </a:pPr>
            <a:r>
              <a:rPr lang="en-US" sz="4400" dirty="0">
                <a:latin typeface="Calibri" panose="020F0502020204030204" pitchFamily="34" charset="0"/>
                <a:cs typeface="Calibri" panose="020F0502020204030204" pitchFamily="34" charset="0"/>
              </a:rPr>
              <a:t>Enough to supply </a:t>
            </a:r>
            <a:r>
              <a:rPr lang="en-US" sz="4400" b="1" dirty="0">
                <a:solidFill>
                  <a:srgbClr val="FFFF00"/>
                </a:solidFill>
                <a:latin typeface="Calibri" panose="020F0502020204030204" pitchFamily="34" charset="0"/>
                <a:cs typeface="Calibri" panose="020F0502020204030204" pitchFamily="34" charset="0"/>
              </a:rPr>
              <a:t>2 billion people</a:t>
            </a:r>
            <a:endParaRPr lang="en-US" sz="4400" dirty="0">
              <a:solidFill>
                <a:srgbClr val="FFFF00"/>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509A454E-67F2-4317-84AD-BBAEFB6A9DD6}"/>
              </a:ext>
            </a:extLst>
          </p:cNvPr>
          <p:cNvSpPr txBox="1"/>
          <p:nvPr/>
        </p:nvSpPr>
        <p:spPr>
          <a:xfrm>
            <a:off x="6213882" y="6046653"/>
            <a:ext cx="2930118" cy="738664"/>
          </a:xfrm>
          <a:prstGeom prst="rect">
            <a:avLst/>
          </a:prstGeom>
          <a:solidFill>
            <a:srgbClr val="7F7F7F">
              <a:alpha val="52157"/>
            </a:srgbClr>
          </a:solidFill>
        </p:spPr>
        <p:txBody>
          <a:bodyPr wrap="square" rtlCol="0">
            <a:spAutoFit/>
          </a:bodyPr>
          <a:lstStyle/>
          <a:p>
            <a:pPr defTabSz="685800">
              <a:defRPr/>
            </a:pPr>
            <a:r>
              <a:rPr lang="de-AT" sz="1050" dirty="0">
                <a:solidFill>
                  <a:prstClr val="black"/>
                </a:solidFill>
                <a:latin typeface="Calibri" panose="020F0502020204030204"/>
              </a:rPr>
              <a:t>Source: </a:t>
            </a:r>
          </a:p>
          <a:p>
            <a:pPr defTabSz="685800">
              <a:defRPr/>
            </a:pPr>
            <a:r>
              <a:rPr lang="en-US" sz="1050" dirty="0">
                <a:solidFill>
                  <a:prstClr val="black"/>
                </a:solidFill>
                <a:latin typeface="AdvOT3b24fb65.B"/>
              </a:rPr>
              <a:t>Quantifying the global non-revenue water problem</a:t>
            </a:r>
          </a:p>
          <a:p>
            <a:pPr defTabSz="685800">
              <a:defRPr/>
            </a:pPr>
            <a:r>
              <a:rPr lang="en-US" sz="1050" dirty="0">
                <a:solidFill>
                  <a:prstClr val="black"/>
                </a:solidFill>
                <a:latin typeface="AdvOT99ad3856"/>
              </a:rPr>
              <a:t>R. Liemberger and A. Wyatt, IWA Publishing 2019</a:t>
            </a:r>
            <a:endParaRPr lang="en-US" sz="1200" dirty="0">
              <a:solidFill>
                <a:prstClr val="black"/>
              </a:solidFill>
              <a:latin typeface="Calibri" panose="020F0502020204030204"/>
            </a:endParaRPr>
          </a:p>
        </p:txBody>
      </p:sp>
    </p:spTree>
    <p:extLst>
      <p:ext uri="{BB962C8B-B14F-4D97-AF65-F5344CB8AC3E}">
        <p14:creationId xmlns:p14="http://schemas.microsoft.com/office/powerpoint/2010/main" val="154395338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2ECA3-9506-5791-D5CF-746457F9BB75}"/>
              </a:ext>
            </a:extLst>
          </p:cNvPr>
          <p:cNvSpPr>
            <a:spLocks noGrp="1"/>
          </p:cNvSpPr>
          <p:nvPr>
            <p:ph type="title"/>
          </p:nvPr>
        </p:nvSpPr>
        <p:spPr>
          <a:xfrm>
            <a:off x="5667115" y="1551810"/>
            <a:ext cx="3072438" cy="3028983"/>
          </a:xfrm>
        </p:spPr>
        <p:txBody>
          <a:bodyPr vert="horz" lIns="91440" tIns="45720" rIns="91440" bIns="45720" rtlCol="0" anchor="b">
            <a:noAutofit/>
          </a:bodyPr>
          <a:lstStyle/>
          <a:p>
            <a:pPr algn="l">
              <a:lnSpc>
                <a:spcPct val="90000"/>
              </a:lnSpc>
            </a:pPr>
            <a:r>
              <a:rPr lang="en-US" sz="2800" b="0" cap="none" dirty="0">
                <a:latin typeface="Calibri" panose="020F0502020204030204" pitchFamily="34" charset="0"/>
                <a:cs typeface="Calibri" panose="020F0502020204030204" pitchFamily="34" charset="0"/>
              </a:rPr>
              <a:t>How does the carbon footprint reflect in decision making when planning the repair or reducing real losses?</a:t>
            </a:r>
          </a:p>
        </p:txBody>
      </p:sp>
      <p:pic>
        <p:nvPicPr>
          <p:cNvPr id="9" name="Content Placeholder 3">
            <a:extLst>
              <a:ext uri="{FF2B5EF4-FFF2-40B4-BE49-F238E27FC236}">
                <a16:creationId xmlns:a16="http://schemas.microsoft.com/office/drawing/2014/main" id="{194982EF-D7F0-B7FB-CAEA-745FF291AAC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4558" r="14558" b="-1"/>
          <a:stretch/>
        </p:blipFill>
        <p:spPr>
          <a:xfrm>
            <a:off x="599304" y="786117"/>
            <a:ext cx="4684014" cy="4956048"/>
          </a:xfrm>
          <a:custGeom>
            <a:avLst/>
            <a:gdLst/>
            <a:ahLst/>
            <a:cxnLst/>
            <a:rect l="l" t="t" r="r" b="b"/>
            <a:pathLst>
              <a:path w="6245352" h="4956048">
                <a:moveTo>
                  <a:pt x="534609" y="0"/>
                </a:moveTo>
                <a:lnTo>
                  <a:pt x="6245352" y="0"/>
                </a:lnTo>
                <a:lnTo>
                  <a:pt x="6245352" y="4421439"/>
                </a:lnTo>
                <a:lnTo>
                  <a:pt x="5710743" y="4956048"/>
                </a:lnTo>
                <a:lnTo>
                  <a:pt x="0" y="4956048"/>
                </a:lnTo>
                <a:lnTo>
                  <a:pt x="0" y="534609"/>
                </a:lnTo>
                <a:close/>
              </a:path>
            </a:pathLst>
          </a:custGeom>
        </p:spPr>
      </p:pic>
    </p:spTree>
    <p:extLst>
      <p:ext uri="{BB962C8B-B14F-4D97-AF65-F5344CB8AC3E}">
        <p14:creationId xmlns:p14="http://schemas.microsoft.com/office/powerpoint/2010/main" val="1415875207"/>
      </p:ext>
    </p:extLst>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5F94A-03D5-740C-6E18-7BD39CC9ED79}"/>
              </a:ext>
            </a:extLst>
          </p:cNvPr>
          <p:cNvSpPr>
            <a:spLocks noGrp="1"/>
          </p:cNvSpPr>
          <p:nvPr>
            <p:ph type="title"/>
          </p:nvPr>
        </p:nvSpPr>
        <p:spPr>
          <a:xfrm>
            <a:off x="3130061" y="5482817"/>
            <a:ext cx="6119446" cy="1507067"/>
          </a:xfrm>
        </p:spPr>
        <p:txBody>
          <a:bodyPr vert="horz" lIns="91440" tIns="45720" rIns="91440" bIns="45720" rtlCol="0" anchor="ctr">
            <a:noAutofit/>
          </a:bodyPr>
          <a:lstStyle/>
          <a:p>
            <a:pPr>
              <a:lnSpc>
                <a:spcPct val="90000"/>
              </a:lnSpc>
            </a:pPr>
            <a:r>
              <a:rPr lang="en-US" sz="3200" b="0" dirty="0">
                <a:latin typeface="Calibri" panose="020F0502020204030204" pitchFamily="34" charset="0"/>
                <a:cs typeface="Calibri" panose="020F0502020204030204" pitchFamily="34" charset="0"/>
              </a:rPr>
              <a:t>Active leakage control</a:t>
            </a:r>
            <a:br>
              <a:rPr lang="en-US" sz="3200" b="0" dirty="0">
                <a:latin typeface="Calibri" panose="020F0502020204030204" pitchFamily="34" charset="0"/>
                <a:cs typeface="Calibri" panose="020F0502020204030204" pitchFamily="34" charset="0"/>
              </a:rPr>
            </a:br>
            <a:r>
              <a:rPr lang="en-US" sz="3200" b="0" dirty="0">
                <a:latin typeface="Calibri" panose="020F0502020204030204" pitchFamily="34" charset="0"/>
                <a:cs typeface="Calibri" panose="020F0502020204030204" pitchFamily="34" charset="0"/>
              </a:rPr>
              <a:t>factors affecting Carbon</a:t>
            </a:r>
            <a:br>
              <a:rPr lang="en-US" sz="3600" b="0" dirty="0">
                <a:latin typeface="Calibri" panose="020F0502020204030204" pitchFamily="34" charset="0"/>
                <a:cs typeface="Calibri" panose="020F0502020204030204" pitchFamily="34" charset="0"/>
              </a:rPr>
            </a:br>
            <a:endParaRPr lang="en-US" sz="3600" b="0" dirty="0">
              <a:latin typeface="Calibri" panose="020F0502020204030204" pitchFamily="34" charset="0"/>
              <a:cs typeface="Calibri" panose="020F0502020204030204" pitchFamily="34" charset="0"/>
            </a:endParaRPr>
          </a:p>
        </p:txBody>
      </p:sp>
      <p:graphicFrame>
        <p:nvGraphicFramePr>
          <p:cNvPr id="90" name="Content Placeholder 2">
            <a:extLst>
              <a:ext uri="{FF2B5EF4-FFF2-40B4-BE49-F238E27FC236}">
                <a16:creationId xmlns:a16="http://schemas.microsoft.com/office/drawing/2014/main" id="{B82F7274-643A-EA07-FF2B-DAB56CE52DF7}"/>
              </a:ext>
            </a:extLst>
          </p:cNvPr>
          <p:cNvGraphicFramePr>
            <a:graphicFrameLocks noGrp="1"/>
          </p:cNvGraphicFramePr>
          <p:nvPr>
            <p:ph sz="half" idx="1"/>
            <p:extLst>
              <p:ext uri="{D42A27DB-BD31-4B8C-83A1-F6EECF244321}">
                <p14:modId xmlns:p14="http://schemas.microsoft.com/office/powerpoint/2010/main" val="3907087804"/>
              </p:ext>
            </p:extLst>
          </p:nvPr>
        </p:nvGraphicFramePr>
        <p:xfrm>
          <a:off x="3279531" y="272561"/>
          <a:ext cx="5732584" cy="5011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descr="A picture containing outdoor, road, man, person&#10;&#10;Description automatically generated">
            <a:extLst>
              <a:ext uri="{FF2B5EF4-FFF2-40B4-BE49-F238E27FC236}">
                <a16:creationId xmlns:a16="http://schemas.microsoft.com/office/drawing/2014/main" id="{F65330DA-32DB-C08C-3458-DA8FC6F550C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12606" r="8475" b="-1"/>
          <a:stretch/>
        </p:blipFill>
        <p:spPr>
          <a:xfrm>
            <a:off x="334108" y="258848"/>
            <a:ext cx="2769480" cy="5483317"/>
          </a:xfrm>
          <a:custGeom>
            <a:avLst/>
            <a:gdLst/>
            <a:ahLst/>
            <a:cxnLst/>
            <a:rect l="l" t="t" r="r" b="b"/>
            <a:pathLst>
              <a:path w="3337560" h="4956048">
                <a:moveTo>
                  <a:pt x="384420" y="0"/>
                </a:moveTo>
                <a:lnTo>
                  <a:pt x="3337560" y="0"/>
                </a:lnTo>
                <a:lnTo>
                  <a:pt x="3337560" y="4571628"/>
                </a:lnTo>
                <a:lnTo>
                  <a:pt x="2953140" y="4956048"/>
                </a:lnTo>
                <a:lnTo>
                  <a:pt x="0" y="4956048"/>
                </a:lnTo>
                <a:lnTo>
                  <a:pt x="0" y="384420"/>
                </a:lnTo>
                <a:close/>
              </a:path>
            </a:pathLst>
          </a:custGeom>
        </p:spPr>
      </p:pic>
    </p:spTree>
    <p:extLst>
      <p:ext uri="{BB962C8B-B14F-4D97-AF65-F5344CB8AC3E}">
        <p14:creationId xmlns:p14="http://schemas.microsoft.com/office/powerpoint/2010/main" val="256599966"/>
      </p:ext>
    </p:extLst>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5F94A-03D5-740C-6E18-7BD39CC9ED79}"/>
              </a:ext>
            </a:extLst>
          </p:cNvPr>
          <p:cNvSpPr>
            <a:spLocks noGrp="1"/>
          </p:cNvSpPr>
          <p:nvPr>
            <p:ph type="title"/>
          </p:nvPr>
        </p:nvSpPr>
        <p:spPr>
          <a:xfrm>
            <a:off x="2927839" y="5419315"/>
            <a:ext cx="6216161" cy="1851922"/>
          </a:xfrm>
        </p:spPr>
        <p:txBody>
          <a:bodyPr vert="horz" lIns="91440" tIns="45720" rIns="91440" bIns="45720" rtlCol="0" anchor="ctr">
            <a:noAutofit/>
          </a:bodyPr>
          <a:lstStyle/>
          <a:p>
            <a:pPr>
              <a:lnSpc>
                <a:spcPct val="90000"/>
              </a:lnSpc>
            </a:pPr>
            <a:r>
              <a:rPr lang="en-US" sz="2800" b="0" dirty="0">
                <a:latin typeface="Calibri" panose="020F0502020204030204" pitchFamily="34" charset="0"/>
                <a:cs typeface="Calibri" panose="020F0502020204030204" pitchFamily="34" charset="0"/>
              </a:rPr>
              <a:t>Asset Management </a:t>
            </a:r>
            <a:br>
              <a:rPr lang="en-US" sz="2800" b="0" dirty="0">
                <a:latin typeface="Calibri" panose="020F0502020204030204" pitchFamily="34" charset="0"/>
                <a:cs typeface="Calibri" panose="020F0502020204030204" pitchFamily="34" charset="0"/>
              </a:rPr>
            </a:br>
            <a:r>
              <a:rPr lang="en-US" sz="2800" b="0" dirty="0">
                <a:latin typeface="Calibri" panose="020F0502020204030204" pitchFamily="34" charset="0"/>
                <a:cs typeface="Calibri" panose="020F0502020204030204" pitchFamily="34" charset="0"/>
              </a:rPr>
              <a:t>factors affecting Carbon</a:t>
            </a:r>
            <a:br>
              <a:rPr lang="en-US" dirty="0"/>
            </a:br>
            <a:endParaRPr lang="en-US" dirty="0"/>
          </a:p>
        </p:txBody>
      </p:sp>
      <p:graphicFrame>
        <p:nvGraphicFramePr>
          <p:cNvPr id="30" name="Content Placeholder 2">
            <a:extLst>
              <a:ext uri="{FF2B5EF4-FFF2-40B4-BE49-F238E27FC236}">
                <a16:creationId xmlns:a16="http://schemas.microsoft.com/office/drawing/2014/main" id="{D23AA7A6-33EA-8010-4AA1-FD82385C90B8}"/>
              </a:ext>
            </a:extLst>
          </p:cNvPr>
          <p:cNvGraphicFramePr>
            <a:graphicFrameLocks noGrp="1"/>
          </p:cNvGraphicFramePr>
          <p:nvPr>
            <p:ph sz="half" idx="1"/>
            <p:extLst>
              <p:ext uri="{D42A27DB-BD31-4B8C-83A1-F6EECF244321}">
                <p14:modId xmlns:p14="http://schemas.microsoft.com/office/powerpoint/2010/main" val="331025520"/>
              </p:ext>
            </p:extLst>
          </p:nvPr>
        </p:nvGraphicFramePr>
        <p:xfrm>
          <a:off x="2848709" y="448408"/>
          <a:ext cx="6128238" cy="4730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object 3">
            <a:extLst>
              <a:ext uri="{FF2B5EF4-FFF2-40B4-BE49-F238E27FC236}">
                <a16:creationId xmlns:a16="http://schemas.microsoft.com/office/drawing/2014/main" id="{13791D53-0388-7EAA-9B0D-E9A34A4D13FA}"/>
              </a:ext>
            </a:extLst>
          </p:cNvPr>
          <p:cNvPicPr/>
          <p:nvPr/>
        </p:nvPicPr>
        <p:blipFill rotWithShape="1">
          <a:blip r:embed="rId7">
            <a:extLst>
              <a:ext uri="{28A0092B-C50C-407E-A947-70E740481C1C}">
                <a14:useLocalDpi xmlns:a14="http://schemas.microsoft.com/office/drawing/2010/main"/>
              </a:ext>
            </a:extLst>
          </a:blip>
          <a:srcRect l="9906" r="69354"/>
          <a:stretch/>
        </p:blipFill>
        <p:spPr>
          <a:xfrm>
            <a:off x="0" y="0"/>
            <a:ext cx="2528548" cy="6857990"/>
          </a:xfrm>
          <a:prstGeom prst="rect">
            <a:avLst/>
          </a:prstGeom>
          <a:effectLst>
            <a:innerShdw blurRad="57150" dist="38100" dir="14460000">
              <a:prstClr val="black">
                <a:alpha val="70000"/>
              </a:prstClr>
            </a:innerShdw>
          </a:effectLst>
        </p:spPr>
      </p:pic>
    </p:spTree>
    <p:extLst>
      <p:ext uri="{BB962C8B-B14F-4D97-AF65-F5344CB8AC3E}">
        <p14:creationId xmlns:p14="http://schemas.microsoft.com/office/powerpoint/2010/main" val="1406651108"/>
      </p:ext>
    </p:extLst>
  </p:cSld>
  <p:clrMapOvr>
    <a:masterClrMapping/>
  </p:clrMapOvr>
  <p:transition spd="med">
    <p:pull/>
  </p:transition>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cstate="email">
            <a:duotone>
              <a:schemeClr val="bg2">
                <a:shade val="18000"/>
                <a:satMod val="160000"/>
                <a:lumMod val="28000"/>
              </a:schemeClr>
              <a:schemeClr val="bg2">
                <a:tint val="95000"/>
                <a:satMod val="160000"/>
                <a:lumMod val="116000"/>
              </a:schemeClr>
            </a:duotone>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5F94A-03D5-740C-6E18-7BD39CC9ED79}"/>
              </a:ext>
            </a:extLst>
          </p:cNvPr>
          <p:cNvSpPr>
            <a:spLocks noGrp="1"/>
          </p:cNvSpPr>
          <p:nvPr>
            <p:ph type="title"/>
          </p:nvPr>
        </p:nvSpPr>
        <p:spPr>
          <a:xfrm>
            <a:off x="3880243" y="5311871"/>
            <a:ext cx="4755063" cy="1326321"/>
          </a:xfrm>
        </p:spPr>
        <p:txBody>
          <a:bodyPr vert="horz" lIns="91440" tIns="45720" rIns="91440" bIns="45720" rtlCol="0" anchor="ctr">
            <a:normAutofit/>
          </a:bodyPr>
          <a:lstStyle/>
          <a:p>
            <a:r>
              <a:rPr lang="en-US" sz="2800" b="0" dirty="0">
                <a:latin typeface="Calibri" panose="020F0502020204030204" pitchFamily="34" charset="0"/>
                <a:cs typeface="Calibri" panose="020F0502020204030204" pitchFamily="34" charset="0"/>
              </a:rPr>
              <a:t>Pressure Management </a:t>
            </a:r>
            <a:br>
              <a:rPr lang="en-US" sz="2800" b="0" dirty="0">
                <a:latin typeface="Calibri" panose="020F0502020204030204" pitchFamily="34" charset="0"/>
                <a:cs typeface="Calibri" panose="020F0502020204030204" pitchFamily="34" charset="0"/>
              </a:rPr>
            </a:br>
            <a:r>
              <a:rPr lang="en-US" sz="2800" b="0" dirty="0">
                <a:latin typeface="Calibri" panose="020F0502020204030204" pitchFamily="34" charset="0"/>
                <a:cs typeface="Calibri" panose="020F0502020204030204" pitchFamily="34" charset="0"/>
              </a:rPr>
              <a:t>factors affecting Carbon</a:t>
            </a:r>
          </a:p>
        </p:txBody>
      </p:sp>
      <p:pic>
        <p:nvPicPr>
          <p:cNvPr id="4" name="Content Placeholder 9" descr="C:\Users\Sophie\Documents\All directories\BAHAMAS\PRV INSTALLATIONS\IMG-20130704-01283.jpg">
            <a:extLst>
              <a:ext uri="{FF2B5EF4-FFF2-40B4-BE49-F238E27FC236}">
                <a16:creationId xmlns:a16="http://schemas.microsoft.com/office/drawing/2014/main" id="{B1DE190F-C6F1-C113-9C24-176C33B3A5A5}"/>
              </a:ext>
            </a:extLst>
          </p:cNvPr>
          <p:cNvPicPr>
            <a:picLocks/>
          </p:cNvPicPr>
          <p:nvPr/>
        </p:nvPicPr>
        <p:blipFill rotWithShape="1">
          <a:blip r:embed="rId3" cstate="print">
            <a:extLst>
              <a:ext uri="{28A0092B-C50C-407E-A947-70E740481C1C}">
                <a14:useLocalDpi xmlns:a14="http://schemas.microsoft.com/office/drawing/2010/main"/>
              </a:ext>
            </a:extLst>
          </a:blip>
          <a:srcRect l="16487" r="22795"/>
          <a:stretch/>
        </p:blipFill>
        <p:spPr bwMode="auto">
          <a:xfrm>
            <a:off x="20" y="10"/>
            <a:ext cx="3376225" cy="6857990"/>
          </a:xfrm>
          <a:prstGeom prst="rect">
            <a:avLst/>
          </a:prstGeom>
          <a:noFill/>
        </p:spPr>
      </p:pic>
      <p:cxnSp>
        <p:nvCxnSpPr>
          <p:cNvPr id="114" name="Straight Connector 111">
            <a:extLst>
              <a:ext uri="{FF2B5EF4-FFF2-40B4-BE49-F238E27FC236}">
                <a16:creationId xmlns:a16="http://schemas.microsoft.com/office/drawing/2014/main" id="{E2A31A05-19BB-4F84-9402-E8569CBDBD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77005" y="45720"/>
            <a:ext cx="0" cy="6766560"/>
          </a:xfrm>
          <a:prstGeom prst="line">
            <a:avLst/>
          </a:prstGeom>
          <a:ln w="190500" cap="sq">
            <a:solidFill>
              <a:srgbClr val="FFFFFF"/>
            </a:solidFill>
            <a:miter lim="800000"/>
          </a:ln>
          <a:scene3d>
            <a:camera prst="orthographicFront"/>
            <a:lightRig rig="twoPt" dir="t">
              <a:rot lat="0" lon="0" rev="7200000"/>
            </a:lightRig>
          </a:scene3d>
          <a:sp3d>
            <a:bevelT w="25400" h="19050"/>
          </a:sp3d>
        </p:spPr>
        <p:style>
          <a:lnRef idx="1">
            <a:schemeClr val="accent1"/>
          </a:lnRef>
          <a:fillRef idx="0">
            <a:schemeClr val="accent1"/>
          </a:fillRef>
          <a:effectRef idx="0">
            <a:schemeClr val="accent1"/>
          </a:effectRef>
          <a:fontRef idx="minor">
            <a:schemeClr val="tx1"/>
          </a:fontRef>
        </p:style>
      </p:cxnSp>
      <p:graphicFrame>
        <p:nvGraphicFramePr>
          <p:cNvPr id="44" name="Content Placeholder 2">
            <a:extLst>
              <a:ext uri="{FF2B5EF4-FFF2-40B4-BE49-F238E27FC236}">
                <a16:creationId xmlns:a16="http://schemas.microsoft.com/office/drawing/2014/main" id="{6AADDC9A-726A-2521-2F8D-069164CF12E5}"/>
              </a:ext>
            </a:extLst>
          </p:cNvPr>
          <p:cNvGraphicFramePr>
            <a:graphicFrameLocks noGrp="1"/>
          </p:cNvGraphicFramePr>
          <p:nvPr>
            <p:ph sz="half" idx="1"/>
            <p:extLst>
              <p:ext uri="{D42A27DB-BD31-4B8C-83A1-F6EECF244321}">
                <p14:modId xmlns:p14="http://schemas.microsoft.com/office/powerpoint/2010/main" val="365189909"/>
              </p:ext>
            </p:extLst>
          </p:nvPr>
        </p:nvGraphicFramePr>
        <p:xfrm>
          <a:off x="3748356" y="87923"/>
          <a:ext cx="5290135" cy="51435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38564844"/>
      </p:ext>
    </p:extLst>
  </p:cSld>
  <p:clrMapOvr>
    <a:masterClrMapping/>
  </p:clrMapOvr>
  <p:transition spd="med">
    <p:pull/>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5F94A-03D5-740C-6E18-7BD39CC9ED79}"/>
              </a:ext>
            </a:extLst>
          </p:cNvPr>
          <p:cNvSpPr>
            <a:spLocks noGrp="1"/>
          </p:cNvSpPr>
          <p:nvPr>
            <p:ph type="title"/>
          </p:nvPr>
        </p:nvSpPr>
        <p:spPr>
          <a:xfrm>
            <a:off x="3344280" y="5500403"/>
            <a:ext cx="6564649" cy="1507067"/>
          </a:xfrm>
        </p:spPr>
        <p:txBody>
          <a:bodyPr vert="horz" lIns="91440" tIns="45720" rIns="91440" bIns="45720" rtlCol="0" anchor="ctr">
            <a:normAutofit/>
          </a:bodyPr>
          <a:lstStyle/>
          <a:p>
            <a:pPr algn="l">
              <a:lnSpc>
                <a:spcPct val="90000"/>
              </a:lnSpc>
            </a:pPr>
            <a:r>
              <a:rPr lang="en-US" sz="2800" b="0" dirty="0">
                <a:latin typeface="Calibri" panose="020F0502020204030204" pitchFamily="34" charset="0"/>
                <a:cs typeface="Calibri" panose="020F0502020204030204" pitchFamily="34" charset="0"/>
              </a:rPr>
              <a:t>Speed and quality of repairs </a:t>
            </a:r>
            <a:br>
              <a:rPr lang="en-US" sz="2800" b="0" dirty="0">
                <a:latin typeface="Calibri" panose="020F0502020204030204" pitchFamily="34" charset="0"/>
                <a:cs typeface="Calibri" panose="020F0502020204030204" pitchFamily="34" charset="0"/>
              </a:rPr>
            </a:br>
            <a:r>
              <a:rPr lang="en-US" sz="2800" b="0" dirty="0">
                <a:latin typeface="Calibri" panose="020F0502020204030204" pitchFamily="34" charset="0"/>
                <a:cs typeface="Calibri" panose="020F0502020204030204" pitchFamily="34" charset="0"/>
              </a:rPr>
              <a:t>factors affecting Carbon</a:t>
            </a:r>
            <a:br>
              <a:rPr lang="en-US" sz="2800" dirty="0"/>
            </a:br>
            <a:endParaRPr lang="en-US" sz="2800" dirty="0"/>
          </a:p>
        </p:txBody>
      </p:sp>
      <p:graphicFrame>
        <p:nvGraphicFramePr>
          <p:cNvPr id="65" name="Content Placeholder 2">
            <a:extLst>
              <a:ext uri="{FF2B5EF4-FFF2-40B4-BE49-F238E27FC236}">
                <a16:creationId xmlns:a16="http://schemas.microsoft.com/office/drawing/2014/main" id="{F72BF4E5-1283-BF7B-A303-B710C6A9F12E}"/>
              </a:ext>
            </a:extLst>
          </p:cNvPr>
          <p:cNvGraphicFramePr>
            <a:graphicFrameLocks noGrp="1"/>
          </p:cNvGraphicFramePr>
          <p:nvPr>
            <p:ph sz="half" idx="1"/>
            <p:extLst>
              <p:ext uri="{D42A27DB-BD31-4B8C-83A1-F6EECF244321}">
                <p14:modId xmlns:p14="http://schemas.microsoft.com/office/powerpoint/2010/main" val="339236074"/>
              </p:ext>
            </p:extLst>
          </p:nvPr>
        </p:nvGraphicFramePr>
        <p:xfrm>
          <a:off x="2989385" y="378069"/>
          <a:ext cx="5829300" cy="50643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Content Placeholder 3">
            <a:extLst>
              <a:ext uri="{FF2B5EF4-FFF2-40B4-BE49-F238E27FC236}">
                <a16:creationId xmlns:a16="http://schemas.microsoft.com/office/drawing/2014/main" id="{F7EAF715-4937-FE74-7D90-AB85598D328C}"/>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50668" r="20608"/>
          <a:stretch/>
        </p:blipFill>
        <p:spPr>
          <a:xfrm>
            <a:off x="0" y="0"/>
            <a:ext cx="2637692" cy="6887168"/>
          </a:xfrm>
          <a:prstGeom prst="rect">
            <a:avLst/>
          </a:prstGeom>
          <a:effectLst>
            <a:innerShdw blurRad="57150" dist="38100" dir="14460000">
              <a:prstClr val="black">
                <a:alpha val="70000"/>
              </a:prstClr>
            </a:innerShdw>
          </a:effectLst>
        </p:spPr>
      </p:pic>
    </p:spTree>
    <p:extLst>
      <p:ext uri="{BB962C8B-B14F-4D97-AF65-F5344CB8AC3E}">
        <p14:creationId xmlns:p14="http://schemas.microsoft.com/office/powerpoint/2010/main" val="2875594320"/>
      </p:ext>
    </p:extLst>
  </p:cSld>
  <p:clrMapOvr>
    <a:masterClrMapping/>
  </p:clrMapOvr>
  <p:transition spd="med">
    <p:pull/>
  </p:transition>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571500" y="223715"/>
            <a:ext cx="6494463" cy="1506538"/>
          </a:xfrm>
        </p:spPr>
        <p:txBody>
          <a:bodyPr vert="horz" lIns="91440" tIns="45720" rIns="91440" bIns="45720" rtlCol="0" anchor="ctr">
            <a:normAutofit/>
          </a:bodyPr>
          <a:lstStyle/>
          <a:p>
            <a:pPr>
              <a:lnSpc>
                <a:spcPct val="90000"/>
              </a:lnSpc>
            </a:pPr>
            <a:r>
              <a:rPr lang="en-US" sz="2800" b="0" dirty="0">
                <a:latin typeface="Calibri" panose="020F0502020204030204" pitchFamily="34" charset="0"/>
                <a:cs typeface="Calibri" panose="020F0502020204030204" pitchFamily="34" charset="0"/>
              </a:rPr>
              <a:t>Other factors to consider  </a:t>
            </a:r>
            <a:br>
              <a:rPr lang="en-US" sz="2800" dirty="0"/>
            </a:br>
            <a:br>
              <a:rPr lang="en-US" sz="2800" dirty="0"/>
            </a:br>
            <a:endParaRPr lang="en-US" sz="2800" dirty="0"/>
          </a:p>
        </p:txBody>
      </p:sp>
      <p:sp>
        <p:nvSpPr>
          <p:cNvPr id="6" name="Inhaltsplatzhalter 5"/>
          <p:cNvSpPr>
            <a:spLocks noGrp="1"/>
          </p:cNvSpPr>
          <p:nvPr>
            <p:ph idx="4294967295"/>
          </p:nvPr>
        </p:nvSpPr>
        <p:spPr>
          <a:xfrm>
            <a:off x="219808" y="773722"/>
            <a:ext cx="5750170" cy="6163408"/>
          </a:xfrm>
        </p:spPr>
        <p:txBody>
          <a:bodyPr vert="horz" lIns="91440" tIns="45720" rIns="91440" bIns="45720" rtlCol="0" anchor="ctr">
            <a:normAutofit/>
          </a:bodyPr>
          <a:lstStyle/>
          <a:p>
            <a:pPr marL="0">
              <a:lnSpc>
                <a:spcPct val="90000"/>
              </a:lnSpc>
            </a:pPr>
            <a:endParaRPr lang="en-US" sz="1300" dirty="0"/>
          </a:p>
          <a:p>
            <a:pPr marL="0">
              <a:lnSpc>
                <a:spcPct val="100000"/>
              </a:lnSpc>
            </a:pPr>
            <a:r>
              <a:rPr lang="en-US" sz="2200" dirty="0">
                <a:solidFill>
                  <a:srgbClr val="FFFFFF"/>
                </a:solidFill>
                <a:latin typeface="Calibri" panose="020F0502020204030204" pitchFamily="34" charset="0"/>
                <a:cs typeface="Calibri" panose="020F0502020204030204" pitchFamily="34" charset="0"/>
              </a:rPr>
              <a:t>How is electricity produced </a:t>
            </a:r>
          </a:p>
          <a:p>
            <a:pPr marL="800114" lvl="2">
              <a:lnSpc>
                <a:spcPct val="100000"/>
              </a:lnSpc>
            </a:pPr>
            <a:r>
              <a:rPr lang="en-US" sz="2200" dirty="0">
                <a:solidFill>
                  <a:srgbClr val="FFFFFF"/>
                </a:solidFill>
                <a:latin typeface="Calibri" panose="020F0502020204030204" pitchFamily="34" charset="0"/>
                <a:cs typeface="Calibri" panose="020F0502020204030204" pitchFamily="34" charset="0"/>
              </a:rPr>
              <a:t>Fuel Oil</a:t>
            </a:r>
          </a:p>
          <a:p>
            <a:pPr marL="800114" lvl="2">
              <a:lnSpc>
                <a:spcPct val="100000"/>
              </a:lnSpc>
            </a:pPr>
            <a:r>
              <a:rPr lang="en-US" sz="2200" dirty="0">
                <a:solidFill>
                  <a:srgbClr val="FFFFFF"/>
                </a:solidFill>
                <a:latin typeface="Calibri" panose="020F0502020204030204" pitchFamily="34" charset="0"/>
                <a:cs typeface="Calibri" panose="020F0502020204030204" pitchFamily="34" charset="0"/>
              </a:rPr>
              <a:t>Renewable – Wind / Solar / Geothermal</a:t>
            </a:r>
          </a:p>
          <a:p>
            <a:pPr marL="800114" lvl="2">
              <a:lnSpc>
                <a:spcPct val="100000"/>
              </a:lnSpc>
            </a:pPr>
            <a:r>
              <a:rPr lang="en-US" sz="2200" dirty="0">
                <a:solidFill>
                  <a:srgbClr val="FFFFFF"/>
                </a:solidFill>
                <a:latin typeface="Calibri" panose="020F0502020204030204" pitchFamily="34" charset="0"/>
                <a:cs typeface="Calibri" panose="020F0502020204030204" pitchFamily="34" charset="0"/>
              </a:rPr>
              <a:t>Natural Gas</a:t>
            </a:r>
          </a:p>
          <a:p>
            <a:pPr marL="800114" lvl="2">
              <a:lnSpc>
                <a:spcPct val="100000"/>
              </a:lnSpc>
            </a:pPr>
            <a:r>
              <a:rPr lang="en-US" sz="2200" dirty="0">
                <a:solidFill>
                  <a:srgbClr val="FFFFFF"/>
                </a:solidFill>
                <a:latin typeface="Calibri" panose="020F0502020204030204" pitchFamily="34" charset="0"/>
                <a:cs typeface="Calibri" panose="020F0502020204030204" pitchFamily="34" charset="0"/>
              </a:rPr>
              <a:t>Coal</a:t>
            </a:r>
          </a:p>
          <a:p>
            <a:pPr marL="800114" lvl="2">
              <a:lnSpc>
                <a:spcPct val="100000"/>
              </a:lnSpc>
            </a:pPr>
            <a:r>
              <a:rPr lang="en-US" sz="2200" dirty="0">
                <a:solidFill>
                  <a:srgbClr val="FFFFFF"/>
                </a:solidFill>
                <a:effectLst/>
                <a:latin typeface="Calibri" panose="020F0502020204030204" pitchFamily="34" charset="0"/>
                <a:cs typeface="Calibri" panose="020F0502020204030204" pitchFamily="34" charset="0"/>
              </a:rPr>
              <a:t>Nuclear</a:t>
            </a:r>
            <a:r>
              <a:rPr lang="en-US" sz="2200" dirty="0">
                <a:solidFill>
                  <a:srgbClr val="FFFFFF"/>
                </a:solidFill>
                <a:latin typeface="Calibri" panose="020F0502020204030204" pitchFamily="34" charset="0"/>
                <a:cs typeface="Calibri" panose="020F0502020204030204" pitchFamily="34" charset="0"/>
              </a:rPr>
              <a:t> </a:t>
            </a:r>
          </a:p>
          <a:p>
            <a:pPr marL="0">
              <a:lnSpc>
                <a:spcPct val="100000"/>
              </a:lnSpc>
            </a:pPr>
            <a:r>
              <a:rPr lang="en-US" sz="2200" dirty="0">
                <a:solidFill>
                  <a:srgbClr val="FFFFFF"/>
                </a:solidFill>
                <a:latin typeface="Calibri" panose="020F0502020204030204" pitchFamily="34" charset="0"/>
                <a:cs typeface="Calibri" panose="020F0502020204030204" pitchFamily="34" charset="0"/>
              </a:rPr>
              <a:t>Increase in cost of fossil fuel</a:t>
            </a:r>
          </a:p>
          <a:p>
            <a:pPr marL="0">
              <a:lnSpc>
                <a:spcPct val="100000"/>
              </a:lnSpc>
            </a:pPr>
            <a:r>
              <a:rPr lang="en-US" sz="2200" dirty="0">
                <a:solidFill>
                  <a:srgbClr val="FFFFFF"/>
                </a:solidFill>
                <a:latin typeface="Calibri" panose="020F0502020204030204" pitchFamily="34" charset="0"/>
                <a:cs typeface="Calibri" panose="020F0502020204030204" pitchFamily="34" charset="0"/>
              </a:rPr>
              <a:t>Resilience to catastrophic failure</a:t>
            </a:r>
          </a:p>
          <a:p>
            <a:pPr marL="800114" lvl="2">
              <a:lnSpc>
                <a:spcPct val="100000"/>
              </a:lnSpc>
            </a:pPr>
            <a:r>
              <a:rPr lang="en-US" sz="2200" dirty="0">
                <a:solidFill>
                  <a:srgbClr val="FFFFFF"/>
                </a:solidFill>
                <a:latin typeface="Calibri" panose="020F0502020204030204" pitchFamily="34" charset="0"/>
                <a:cs typeface="Calibri" panose="020F0502020204030204" pitchFamily="34" charset="0"/>
              </a:rPr>
              <a:t>Can you get fuel oil onto the island </a:t>
            </a:r>
          </a:p>
          <a:p>
            <a:pPr marL="800114" lvl="2">
              <a:lnSpc>
                <a:spcPct val="100000"/>
              </a:lnSpc>
            </a:pPr>
            <a:r>
              <a:rPr lang="en-US" sz="2200" dirty="0">
                <a:solidFill>
                  <a:srgbClr val="FFFFFF"/>
                </a:solidFill>
                <a:latin typeface="Calibri" panose="020F0502020204030204" pitchFamily="34" charset="0"/>
                <a:cs typeface="Calibri" panose="020F0502020204030204" pitchFamily="34" charset="0"/>
              </a:rPr>
              <a:t>Storage capacity for fuel oil</a:t>
            </a:r>
          </a:p>
          <a:p>
            <a:pPr marL="0">
              <a:lnSpc>
                <a:spcPct val="100000"/>
              </a:lnSpc>
            </a:pPr>
            <a:r>
              <a:rPr lang="en-US" sz="2200" dirty="0">
                <a:solidFill>
                  <a:srgbClr val="FFFFFF"/>
                </a:solidFill>
                <a:latin typeface="Calibri" panose="020F0502020204030204" pitchFamily="34" charset="0"/>
                <a:cs typeface="Calibri" panose="020F0502020204030204" pitchFamily="34" charset="0"/>
              </a:rPr>
              <a:t>Storage capacity of water </a:t>
            </a:r>
          </a:p>
          <a:p>
            <a:pPr marL="800114" lvl="2">
              <a:lnSpc>
                <a:spcPct val="100000"/>
              </a:lnSpc>
            </a:pPr>
            <a:r>
              <a:rPr lang="en-US" sz="2200" dirty="0">
                <a:solidFill>
                  <a:srgbClr val="FFFFFF"/>
                </a:solidFill>
                <a:latin typeface="Calibri" panose="020F0502020204030204" pitchFamily="34" charset="0"/>
                <a:cs typeface="Calibri" panose="020F0502020204030204" pitchFamily="34" charset="0"/>
              </a:rPr>
              <a:t>How long can you survive with high NRW</a:t>
            </a:r>
          </a:p>
          <a:p>
            <a:pPr marL="800114" lvl="2">
              <a:lnSpc>
                <a:spcPct val="100000"/>
              </a:lnSpc>
            </a:pPr>
            <a:r>
              <a:rPr lang="en-US" sz="2200" dirty="0">
                <a:solidFill>
                  <a:srgbClr val="FFFFFF"/>
                </a:solidFill>
                <a:latin typeface="Calibri" panose="020F0502020204030204" pitchFamily="34" charset="0"/>
                <a:cs typeface="Calibri" panose="020F0502020204030204" pitchFamily="34" charset="0"/>
              </a:rPr>
              <a:t>Reducing Real Losses can help countries adapt to impacts of climate change</a:t>
            </a:r>
          </a:p>
          <a:p>
            <a:pPr marL="571514" lvl="2" indent="0">
              <a:lnSpc>
                <a:spcPct val="90000"/>
              </a:lnSpc>
              <a:buNone/>
            </a:pPr>
            <a:endParaRPr lang="en-US" sz="2400" dirty="0">
              <a:solidFill>
                <a:srgbClr val="FFFFFF"/>
              </a:solidFill>
              <a:latin typeface="Calibri" panose="020F0502020204030204" pitchFamily="34" charset="0"/>
              <a:cs typeface="Calibri" panose="020F0502020204030204" pitchFamily="34" charset="0"/>
            </a:endParaRPr>
          </a:p>
          <a:p>
            <a:pPr marL="571510" lvl="2" indent="0">
              <a:lnSpc>
                <a:spcPct val="90000"/>
              </a:lnSpc>
            </a:pPr>
            <a:endParaRPr lang="en-US" sz="1300" dirty="0"/>
          </a:p>
        </p:txBody>
      </p:sp>
      <p:pic>
        <p:nvPicPr>
          <p:cNvPr id="1028" name="Picture 4">
            <a:extLst>
              <a:ext uri="{FF2B5EF4-FFF2-40B4-BE49-F238E27FC236}">
                <a16:creationId xmlns:a16="http://schemas.microsoft.com/office/drawing/2014/main" id="{A6C82066-301E-CA5D-7B9B-885AAAC94BBE}"/>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t="12139" r="-2" b="-2"/>
          <a:stretch/>
        </p:blipFill>
        <p:spPr bwMode="auto">
          <a:xfrm>
            <a:off x="6235716" y="732999"/>
            <a:ext cx="2429653" cy="4334450"/>
          </a:xfrm>
          <a:custGeom>
            <a:avLst/>
            <a:gdLst/>
            <a:ahLst/>
            <a:cxnLst/>
            <a:rect l="l" t="t" r="r" b="b"/>
            <a:pathLst>
              <a:path w="3239538" h="4334450">
                <a:moveTo>
                  <a:pt x="322464" y="0"/>
                </a:moveTo>
                <a:lnTo>
                  <a:pt x="3239538" y="0"/>
                </a:lnTo>
                <a:lnTo>
                  <a:pt x="3239538" y="4011987"/>
                </a:lnTo>
                <a:lnTo>
                  <a:pt x="2917075" y="4334450"/>
                </a:lnTo>
                <a:lnTo>
                  <a:pt x="0" y="4334450"/>
                </a:lnTo>
                <a:lnTo>
                  <a:pt x="0" y="322464"/>
                </a:lnTo>
                <a:close/>
              </a:path>
            </a:pathLst>
          </a:custGeom>
          <a:noFill/>
          <a:ln w="15875">
            <a:solidFill>
              <a:srgbClr val="FFFFFF">
                <a:alpha val="40000"/>
              </a:srgbClr>
            </a:solidFill>
          </a:ln>
          <a:effectLst>
            <a:innerShdw blurRad="57150" dist="38100" dir="14460000">
              <a:prstClr val="black">
                <a:alpha val="70000"/>
              </a:prstClr>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6946588"/>
      </p:ext>
    </p:extLst>
  </p:cSld>
  <p:clrMapOvr>
    <a:masterClrMapping/>
  </p:clrMapOvr>
  <p:transition spd="med">
    <p:pull/>
  </p:transition>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131884" y="214801"/>
            <a:ext cx="5952392" cy="1506537"/>
          </a:xfrm>
        </p:spPr>
        <p:txBody>
          <a:bodyPr vert="horz" lIns="91440" tIns="45720" rIns="91440" bIns="45720" rtlCol="0" anchor="ctr">
            <a:normAutofit fontScale="90000"/>
          </a:bodyPr>
          <a:lstStyle/>
          <a:p>
            <a:pPr>
              <a:lnSpc>
                <a:spcPct val="90000"/>
              </a:lnSpc>
            </a:pPr>
            <a:r>
              <a:rPr lang="en-US" sz="3100" b="0" dirty="0">
                <a:latin typeface="Calibri" panose="020F0502020204030204" pitchFamily="34" charset="0"/>
                <a:cs typeface="Calibri" panose="020F0502020204030204" pitchFamily="34" charset="0"/>
              </a:rPr>
              <a:t>How can I become Carbon Neutral by 2050?</a:t>
            </a:r>
            <a:br>
              <a:rPr lang="en-US" sz="2500" dirty="0"/>
            </a:br>
            <a:br>
              <a:rPr lang="en-US" sz="2500" dirty="0"/>
            </a:br>
            <a:endParaRPr lang="en-US" sz="2500" dirty="0"/>
          </a:p>
        </p:txBody>
      </p:sp>
      <p:sp>
        <p:nvSpPr>
          <p:cNvPr id="6" name="Inhaltsplatzhalter 5"/>
          <p:cNvSpPr>
            <a:spLocks noGrp="1"/>
          </p:cNvSpPr>
          <p:nvPr>
            <p:ph idx="4294967295"/>
          </p:nvPr>
        </p:nvSpPr>
        <p:spPr>
          <a:xfrm>
            <a:off x="140676" y="562707"/>
            <a:ext cx="5662858" cy="6198578"/>
          </a:xfrm>
        </p:spPr>
        <p:txBody>
          <a:bodyPr vert="horz" lIns="91440" tIns="45720" rIns="91440" bIns="45720" rtlCol="0" anchor="ctr">
            <a:normAutofit/>
          </a:bodyPr>
          <a:lstStyle/>
          <a:p>
            <a:pPr marL="457200" lvl="1" algn="just"/>
            <a:r>
              <a:rPr lang="en-US" sz="2200" dirty="0">
                <a:solidFill>
                  <a:schemeClr val="tx1"/>
                </a:solidFill>
                <a:latin typeface="Calibri" panose="020F0502020204030204" pitchFamily="34" charset="0"/>
                <a:cs typeface="Calibri" panose="020F0502020204030204" pitchFamily="34" charset="0"/>
              </a:rPr>
              <a:t>Carbon footprint must be reduced </a:t>
            </a:r>
          </a:p>
          <a:p>
            <a:pPr marL="457200" lvl="1" algn="just"/>
            <a:r>
              <a:rPr lang="en-US" sz="2200" dirty="0">
                <a:solidFill>
                  <a:schemeClr val="tx1"/>
                </a:solidFill>
                <a:latin typeface="Calibri" panose="020F0502020204030204" pitchFamily="34" charset="0"/>
                <a:cs typeface="Calibri" panose="020F0502020204030204" pitchFamily="34" charset="0"/>
              </a:rPr>
              <a:t>Increase shift away from fossil fuel</a:t>
            </a:r>
            <a:r>
              <a:rPr lang="en-US" sz="2200" dirty="0">
                <a:latin typeface="Calibri" panose="020F0502020204030204" pitchFamily="34" charset="0"/>
                <a:cs typeface="Calibri" panose="020F0502020204030204" pitchFamily="34" charset="0"/>
              </a:rPr>
              <a:t> </a:t>
            </a:r>
            <a:endParaRPr lang="en-US" sz="2200" dirty="0">
              <a:solidFill>
                <a:schemeClr val="tx1"/>
              </a:solidFill>
              <a:latin typeface="Calibri" panose="020F0502020204030204" pitchFamily="34" charset="0"/>
              <a:cs typeface="Calibri" panose="020F0502020204030204" pitchFamily="34" charset="0"/>
            </a:endParaRPr>
          </a:p>
          <a:p>
            <a:pPr marL="457200" lvl="1" algn="just"/>
            <a:r>
              <a:rPr lang="en-US" sz="2200" dirty="0">
                <a:solidFill>
                  <a:schemeClr val="tx1"/>
                </a:solidFill>
                <a:latin typeface="Calibri" panose="020F0502020204030204" pitchFamily="34" charset="0"/>
                <a:cs typeface="Calibri" panose="020F0502020204030204" pitchFamily="34" charset="0"/>
              </a:rPr>
              <a:t>Extra storage facility </a:t>
            </a:r>
          </a:p>
          <a:p>
            <a:pPr marL="457200" lvl="1" algn="just"/>
            <a:r>
              <a:rPr lang="en-US" sz="2200" dirty="0">
                <a:solidFill>
                  <a:schemeClr val="tx1"/>
                </a:solidFill>
                <a:latin typeface="Calibri" panose="020F0502020204030204" pitchFamily="34" charset="0"/>
                <a:cs typeface="Calibri" panose="020F0502020204030204" pitchFamily="34" charset="0"/>
              </a:rPr>
              <a:t>Ability to survive a catastrophic failure </a:t>
            </a:r>
          </a:p>
          <a:p>
            <a:pPr marL="457200" lvl="1" algn="just"/>
            <a:r>
              <a:rPr lang="en-US" sz="2200" dirty="0">
                <a:solidFill>
                  <a:schemeClr val="tx1"/>
                </a:solidFill>
                <a:latin typeface="Calibri" panose="020F0502020204030204" pitchFamily="34" charset="0"/>
                <a:cs typeface="Calibri" panose="020F0502020204030204" pitchFamily="34" charset="0"/>
              </a:rPr>
              <a:t>Resilience insurance needs</a:t>
            </a:r>
          </a:p>
          <a:p>
            <a:pPr marL="457200" lvl="1" algn="just"/>
            <a:r>
              <a:rPr lang="en-US" sz="2200" dirty="0">
                <a:solidFill>
                  <a:schemeClr val="tx1"/>
                </a:solidFill>
                <a:latin typeface="Calibri" panose="020F0502020204030204" pitchFamily="34" charset="0"/>
                <a:cs typeface="Calibri" panose="020F0502020204030204" pitchFamily="34" charset="0"/>
              </a:rPr>
              <a:t>Look at the bigger picture</a:t>
            </a:r>
          </a:p>
          <a:p>
            <a:pPr marL="457200" lvl="1" algn="just"/>
            <a:r>
              <a:rPr lang="en-US" sz="2200" dirty="0">
                <a:solidFill>
                  <a:schemeClr val="tx1"/>
                </a:solidFill>
                <a:latin typeface="Calibri" panose="020F0502020204030204" pitchFamily="34" charset="0"/>
                <a:cs typeface="Calibri" panose="020F0502020204030204" pitchFamily="34" charset="0"/>
              </a:rPr>
              <a:t>What is your biggest usage of Carbon?</a:t>
            </a:r>
          </a:p>
          <a:p>
            <a:pPr marL="0" indent="0"/>
            <a:endParaRPr lang="en-US" dirty="0"/>
          </a:p>
          <a:p>
            <a:pPr marL="0" indent="0"/>
            <a:endParaRPr lang="en-US" dirty="0"/>
          </a:p>
          <a:p>
            <a:pPr marL="0" indent="0"/>
            <a:endParaRPr lang="en-US" dirty="0"/>
          </a:p>
        </p:txBody>
      </p:sp>
      <p:pic>
        <p:nvPicPr>
          <p:cNvPr id="8" name="Picture 7" descr="Natural petrol fired electrical power plant">
            <a:extLst>
              <a:ext uri="{FF2B5EF4-FFF2-40B4-BE49-F238E27FC236}">
                <a16:creationId xmlns:a16="http://schemas.microsoft.com/office/drawing/2014/main" id="{A207CB0E-E14C-915D-90A2-FC2C6DE18DF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9533" r="43051" b="1"/>
          <a:stretch/>
        </p:blipFill>
        <p:spPr>
          <a:xfrm>
            <a:off x="6235716" y="732999"/>
            <a:ext cx="2429653" cy="4334450"/>
          </a:xfrm>
          <a:custGeom>
            <a:avLst/>
            <a:gdLst/>
            <a:ahLst/>
            <a:cxnLst/>
            <a:rect l="l" t="t" r="r" b="b"/>
            <a:pathLst>
              <a:path w="3239538" h="4334450">
                <a:moveTo>
                  <a:pt x="322464" y="0"/>
                </a:moveTo>
                <a:lnTo>
                  <a:pt x="3239538" y="0"/>
                </a:lnTo>
                <a:lnTo>
                  <a:pt x="3239538" y="4011987"/>
                </a:lnTo>
                <a:lnTo>
                  <a:pt x="2917075" y="4334450"/>
                </a:lnTo>
                <a:lnTo>
                  <a:pt x="0" y="4334450"/>
                </a:lnTo>
                <a:lnTo>
                  <a:pt x="0" y="322464"/>
                </a:lnTo>
                <a:close/>
              </a:path>
            </a:pathLst>
          </a:custGeom>
          <a:ln w="15875">
            <a:solidFill>
              <a:srgbClr val="FFFFFF">
                <a:alpha val="40000"/>
              </a:srgbClr>
            </a:solidFill>
          </a:ln>
          <a:effectLst>
            <a:innerShdw blurRad="57150" dist="38100" dir="14460000">
              <a:prstClr val="black">
                <a:alpha val="70000"/>
              </a:prstClr>
            </a:innerShdw>
          </a:effectLst>
        </p:spPr>
      </p:pic>
    </p:spTree>
    <p:extLst>
      <p:ext uri="{BB962C8B-B14F-4D97-AF65-F5344CB8AC3E}">
        <p14:creationId xmlns:p14="http://schemas.microsoft.com/office/powerpoint/2010/main" val="2341347372"/>
      </p:ext>
    </p:extLst>
  </p:cSld>
  <p:clrMapOvr>
    <a:masterClrMapping/>
  </p:clrMapOvr>
  <p:transition spd="med">
    <p:pull/>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457202" y="232263"/>
            <a:ext cx="8124092" cy="1506538"/>
          </a:xfrm>
        </p:spPr>
        <p:txBody>
          <a:bodyPr vert="horz" lIns="91440" tIns="45720" rIns="91440" bIns="45720" rtlCol="0" anchor="ctr">
            <a:noAutofit/>
          </a:bodyPr>
          <a:lstStyle/>
          <a:p>
            <a:pPr>
              <a:lnSpc>
                <a:spcPct val="90000"/>
              </a:lnSpc>
            </a:pPr>
            <a:r>
              <a:rPr lang="en-US" sz="2800" b="0" dirty="0">
                <a:latin typeface="Calibri" panose="020F0502020204030204" pitchFamily="34" charset="0"/>
                <a:cs typeface="Calibri" panose="020F0502020204030204" pitchFamily="34" charset="0"/>
              </a:rPr>
              <a:t>reducing NRW will help your utilities become carbon Neutral by 2050 </a:t>
            </a:r>
            <a:br>
              <a:rPr lang="en-US" sz="3200" b="0" dirty="0">
                <a:latin typeface="Calibri" panose="020F0502020204030204" pitchFamily="34" charset="0"/>
                <a:cs typeface="Calibri" panose="020F0502020204030204" pitchFamily="34" charset="0"/>
              </a:rPr>
            </a:br>
            <a:br>
              <a:rPr lang="en-US" sz="2400" dirty="0"/>
            </a:br>
            <a:endParaRPr lang="en-US" sz="2400" dirty="0"/>
          </a:p>
        </p:txBody>
      </p:sp>
      <p:sp>
        <p:nvSpPr>
          <p:cNvPr id="6" name="Inhaltsplatzhalter 5"/>
          <p:cNvSpPr>
            <a:spLocks noGrp="1"/>
          </p:cNvSpPr>
          <p:nvPr>
            <p:ph idx="4294967295"/>
          </p:nvPr>
        </p:nvSpPr>
        <p:spPr>
          <a:xfrm>
            <a:off x="3516922" y="1178170"/>
            <a:ext cx="5363308" cy="6295415"/>
          </a:xfrm>
        </p:spPr>
        <p:txBody>
          <a:bodyPr vert="horz" lIns="91440" tIns="45720" rIns="91440" bIns="45720" rtlCol="0" anchor="ctr">
            <a:normAutofit/>
          </a:bodyPr>
          <a:lstStyle/>
          <a:p>
            <a:pPr marL="0" indent="0">
              <a:lnSpc>
                <a:spcPct val="90000"/>
              </a:lnSpc>
            </a:pPr>
            <a:endParaRPr lang="en-US" sz="1200" dirty="0">
              <a:effectLst/>
              <a:latin typeface="Calibri" panose="020F0502020204030204" pitchFamily="34" charset="0"/>
              <a:cs typeface="Calibri" panose="020F0502020204030204" pitchFamily="34" charset="0"/>
            </a:endParaRPr>
          </a:p>
          <a:p>
            <a:pPr>
              <a:lnSpc>
                <a:spcPct val="100000"/>
              </a:lnSpc>
            </a:pPr>
            <a:r>
              <a:rPr lang="en-US" sz="2200" dirty="0">
                <a:solidFill>
                  <a:srgbClr val="FFFFFF"/>
                </a:solidFill>
                <a:effectLst/>
                <a:latin typeface="Calibri" panose="020F0502020204030204" pitchFamily="34" charset="0"/>
                <a:cs typeface="Calibri" panose="020F0502020204030204" pitchFamily="34" charset="0"/>
              </a:rPr>
              <a:t>Matching the carbon footprint of NRW can unlock many climate financing options </a:t>
            </a:r>
          </a:p>
          <a:p>
            <a:pPr>
              <a:lnSpc>
                <a:spcPct val="100000"/>
              </a:lnSpc>
            </a:pPr>
            <a:r>
              <a:rPr lang="en-US" sz="2200" dirty="0">
                <a:solidFill>
                  <a:srgbClr val="FFFFFF"/>
                </a:solidFill>
                <a:effectLst/>
                <a:latin typeface="Calibri" panose="020F0502020204030204" pitchFamily="34" charset="0"/>
                <a:cs typeface="Calibri" panose="020F0502020204030204" pitchFamily="34" charset="0"/>
              </a:rPr>
              <a:t>Climate funding options are widely available and currently not being used to reduce NRW </a:t>
            </a:r>
          </a:p>
          <a:p>
            <a:pPr>
              <a:lnSpc>
                <a:spcPct val="100000"/>
              </a:lnSpc>
            </a:pPr>
            <a:r>
              <a:rPr lang="en-US" sz="2200" dirty="0">
                <a:solidFill>
                  <a:srgbClr val="FFFFFF"/>
                </a:solidFill>
                <a:effectLst/>
                <a:latin typeface="Calibri" panose="020F0502020204030204" pitchFamily="34" charset="0"/>
                <a:cs typeface="Calibri" panose="020F0502020204030204" pitchFamily="34" charset="0"/>
              </a:rPr>
              <a:t>This is a widely untapped source and Govt., by necessity, must look at reducing carbon emissions</a:t>
            </a:r>
          </a:p>
          <a:p>
            <a:pPr marL="114300" indent="-342900">
              <a:lnSpc>
                <a:spcPct val="100000"/>
              </a:lnSpc>
            </a:pPr>
            <a:r>
              <a:rPr lang="en-US" sz="2200" dirty="0">
                <a:solidFill>
                  <a:srgbClr val="FFFFFF"/>
                </a:solidFill>
                <a:effectLst/>
                <a:latin typeface="Calibri" panose="020F0502020204030204" pitchFamily="34" charset="0"/>
                <a:cs typeface="Calibri" panose="020F0502020204030204" pitchFamily="34" charset="0"/>
              </a:rPr>
              <a:t>Sources of finance include </a:t>
            </a:r>
          </a:p>
          <a:p>
            <a:pPr marL="914414" lvl="2" indent="-342900">
              <a:lnSpc>
                <a:spcPct val="100000"/>
              </a:lnSpc>
            </a:pPr>
            <a:r>
              <a:rPr lang="en-US" sz="2200" dirty="0">
                <a:solidFill>
                  <a:srgbClr val="FFFFFF"/>
                </a:solidFill>
                <a:effectLst/>
                <a:latin typeface="Calibri" panose="020F0502020204030204" pitchFamily="34" charset="0"/>
                <a:cs typeface="Calibri" panose="020F0502020204030204" pitchFamily="34" charset="0"/>
              </a:rPr>
              <a:t>Green Climate Fund </a:t>
            </a:r>
          </a:p>
          <a:p>
            <a:pPr marL="914414" lvl="2" indent="-342900">
              <a:lnSpc>
                <a:spcPct val="100000"/>
              </a:lnSpc>
            </a:pPr>
            <a:r>
              <a:rPr lang="en-US" sz="2200" dirty="0">
                <a:solidFill>
                  <a:srgbClr val="FFFFFF"/>
                </a:solidFill>
                <a:effectLst/>
                <a:latin typeface="Calibri" panose="020F0502020204030204" pitchFamily="34" charset="0"/>
                <a:cs typeface="Calibri" panose="020F0502020204030204" pitchFamily="34" charset="0"/>
              </a:rPr>
              <a:t>IFI funding </a:t>
            </a:r>
          </a:p>
          <a:p>
            <a:pPr marL="914414" lvl="2" indent="-342900">
              <a:lnSpc>
                <a:spcPct val="100000"/>
              </a:lnSpc>
            </a:pPr>
            <a:r>
              <a:rPr lang="en-US" sz="2200" dirty="0">
                <a:solidFill>
                  <a:srgbClr val="FFFFFF"/>
                </a:solidFill>
                <a:effectLst/>
                <a:latin typeface="Calibri" panose="020F0502020204030204" pitchFamily="34" charset="0"/>
                <a:cs typeface="Calibri" panose="020F0502020204030204" pitchFamily="34" charset="0"/>
              </a:rPr>
              <a:t>Commercial banks </a:t>
            </a:r>
          </a:p>
          <a:p>
            <a:pPr marL="914414" lvl="2" indent="-342900">
              <a:lnSpc>
                <a:spcPct val="100000"/>
              </a:lnSpc>
            </a:pPr>
            <a:r>
              <a:rPr lang="en-US" sz="2200" dirty="0">
                <a:solidFill>
                  <a:srgbClr val="FFFFFF"/>
                </a:solidFill>
                <a:effectLst/>
                <a:latin typeface="Calibri" panose="020F0502020204030204" pitchFamily="34" charset="0"/>
                <a:cs typeface="Calibri" panose="020F0502020204030204" pitchFamily="34" charset="0"/>
              </a:rPr>
              <a:t>Private operator  </a:t>
            </a:r>
          </a:p>
          <a:p>
            <a:pPr marL="800114" lvl="2">
              <a:lnSpc>
                <a:spcPct val="90000"/>
              </a:lnSpc>
            </a:pPr>
            <a:endParaRPr lang="en-US" sz="1200" dirty="0">
              <a:effectLst/>
              <a:latin typeface="Calibri" panose="020F0502020204030204" pitchFamily="34" charset="0"/>
              <a:cs typeface="Calibri" panose="020F0502020204030204" pitchFamily="34" charset="0"/>
            </a:endParaRPr>
          </a:p>
          <a:p>
            <a:pPr marL="800114" lvl="2">
              <a:lnSpc>
                <a:spcPct val="90000"/>
              </a:lnSpc>
            </a:pPr>
            <a:endParaRPr lang="en-US" sz="1200" dirty="0">
              <a:effectLst/>
              <a:latin typeface="Calibri" panose="020F0502020204030204" pitchFamily="34" charset="0"/>
              <a:cs typeface="Calibri" panose="020F0502020204030204" pitchFamily="34" charset="0"/>
            </a:endParaRPr>
          </a:p>
          <a:p>
            <a:pPr marL="800114" lvl="2">
              <a:lnSpc>
                <a:spcPct val="90000"/>
              </a:lnSpc>
            </a:pPr>
            <a:endParaRPr lang="en-US" sz="1200" dirty="0">
              <a:effectLst/>
              <a:latin typeface="Calibri" panose="020F0502020204030204" pitchFamily="34" charset="0"/>
              <a:cs typeface="Calibri" panose="020F0502020204030204" pitchFamily="34" charset="0"/>
            </a:endParaRPr>
          </a:p>
          <a:p>
            <a:pPr marL="0" indent="0">
              <a:lnSpc>
                <a:spcPct val="90000"/>
              </a:lnSpc>
            </a:pPr>
            <a:endParaRPr lang="en-US" sz="1200" dirty="0">
              <a:effectLst/>
              <a:latin typeface="Calibri" panose="020F0502020204030204" pitchFamily="34" charset="0"/>
              <a:cs typeface="Calibri" panose="020F0502020204030204" pitchFamily="34" charset="0"/>
            </a:endParaRPr>
          </a:p>
          <a:p>
            <a:pPr marL="0" indent="0">
              <a:lnSpc>
                <a:spcPct val="90000"/>
              </a:lnSpc>
            </a:pPr>
            <a:endParaRPr lang="en-US" sz="1200" dirty="0">
              <a:effectLst/>
              <a:latin typeface="Calibri" panose="020F0502020204030204" pitchFamily="34" charset="0"/>
              <a:cs typeface="Calibri" panose="020F0502020204030204" pitchFamily="34" charset="0"/>
            </a:endParaRPr>
          </a:p>
        </p:txBody>
      </p:sp>
      <p:pic>
        <p:nvPicPr>
          <p:cNvPr id="2" name="Picture 2" descr="How an Atmanirbhar India Can Produce Green Hydrogen for the World">
            <a:extLst>
              <a:ext uri="{FF2B5EF4-FFF2-40B4-BE49-F238E27FC236}">
                <a16:creationId xmlns:a16="http://schemas.microsoft.com/office/drawing/2014/main" id="{29A2C67D-32B2-659A-38B1-10867B83DB42}"/>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8157" r="19057" b="-1"/>
          <a:stretch/>
        </p:blipFill>
        <p:spPr bwMode="auto">
          <a:xfrm>
            <a:off x="492396" y="1243317"/>
            <a:ext cx="2866266" cy="4331554"/>
          </a:xfrm>
          <a:custGeom>
            <a:avLst/>
            <a:gdLst/>
            <a:ahLst/>
            <a:cxnLst/>
            <a:rect l="l" t="t" r="r" b="b"/>
            <a:pathLst>
              <a:path w="4809744" h="4956048">
                <a:moveTo>
                  <a:pt x="478762" y="0"/>
                </a:moveTo>
                <a:lnTo>
                  <a:pt x="4809744" y="0"/>
                </a:lnTo>
                <a:lnTo>
                  <a:pt x="4809744" y="4477286"/>
                </a:lnTo>
                <a:lnTo>
                  <a:pt x="4330982" y="4956048"/>
                </a:lnTo>
                <a:lnTo>
                  <a:pt x="0" y="4956048"/>
                </a:lnTo>
                <a:lnTo>
                  <a:pt x="0" y="478762"/>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730802"/>
      </p:ext>
    </p:extLst>
  </p:cSld>
  <p:clrMapOvr>
    <a:masterClrMapping/>
  </p:clrMapOvr>
  <p:transition spd="med">
    <p:pull/>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175846" y="1661381"/>
            <a:ext cx="2813539" cy="4603750"/>
          </a:xfrm>
        </p:spPr>
        <p:txBody>
          <a:bodyPr vert="horz" lIns="91440" tIns="45720" rIns="91440" bIns="45720" rtlCol="0" anchor="ctr">
            <a:normAutofit/>
          </a:bodyPr>
          <a:lstStyle/>
          <a:p>
            <a:pPr algn="l"/>
            <a:r>
              <a:rPr lang="en-US" sz="2800" b="0" i="0" dirty="0">
                <a:latin typeface="Calibri" panose="020F0502020204030204" pitchFamily="34" charset="0"/>
                <a:cs typeface="Calibri" panose="020F0502020204030204" pitchFamily="34" charset="0"/>
              </a:rPr>
              <a:t>How are you going to make a </a:t>
            </a:r>
            <a:r>
              <a:rPr lang="en-US" sz="2800" dirty="0">
                <a:latin typeface="Calibri" panose="020F0502020204030204" pitchFamily="34" charset="0"/>
                <a:cs typeface="Calibri" panose="020F0502020204030204" pitchFamily="34" charset="0"/>
              </a:rPr>
              <a:t>d</a:t>
            </a:r>
            <a:r>
              <a:rPr lang="en-US" sz="2800" b="0" i="0" dirty="0">
                <a:latin typeface="Calibri" panose="020F0502020204030204" pitchFamily="34" charset="0"/>
                <a:cs typeface="Calibri" panose="020F0502020204030204" pitchFamily="34" charset="0"/>
              </a:rPr>
              <a:t>ifference </a:t>
            </a:r>
            <a:br>
              <a:rPr lang="en-US" sz="4500" b="0" i="0" dirty="0"/>
            </a:br>
            <a:br>
              <a:rPr lang="en-US" sz="4500" b="0" i="0" dirty="0"/>
            </a:br>
            <a:endParaRPr lang="en-US" sz="4500" b="0" i="0" dirty="0"/>
          </a:p>
        </p:txBody>
      </p:sp>
      <p:sp>
        <p:nvSpPr>
          <p:cNvPr id="6" name="Inhaltsplatzhalter 5"/>
          <p:cNvSpPr>
            <a:spLocks noGrp="1"/>
          </p:cNvSpPr>
          <p:nvPr>
            <p:ph idx="4294967295"/>
          </p:nvPr>
        </p:nvSpPr>
        <p:spPr>
          <a:xfrm>
            <a:off x="2813538" y="246185"/>
            <a:ext cx="5855677" cy="6743700"/>
          </a:xfrm>
        </p:spPr>
        <p:txBody>
          <a:bodyPr vert="horz" lIns="72000" tIns="45720" rIns="91440" bIns="45720" rtlCol="0" anchor="ctr">
            <a:noAutofit/>
          </a:bodyPr>
          <a:lstStyle/>
          <a:p>
            <a:pPr marL="457200" lvl="1" algn="just">
              <a:lnSpc>
                <a:spcPct val="100000"/>
              </a:lnSpc>
            </a:pPr>
            <a:r>
              <a:rPr lang="en-US" sz="2200" dirty="0">
                <a:solidFill>
                  <a:schemeClr val="tx1"/>
                </a:solidFill>
                <a:latin typeface="Calibri" panose="020F0502020204030204" pitchFamily="34" charset="0"/>
                <a:cs typeface="Calibri" panose="020F0502020204030204" pitchFamily="34" charset="0"/>
              </a:rPr>
              <a:t>There is untapped financing potential that just requires the will from the country and utility, and now there is a commitment to abide </a:t>
            </a:r>
            <a:r>
              <a:rPr lang="en-US" sz="2200" dirty="0">
                <a:latin typeface="Calibri" panose="020F0502020204030204" pitchFamily="34" charset="0"/>
                <a:cs typeface="Calibri" panose="020F0502020204030204" pitchFamily="34" charset="0"/>
              </a:rPr>
              <a:t>to</a:t>
            </a:r>
            <a:r>
              <a:rPr lang="en-US" sz="2200" dirty="0">
                <a:solidFill>
                  <a:schemeClr val="tx1"/>
                </a:solidFill>
                <a:latin typeface="Calibri" panose="020F0502020204030204" pitchFamily="34" charset="0"/>
                <a:cs typeface="Calibri" panose="020F0502020204030204" pitchFamily="34" charset="0"/>
              </a:rPr>
              <a:t> the Paris agreement</a:t>
            </a:r>
          </a:p>
          <a:p>
            <a:pPr marL="457200" lvl="1" algn="just">
              <a:lnSpc>
                <a:spcPct val="100000"/>
              </a:lnSpc>
            </a:pPr>
            <a:r>
              <a:rPr lang="en-US" sz="2200" dirty="0">
                <a:solidFill>
                  <a:schemeClr val="tx1"/>
                </a:solidFill>
                <a:latin typeface="Calibri" panose="020F0502020204030204" pitchFamily="34" charset="0"/>
                <a:cs typeface="Calibri" panose="020F0502020204030204" pitchFamily="34" charset="0"/>
              </a:rPr>
              <a:t>Common sense is now a priority, and NRW reduction is a no-regret approach</a:t>
            </a:r>
          </a:p>
          <a:p>
            <a:pPr marL="457200" lvl="1" algn="just">
              <a:lnSpc>
                <a:spcPct val="100000"/>
              </a:lnSpc>
            </a:pPr>
            <a:r>
              <a:rPr lang="en-US" sz="2200" dirty="0">
                <a:latin typeface="Calibri" panose="020F0502020204030204" pitchFamily="34" charset="0"/>
                <a:cs typeface="Calibri" panose="020F0502020204030204" pitchFamily="34" charset="0"/>
              </a:rPr>
              <a:t>Begin</a:t>
            </a:r>
            <a:r>
              <a:rPr lang="en-US" sz="2200" dirty="0">
                <a:solidFill>
                  <a:schemeClr val="tx1"/>
                </a:solidFill>
                <a:latin typeface="Calibri" panose="020F0502020204030204" pitchFamily="34" charset="0"/>
                <a:cs typeface="Calibri" panose="020F0502020204030204" pitchFamily="34" charset="0"/>
              </a:rPr>
              <a:t> changing the way we live for not only ourselves but our children and grandchildren – we can do our bit to help correct mistakes made in the past</a:t>
            </a:r>
          </a:p>
          <a:p>
            <a:pPr marL="457200" lvl="1" algn="just">
              <a:lnSpc>
                <a:spcPct val="100000"/>
              </a:lnSpc>
            </a:pPr>
            <a:r>
              <a:rPr lang="en-US" sz="2200" dirty="0">
                <a:solidFill>
                  <a:schemeClr val="tx1"/>
                </a:solidFill>
                <a:latin typeface="Calibri" panose="020F0502020204030204" pitchFamily="34" charset="0"/>
                <a:cs typeface="Calibri" panose="020F0502020204030204" pitchFamily="34" charset="0"/>
              </a:rPr>
              <a:t>We cannot change the world, but we can change a small part of it and reduce NRW and carbon emissions </a:t>
            </a:r>
          </a:p>
          <a:p>
            <a:pPr marL="457200" lvl="1" algn="just">
              <a:lnSpc>
                <a:spcPct val="100000"/>
              </a:lnSpc>
            </a:pPr>
            <a:r>
              <a:rPr lang="en-US" sz="2200" dirty="0">
                <a:solidFill>
                  <a:schemeClr val="tx1"/>
                </a:solidFill>
                <a:latin typeface="Calibri" panose="020F0502020204030204" pitchFamily="34" charset="0"/>
                <a:cs typeface="Calibri" panose="020F0502020204030204" pitchFamily="34" charset="0"/>
              </a:rPr>
              <a:t> Where will you be on this journey:</a:t>
            </a:r>
          </a:p>
          <a:p>
            <a:pPr marL="1257314" lvl="3" algn="just">
              <a:lnSpc>
                <a:spcPct val="100000"/>
              </a:lnSpc>
            </a:pPr>
            <a:r>
              <a:rPr lang="en-US" sz="2200" dirty="0">
                <a:solidFill>
                  <a:schemeClr val="tx1"/>
                </a:solidFill>
                <a:latin typeface="Calibri" panose="020F0502020204030204" pitchFamily="34" charset="0"/>
                <a:cs typeface="Calibri" panose="020F0502020204030204" pitchFamily="34" charset="0"/>
              </a:rPr>
              <a:t>A leader?</a:t>
            </a:r>
          </a:p>
          <a:p>
            <a:pPr marL="1028714" lvl="3" indent="0" algn="just">
              <a:lnSpc>
                <a:spcPct val="100000"/>
              </a:lnSpc>
              <a:buNone/>
            </a:pPr>
            <a:r>
              <a:rPr lang="en-US" sz="2200" dirty="0">
                <a:latin typeface="Calibri" panose="020F0502020204030204" pitchFamily="34" charset="0"/>
                <a:cs typeface="Calibri" panose="020F0502020204030204" pitchFamily="34" charset="0"/>
              </a:rPr>
              <a:t>        </a:t>
            </a:r>
            <a:r>
              <a:rPr lang="en-US" sz="2200" dirty="0">
                <a:solidFill>
                  <a:schemeClr val="tx1"/>
                </a:solidFill>
                <a:latin typeface="Calibri" panose="020F0502020204030204" pitchFamily="34" charset="0"/>
                <a:cs typeface="Calibri" panose="020F0502020204030204" pitchFamily="34" charset="0"/>
              </a:rPr>
              <a:t>or</a:t>
            </a:r>
          </a:p>
          <a:p>
            <a:pPr marL="1257314" lvl="3" algn="just">
              <a:lnSpc>
                <a:spcPct val="100000"/>
              </a:lnSpc>
            </a:pPr>
            <a:r>
              <a:rPr lang="en-US" sz="2200" dirty="0">
                <a:solidFill>
                  <a:schemeClr val="tx1"/>
                </a:solidFill>
                <a:latin typeface="Calibri" panose="020F0502020204030204" pitchFamily="34" charset="0"/>
                <a:cs typeface="Calibri" panose="020F0502020204030204" pitchFamily="34" charset="0"/>
              </a:rPr>
              <a:t>A follower? </a:t>
            </a:r>
          </a:p>
          <a:p>
            <a:pPr marL="457200" lvl="1">
              <a:lnSpc>
                <a:spcPct val="90000"/>
              </a:lnSpc>
            </a:pPr>
            <a:endParaRPr lang="en-US" sz="24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664998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8F1D4A-5F2E-397C-B1E8-89A13837D6EB}"/>
              </a:ext>
            </a:extLst>
          </p:cNvPr>
          <p:cNvSpPr txBox="1"/>
          <p:nvPr/>
        </p:nvSpPr>
        <p:spPr>
          <a:xfrm>
            <a:off x="606668" y="5969949"/>
            <a:ext cx="4572000" cy="369332"/>
          </a:xfrm>
          <a:prstGeom prst="rect">
            <a:avLst/>
          </a:prstGeom>
          <a:noFill/>
        </p:spPr>
        <p:txBody>
          <a:bodyPr wrap="square">
            <a:spAutoFit/>
          </a:bodyPr>
          <a:lstStyle/>
          <a:p>
            <a:r>
              <a:rPr lang="en-GB" dirty="0"/>
              <a:t>http://wacclim.org/ecam/</a:t>
            </a:r>
          </a:p>
        </p:txBody>
      </p:sp>
      <p:sp>
        <p:nvSpPr>
          <p:cNvPr id="5" name="TextBox 4">
            <a:extLst>
              <a:ext uri="{FF2B5EF4-FFF2-40B4-BE49-F238E27FC236}">
                <a16:creationId xmlns:a16="http://schemas.microsoft.com/office/drawing/2014/main" id="{9B755B9F-3D12-6086-045A-E4CE23B4A999}"/>
              </a:ext>
            </a:extLst>
          </p:cNvPr>
          <p:cNvSpPr txBox="1"/>
          <p:nvPr/>
        </p:nvSpPr>
        <p:spPr>
          <a:xfrm>
            <a:off x="615461" y="6312851"/>
            <a:ext cx="4572000" cy="369332"/>
          </a:xfrm>
          <a:prstGeom prst="rect">
            <a:avLst/>
          </a:prstGeom>
          <a:noFill/>
        </p:spPr>
        <p:txBody>
          <a:bodyPr wrap="square">
            <a:spAutoFit/>
          </a:bodyPr>
          <a:lstStyle/>
          <a:p>
            <a:r>
              <a:rPr lang="en-GB" dirty="0"/>
              <a:t>https://wacclim.org/</a:t>
            </a:r>
          </a:p>
        </p:txBody>
      </p:sp>
      <p:pic>
        <p:nvPicPr>
          <p:cNvPr id="7" name="Picture 6">
            <a:extLst>
              <a:ext uri="{FF2B5EF4-FFF2-40B4-BE49-F238E27FC236}">
                <a16:creationId xmlns:a16="http://schemas.microsoft.com/office/drawing/2014/main" id="{C3B0CA0A-8C6F-E6C7-B9B1-E5FB07877D2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1161" y="316524"/>
            <a:ext cx="8247185" cy="3780692"/>
          </a:xfrm>
          <a:prstGeom prst="rect">
            <a:avLst/>
          </a:prstGeom>
        </p:spPr>
      </p:pic>
      <p:pic>
        <p:nvPicPr>
          <p:cNvPr id="9" name="Picture 8">
            <a:extLst>
              <a:ext uri="{FF2B5EF4-FFF2-40B4-BE49-F238E27FC236}">
                <a16:creationId xmlns:a16="http://schemas.microsoft.com/office/drawing/2014/main" id="{7E8A41E1-3678-0E98-8306-735234EE981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8746" y="4294702"/>
            <a:ext cx="8255977" cy="1574503"/>
          </a:xfrm>
          <a:prstGeom prst="rect">
            <a:avLst/>
          </a:prstGeom>
        </p:spPr>
      </p:pic>
    </p:spTree>
    <p:extLst>
      <p:ext uri="{BB962C8B-B14F-4D97-AF65-F5344CB8AC3E}">
        <p14:creationId xmlns:p14="http://schemas.microsoft.com/office/powerpoint/2010/main" val="3276393919"/>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E8A8F28-F95B-4084-AA3D-9200D4373C80}"/>
              </a:ext>
            </a:extLst>
          </p:cNvPr>
          <p:cNvSpPr>
            <a:spLocks noGrp="1"/>
          </p:cNvSpPr>
          <p:nvPr>
            <p:ph type="title"/>
          </p:nvPr>
        </p:nvSpPr>
        <p:spPr>
          <a:xfrm>
            <a:off x="685347" y="240324"/>
            <a:ext cx="7765321" cy="1326321"/>
          </a:xfrm>
        </p:spPr>
        <p:txBody>
          <a:bodyPr>
            <a:noAutofit/>
          </a:bodyPr>
          <a:lstStyle/>
          <a:p>
            <a:r>
              <a:rPr lang="de-AT" sz="3200" b="0" dirty="0">
                <a:latin typeface="Calibri" panose="020F0502020204030204" pitchFamily="34" charset="0"/>
                <a:cs typeface="Calibri" panose="020F0502020204030204" pitchFamily="34" charset="0"/>
              </a:rPr>
              <a:t>The annual cost/value of these water losses: </a:t>
            </a:r>
            <a:endParaRPr lang="en-US" sz="3200" b="0" dirty="0">
              <a:latin typeface="Calibri" panose="020F0502020204030204" pitchFamily="34" charset="0"/>
              <a:cs typeface="Calibri" panose="020F0502020204030204" pitchFamily="34" charset="0"/>
            </a:endParaRPr>
          </a:p>
        </p:txBody>
      </p:sp>
      <p:pic>
        <p:nvPicPr>
          <p:cNvPr id="8" name="Picture 7" descr="A picture containing water, reef, blue, riding&#10;&#10;Description automatically generated">
            <a:extLst>
              <a:ext uri="{FF2B5EF4-FFF2-40B4-BE49-F238E27FC236}">
                <a16:creationId xmlns:a16="http://schemas.microsoft.com/office/drawing/2014/main" id="{83A14669-2317-48B3-B8A9-B438EB1C57D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3491076"/>
            <a:ext cx="9144000" cy="2509675"/>
          </a:xfrm>
          <a:prstGeom prst="rect">
            <a:avLst/>
          </a:prstGeom>
        </p:spPr>
      </p:pic>
      <p:sp>
        <p:nvSpPr>
          <p:cNvPr id="9" name="Inhaltsplatzhalter 5">
            <a:extLst>
              <a:ext uri="{FF2B5EF4-FFF2-40B4-BE49-F238E27FC236}">
                <a16:creationId xmlns:a16="http://schemas.microsoft.com/office/drawing/2014/main" id="{14C2F663-6429-414E-B2A9-F3CDA8C2616F}"/>
              </a:ext>
            </a:extLst>
          </p:cNvPr>
          <p:cNvSpPr>
            <a:spLocks noGrp="1"/>
          </p:cNvSpPr>
          <p:nvPr>
            <p:ph idx="1"/>
          </p:nvPr>
        </p:nvSpPr>
        <p:spPr>
          <a:xfrm>
            <a:off x="215136" y="1776176"/>
            <a:ext cx="8601075" cy="1706484"/>
          </a:xfrm>
        </p:spPr>
        <p:txBody>
          <a:bodyPr>
            <a:normAutofit/>
          </a:bodyPr>
          <a:lstStyle/>
          <a:p>
            <a:pPr marL="0" indent="0" algn="ctr">
              <a:spcAft>
                <a:spcPts val="2250"/>
              </a:spcAft>
              <a:buNone/>
            </a:pPr>
            <a:r>
              <a:rPr lang="en-US" sz="6000" b="1" dirty="0">
                <a:solidFill>
                  <a:srgbClr val="FFFF00"/>
                </a:solidFill>
                <a:latin typeface="Calibri" panose="020F0502020204030204" pitchFamily="34" charset="0"/>
                <a:cs typeface="Calibri" panose="020F0502020204030204" pitchFamily="34" charset="0"/>
              </a:rPr>
              <a:t>USD 39 billion</a:t>
            </a:r>
            <a:endParaRPr lang="en-US" sz="6000" dirty="0">
              <a:solidFill>
                <a:srgbClr val="FFFF00"/>
              </a:solidFill>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0FC08FBF-E522-4EF8-A9B0-97F9DFA12D6B}"/>
              </a:ext>
            </a:extLst>
          </p:cNvPr>
          <p:cNvSpPr txBox="1"/>
          <p:nvPr/>
        </p:nvSpPr>
        <p:spPr>
          <a:xfrm>
            <a:off x="6213882" y="6046654"/>
            <a:ext cx="2930118" cy="738664"/>
          </a:xfrm>
          <a:prstGeom prst="rect">
            <a:avLst/>
          </a:prstGeom>
          <a:solidFill>
            <a:srgbClr val="7F7F7F">
              <a:alpha val="52157"/>
            </a:srgbClr>
          </a:solidFill>
        </p:spPr>
        <p:txBody>
          <a:bodyPr wrap="square" rtlCol="0">
            <a:spAutoFit/>
          </a:bodyPr>
          <a:lstStyle/>
          <a:p>
            <a:pPr defTabSz="685800">
              <a:defRPr/>
            </a:pPr>
            <a:r>
              <a:rPr lang="de-AT" sz="1050" dirty="0">
                <a:solidFill>
                  <a:prstClr val="black"/>
                </a:solidFill>
                <a:latin typeface="Calibri" panose="020F0502020204030204"/>
              </a:rPr>
              <a:t>Source: </a:t>
            </a:r>
          </a:p>
          <a:p>
            <a:pPr defTabSz="685800">
              <a:defRPr/>
            </a:pPr>
            <a:r>
              <a:rPr lang="en-US" sz="1050" dirty="0">
                <a:solidFill>
                  <a:prstClr val="black"/>
                </a:solidFill>
                <a:latin typeface="AdvOT3b24fb65.B"/>
              </a:rPr>
              <a:t>Quantifying the global non-revenue water problem</a:t>
            </a:r>
          </a:p>
          <a:p>
            <a:pPr defTabSz="685800">
              <a:defRPr/>
            </a:pPr>
            <a:r>
              <a:rPr lang="en-US" sz="1050" dirty="0">
                <a:solidFill>
                  <a:prstClr val="black"/>
                </a:solidFill>
                <a:latin typeface="AdvOT99ad3856"/>
              </a:rPr>
              <a:t>R. Liemberger and A. Wyatt, IWA Publishing 2019</a:t>
            </a:r>
            <a:endParaRPr lang="en-US" sz="1200" dirty="0">
              <a:solidFill>
                <a:prstClr val="black"/>
              </a:solidFill>
              <a:latin typeface="Calibri" panose="020F0502020204030204"/>
            </a:endParaRPr>
          </a:p>
        </p:txBody>
      </p:sp>
    </p:spTree>
    <p:extLst>
      <p:ext uri="{BB962C8B-B14F-4D97-AF65-F5344CB8AC3E}">
        <p14:creationId xmlns:p14="http://schemas.microsoft.com/office/powerpoint/2010/main" val="294955089"/>
      </p:ext>
    </p:extLst>
  </p:cSld>
  <p:clrMapOvr>
    <a:masterClrMapping/>
  </p:clrMapOvr>
  <p:transition spd="med">
    <p:pull/>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457202" y="232263"/>
            <a:ext cx="8124092" cy="1506538"/>
          </a:xfrm>
        </p:spPr>
        <p:txBody>
          <a:bodyPr vert="horz" lIns="91440" tIns="45720" rIns="91440" bIns="45720" rtlCol="0" anchor="ctr">
            <a:noAutofit/>
          </a:bodyPr>
          <a:lstStyle/>
          <a:p>
            <a:pPr>
              <a:lnSpc>
                <a:spcPct val="90000"/>
              </a:lnSpc>
            </a:pPr>
            <a:r>
              <a:rPr lang="en-US" sz="2800" b="0" dirty="0">
                <a:latin typeface="Calibri" panose="020F0502020204030204" pitchFamily="34" charset="0"/>
                <a:cs typeface="Calibri" panose="020F0502020204030204" pitchFamily="34" charset="0"/>
              </a:rPr>
              <a:t>How Microsoft &amp; Miya can get involved  </a:t>
            </a:r>
            <a:br>
              <a:rPr lang="en-US" sz="3200" b="0" dirty="0">
                <a:latin typeface="Calibri" panose="020F0502020204030204" pitchFamily="34" charset="0"/>
                <a:cs typeface="Calibri" panose="020F0502020204030204" pitchFamily="34" charset="0"/>
              </a:rPr>
            </a:br>
            <a:br>
              <a:rPr lang="en-US" sz="2400" dirty="0"/>
            </a:br>
            <a:endParaRPr lang="en-US" sz="2400" dirty="0"/>
          </a:p>
        </p:txBody>
      </p:sp>
      <p:sp>
        <p:nvSpPr>
          <p:cNvPr id="6" name="Inhaltsplatzhalter 5"/>
          <p:cNvSpPr>
            <a:spLocks noGrp="1"/>
          </p:cNvSpPr>
          <p:nvPr>
            <p:ph idx="4294967295"/>
          </p:nvPr>
        </p:nvSpPr>
        <p:spPr>
          <a:xfrm>
            <a:off x="285751" y="1219810"/>
            <a:ext cx="8551617" cy="6295415"/>
          </a:xfrm>
        </p:spPr>
        <p:txBody>
          <a:bodyPr vert="horz" lIns="91440" tIns="45720" rIns="91440" bIns="45720" rtlCol="0" anchor="ctr">
            <a:normAutofit lnSpcReduction="10000"/>
          </a:bodyPr>
          <a:lstStyle/>
          <a:p>
            <a:pPr marL="0" indent="0">
              <a:lnSpc>
                <a:spcPct val="90000"/>
              </a:lnSpc>
              <a:buNone/>
            </a:pPr>
            <a:endParaRPr lang="en-US" sz="1200" dirty="0">
              <a:effectLst/>
              <a:latin typeface="Calibri" panose="020F0502020204030204" pitchFamily="34" charset="0"/>
              <a:cs typeface="Calibri" panose="020F0502020204030204" pitchFamily="34" charset="0"/>
            </a:endParaRPr>
          </a:p>
          <a:p>
            <a:pPr>
              <a:lnSpc>
                <a:spcPct val="100000"/>
              </a:lnSpc>
            </a:pPr>
            <a:r>
              <a:rPr lang="en-US" sz="2200" dirty="0">
                <a:solidFill>
                  <a:srgbClr val="FFFFFF"/>
                </a:solidFill>
                <a:effectLst/>
                <a:latin typeface="Calibri" panose="020F0502020204030204" pitchFamily="34" charset="0"/>
                <a:cs typeface="Calibri" panose="020F0502020204030204" pitchFamily="34" charset="0"/>
              </a:rPr>
              <a:t> No islands in the Caribbean have completed a Water / Carbon Balance </a:t>
            </a:r>
          </a:p>
          <a:p>
            <a:pPr>
              <a:lnSpc>
                <a:spcPct val="100000"/>
              </a:lnSpc>
            </a:pPr>
            <a:r>
              <a:rPr lang="en-US" sz="2200" dirty="0">
                <a:solidFill>
                  <a:srgbClr val="FFFFFF"/>
                </a:solidFill>
                <a:effectLst/>
                <a:latin typeface="Calibri" panose="020F0502020204030204" pitchFamily="34" charset="0"/>
                <a:cs typeface="Calibri" panose="020F0502020204030204" pitchFamily="34" charset="0"/>
              </a:rPr>
              <a:t>Microsoft grants a fund allowing Miya to deliver capacity building and completion of the Water and Carbon balance</a:t>
            </a:r>
          </a:p>
          <a:p>
            <a:pPr>
              <a:lnSpc>
                <a:spcPct val="100000"/>
              </a:lnSpc>
            </a:pPr>
            <a:r>
              <a:rPr lang="en-US" sz="2200" dirty="0">
                <a:solidFill>
                  <a:srgbClr val="FFFFFF"/>
                </a:solidFill>
                <a:effectLst/>
                <a:latin typeface="Calibri" panose="020F0502020204030204" pitchFamily="34" charset="0"/>
                <a:cs typeface="Calibri" panose="020F0502020204030204" pitchFamily="34" charset="0"/>
              </a:rPr>
              <a:t>Concentrate on 5 smaller islands and 2 larger islands to complete the surveys </a:t>
            </a:r>
          </a:p>
          <a:p>
            <a:pPr>
              <a:lnSpc>
                <a:spcPct val="100000"/>
              </a:lnSpc>
            </a:pPr>
            <a:r>
              <a:rPr lang="en-US" sz="2200" dirty="0">
                <a:solidFill>
                  <a:srgbClr val="FFFFFF"/>
                </a:solidFill>
                <a:effectLst/>
                <a:latin typeface="Calibri" panose="020F0502020204030204" pitchFamily="34" charset="0"/>
                <a:cs typeface="Calibri" panose="020F0502020204030204" pitchFamily="34" charset="0"/>
              </a:rPr>
              <a:t>Deliver findings in worldwide conferences via presentations </a:t>
            </a:r>
          </a:p>
          <a:p>
            <a:pPr>
              <a:lnSpc>
                <a:spcPct val="100000"/>
              </a:lnSpc>
            </a:pPr>
            <a:r>
              <a:rPr lang="en-US" sz="2200" dirty="0">
                <a:solidFill>
                  <a:srgbClr val="FFFFFF"/>
                </a:solidFill>
                <a:effectLst/>
                <a:latin typeface="Calibri" panose="020F0502020204030204" pitchFamily="34" charset="0"/>
                <a:cs typeface="Calibri" panose="020F0502020204030204" pitchFamily="34" charset="0"/>
              </a:rPr>
              <a:t>Investment from Microsoft via grant would be $1m USD</a:t>
            </a:r>
          </a:p>
          <a:p>
            <a:pPr>
              <a:lnSpc>
                <a:spcPct val="100000"/>
              </a:lnSpc>
            </a:pPr>
            <a:r>
              <a:rPr lang="en-US" sz="2200" dirty="0">
                <a:solidFill>
                  <a:srgbClr val="FFFFFF"/>
                </a:solidFill>
                <a:effectLst/>
                <a:latin typeface="Calibri" panose="020F0502020204030204" pitchFamily="34" charset="0"/>
                <a:cs typeface="Calibri" panose="020F0502020204030204" pitchFamily="34" charset="0"/>
              </a:rPr>
              <a:t>Benefits to islands that they will know where the problems are and a program to rectify issues will be developed </a:t>
            </a:r>
          </a:p>
          <a:p>
            <a:pPr>
              <a:lnSpc>
                <a:spcPct val="100000"/>
              </a:lnSpc>
            </a:pPr>
            <a:r>
              <a:rPr lang="en-US" sz="2200" dirty="0">
                <a:solidFill>
                  <a:srgbClr val="FFFFFF"/>
                </a:solidFill>
                <a:effectLst/>
                <a:latin typeface="Calibri" panose="020F0502020204030204" pitchFamily="34" charset="0"/>
                <a:cs typeface="Calibri" panose="020F0502020204030204" pitchFamily="34" charset="0"/>
              </a:rPr>
              <a:t>Capacity buildings allowing islands to complete annual balances to understand their successes </a:t>
            </a:r>
          </a:p>
          <a:p>
            <a:pPr>
              <a:lnSpc>
                <a:spcPct val="100000"/>
              </a:lnSpc>
            </a:pPr>
            <a:r>
              <a:rPr lang="en-US" sz="2200" dirty="0">
                <a:solidFill>
                  <a:srgbClr val="FFFFFF"/>
                </a:solidFill>
                <a:effectLst/>
                <a:latin typeface="Calibri" panose="020F0502020204030204" pitchFamily="34" charset="0"/>
                <a:cs typeface="Calibri" panose="020F0502020204030204" pitchFamily="34" charset="0"/>
              </a:rPr>
              <a:t>Allowance to take finding to IFI’s allowing potential funding to rectify the problems</a:t>
            </a:r>
          </a:p>
          <a:p>
            <a:pPr>
              <a:lnSpc>
                <a:spcPct val="100000"/>
              </a:lnSpc>
            </a:pPr>
            <a:r>
              <a:rPr lang="en-US" sz="2200" dirty="0">
                <a:solidFill>
                  <a:srgbClr val="FFFFFF"/>
                </a:solidFill>
                <a:effectLst/>
                <a:latin typeface="Calibri" panose="020F0502020204030204" pitchFamily="34" charset="0"/>
                <a:cs typeface="Calibri" panose="020F0502020204030204" pitchFamily="34" charset="0"/>
              </a:rPr>
              <a:t>Climate change through NRW reduction is key and beneficial to the world </a:t>
            </a:r>
          </a:p>
          <a:p>
            <a:pPr>
              <a:lnSpc>
                <a:spcPct val="100000"/>
              </a:lnSpc>
            </a:pPr>
            <a:endParaRPr lang="en-US" sz="2200" dirty="0">
              <a:solidFill>
                <a:srgbClr val="FFFFFF"/>
              </a:solidFill>
              <a:effectLst/>
              <a:latin typeface="Calibri" panose="020F0502020204030204" pitchFamily="34" charset="0"/>
              <a:cs typeface="Calibri" panose="020F0502020204030204" pitchFamily="34" charset="0"/>
            </a:endParaRPr>
          </a:p>
          <a:p>
            <a:pPr marL="800114" lvl="2">
              <a:lnSpc>
                <a:spcPct val="90000"/>
              </a:lnSpc>
            </a:pPr>
            <a:endParaRPr lang="en-US" sz="1200" dirty="0">
              <a:effectLst/>
              <a:latin typeface="Calibri" panose="020F0502020204030204" pitchFamily="34" charset="0"/>
              <a:cs typeface="Calibri" panose="020F0502020204030204" pitchFamily="34" charset="0"/>
            </a:endParaRPr>
          </a:p>
          <a:p>
            <a:pPr marL="800114" lvl="2">
              <a:lnSpc>
                <a:spcPct val="90000"/>
              </a:lnSpc>
            </a:pPr>
            <a:endParaRPr lang="en-US" sz="1200" dirty="0">
              <a:effectLst/>
              <a:latin typeface="Calibri" panose="020F0502020204030204" pitchFamily="34" charset="0"/>
              <a:cs typeface="Calibri" panose="020F0502020204030204" pitchFamily="34" charset="0"/>
            </a:endParaRPr>
          </a:p>
          <a:p>
            <a:pPr marL="800114" lvl="2">
              <a:lnSpc>
                <a:spcPct val="90000"/>
              </a:lnSpc>
            </a:pPr>
            <a:endParaRPr lang="en-US" sz="1200" dirty="0">
              <a:effectLst/>
              <a:latin typeface="Calibri" panose="020F0502020204030204" pitchFamily="34" charset="0"/>
              <a:cs typeface="Calibri" panose="020F0502020204030204" pitchFamily="34" charset="0"/>
            </a:endParaRPr>
          </a:p>
          <a:p>
            <a:pPr marL="0" indent="0">
              <a:lnSpc>
                <a:spcPct val="90000"/>
              </a:lnSpc>
            </a:pPr>
            <a:endParaRPr lang="en-US" sz="1200" dirty="0">
              <a:effectLst/>
              <a:latin typeface="Calibri" panose="020F0502020204030204" pitchFamily="34" charset="0"/>
              <a:cs typeface="Calibri" panose="020F0502020204030204" pitchFamily="34" charset="0"/>
            </a:endParaRPr>
          </a:p>
          <a:p>
            <a:pPr marL="0" indent="0">
              <a:lnSpc>
                <a:spcPct val="90000"/>
              </a:lnSpc>
            </a:pPr>
            <a:endParaRPr lang="en-US" sz="12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00551092"/>
      </p:ext>
    </p:extLst>
  </p:cSld>
  <p:clrMapOvr>
    <a:masterClrMapping/>
  </p:clrMapOvr>
  <p:transition spd="med">
    <p:pull/>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8028391"/>
      </p:ext>
    </p:extLst>
  </p:cSld>
  <p:clrMapOvr>
    <a:masterClrMapping/>
  </p:clrMapOvr>
  <p:transition spd="med">
    <p:pull/>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0E199-0946-F547-655A-936DD96F335B}"/>
              </a:ext>
            </a:extLst>
          </p:cNvPr>
          <p:cNvSpPr>
            <a:spLocks noGrp="1"/>
          </p:cNvSpPr>
          <p:nvPr>
            <p:ph type="title"/>
          </p:nvPr>
        </p:nvSpPr>
        <p:spPr>
          <a:xfrm>
            <a:off x="641392" y="359690"/>
            <a:ext cx="7766495" cy="2717618"/>
          </a:xfrm>
        </p:spPr>
        <p:txBody>
          <a:bodyPr>
            <a:normAutofit/>
          </a:bodyPr>
          <a:lstStyle/>
          <a:p>
            <a:r>
              <a:rPr lang="en-GB" sz="7200" b="0" dirty="0">
                <a:latin typeface="Calibri" panose="020F0502020204030204" pitchFamily="34" charset="0"/>
                <a:cs typeface="Calibri" panose="020F0502020204030204" pitchFamily="34" charset="0"/>
              </a:rPr>
              <a:t>Thank you</a:t>
            </a:r>
            <a:br>
              <a:rPr lang="en-GB" sz="2000" b="0" dirty="0">
                <a:latin typeface="Calibri" panose="020F0502020204030204" pitchFamily="34" charset="0"/>
                <a:cs typeface="Calibri" panose="020F0502020204030204" pitchFamily="34" charset="0"/>
              </a:rPr>
            </a:br>
            <a:br>
              <a:rPr lang="en-GB" sz="2000" dirty="0">
                <a:latin typeface="Calibri" panose="020F0502020204030204" pitchFamily="34" charset="0"/>
                <a:cs typeface="Calibri" panose="020F0502020204030204" pitchFamily="34" charset="0"/>
              </a:rPr>
            </a:br>
            <a:r>
              <a:rPr lang="en-GB" sz="3600" b="0" dirty="0">
                <a:latin typeface="Calibri" panose="020F0502020204030204" pitchFamily="34" charset="0"/>
                <a:cs typeface="Calibri" panose="020F0502020204030204" pitchFamily="34" charset="0"/>
              </a:rPr>
              <a:t>Stuart Hamilton</a:t>
            </a:r>
            <a:br>
              <a:rPr lang="en-GB" sz="3600" b="0" dirty="0">
                <a:latin typeface="Calibri" panose="020F0502020204030204" pitchFamily="34" charset="0"/>
                <a:cs typeface="Calibri" panose="020F0502020204030204" pitchFamily="34" charset="0"/>
              </a:rPr>
            </a:br>
            <a:r>
              <a:rPr lang="en-GB" sz="3600" b="0" dirty="0">
                <a:latin typeface="Calibri" panose="020F0502020204030204" pitchFamily="34" charset="0"/>
                <a:cs typeface="Calibri" panose="020F0502020204030204" pitchFamily="34" charset="0"/>
              </a:rPr>
              <a:t>Bambos Charalambous </a:t>
            </a:r>
          </a:p>
        </p:txBody>
      </p:sp>
      <p:sp>
        <p:nvSpPr>
          <p:cNvPr id="3" name="Text Placeholder 2">
            <a:extLst>
              <a:ext uri="{FF2B5EF4-FFF2-40B4-BE49-F238E27FC236}">
                <a16:creationId xmlns:a16="http://schemas.microsoft.com/office/drawing/2014/main" id="{2C0F72D0-ABD2-D088-84EA-B31B127D729B}"/>
              </a:ext>
            </a:extLst>
          </p:cNvPr>
          <p:cNvSpPr>
            <a:spLocks noGrp="1"/>
          </p:cNvSpPr>
          <p:nvPr>
            <p:ph type="body" sz="half" idx="2"/>
          </p:nvPr>
        </p:nvSpPr>
        <p:spPr>
          <a:xfrm>
            <a:off x="676553" y="3314127"/>
            <a:ext cx="7765322" cy="1140644"/>
          </a:xfrm>
        </p:spPr>
        <p:txBody>
          <a:bodyPr>
            <a:normAutofit fontScale="77500" lnSpcReduction="20000"/>
          </a:bodyPr>
          <a:lstStyle/>
          <a:p>
            <a:r>
              <a:rPr lang="en-GB" sz="3600" dirty="0">
                <a:solidFill>
                  <a:srgbClr val="FFFF00"/>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stuart.hamilton@miya-water.com</a:t>
            </a:r>
            <a:endParaRPr lang="en-GB" sz="3600" dirty="0">
              <a:solidFill>
                <a:srgbClr val="FFFF00"/>
              </a:solidFill>
              <a:latin typeface="Calibri" panose="020F0502020204030204" pitchFamily="34" charset="0"/>
              <a:cs typeface="Calibri" panose="020F0502020204030204" pitchFamily="34" charset="0"/>
            </a:endParaRPr>
          </a:p>
          <a:p>
            <a:r>
              <a:rPr lang="en-GB" sz="3600" dirty="0">
                <a:solidFill>
                  <a:srgbClr val="FFFF00"/>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bcharalambous@cytanet.com.cy</a:t>
            </a:r>
            <a:endParaRPr lang="en-GB" sz="3600" dirty="0">
              <a:solidFill>
                <a:srgbClr val="FFFF00"/>
              </a:solidFill>
              <a:latin typeface="Calibri" panose="020F0502020204030204" pitchFamily="34" charset="0"/>
              <a:cs typeface="Calibri" panose="020F0502020204030204" pitchFamily="34" charset="0"/>
            </a:endParaRPr>
          </a:p>
          <a:p>
            <a:endParaRPr lang="en-GB" sz="3600" dirty="0">
              <a:highlight>
                <a:srgbClr val="FFFFFF"/>
              </a:highlight>
              <a:latin typeface="Calibri" panose="020F0502020204030204" pitchFamily="34" charset="0"/>
              <a:cs typeface="Calibri" panose="020F0502020204030204" pitchFamily="34" charset="0"/>
            </a:endParaRPr>
          </a:p>
          <a:p>
            <a:endParaRPr lang="en-GB" sz="36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88D885F7-D196-20EE-BD70-2DD7E12F6552}"/>
              </a:ext>
            </a:extLst>
          </p:cNvPr>
          <p:cNvSpPr txBox="1"/>
          <p:nvPr/>
        </p:nvSpPr>
        <p:spPr>
          <a:xfrm>
            <a:off x="615462" y="4624754"/>
            <a:ext cx="6189784" cy="3354765"/>
          </a:xfrm>
          <a:prstGeom prst="rect">
            <a:avLst/>
          </a:prstGeom>
          <a:noFill/>
        </p:spPr>
        <p:txBody>
          <a:bodyPr wrap="square" rtlCol="0">
            <a:spAutoFit/>
          </a:bodyPr>
          <a:lstStyle/>
          <a:p>
            <a:r>
              <a:rPr lang="en-GB" sz="2000" dirty="0">
                <a:latin typeface="Calibri" panose="020F0502020204030204" pitchFamily="34" charset="0"/>
                <a:cs typeface="Calibri" panose="020F0502020204030204" pitchFamily="34" charset="0"/>
              </a:rPr>
              <a:t>Acknowledgements:</a:t>
            </a:r>
          </a:p>
          <a:p>
            <a:r>
              <a:rPr lang="en-GB" sz="2000" dirty="0">
                <a:latin typeface="Calibri" panose="020F0502020204030204" pitchFamily="34" charset="0"/>
                <a:cs typeface="Calibri" panose="020F0502020204030204" pitchFamily="34" charset="0"/>
              </a:rPr>
              <a:t> </a:t>
            </a:r>
          </a:p>
          <a:p>
            <a:r>
              <a:rPr lang="pt-BR" sz="2000" dirty="0">
                <a:latin typeface="Calibri" panose="020F0502020204030204" pitchFamily="34" charset="0"/>
                <a:cs typeface="Calibri" panose="020F0502020204030204" pitchFamily="34" charset="0"/>
              </a:rPr>
              <a:t>Sara-Jade Govia 		</a:t>
            </a:r>
            <a:r>
              <a:rPr lang="pt-BR" sz="2000" dirty="0">
                <a:solidFill>
                  <a:srgbClr val="FFFF00"/>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sarajade.govia@gmail.com</a:t>
            </a:r>
            <a:endParaRPr lang="pt-BR" sz="2000" dirty="0">
              <a:solidFill>
                <a:srgbClr val="FFFF00"/>
              </a:solidFill>
              <a:latin typeface="Calibri" panose="020F0502020204030204" pitchFamily="34" charset="0"/>
              <a:cs typeface="Calibri" panose="020F0502020204030204" pitchFamily="34" charset="0"/>
            </a:endParaRPr>
          </a:p>
          <a:p>
            <a:r>
              <a:rPr lang="fr-FR" sz="2000" dirty="0">
                <a:latin typeface="Calibri" panose="020F0502020204030204" pitchFamily="34" charset="0"/>
                <a:cs typeface="Calibri" panose="020F0502020204030204" pitchFamily="34" charset="0"/>
              </a:rPr>
              <a:t>Nils Janson 			</a:t>
            </a:r>
            <a:r>
              <a:rPr lang="fr-FR" sz="2000" dirty="0">
                <a:solidFill>
                  <a:srgbClr val="FFFF00"/>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njanson@km-advisorsllc.com</a:t>
            </a:r>
            <a:endParaRPr lang="fr-FR" sz="2000" dirty="0">
              <a:solidFill>
                <a:srgbClr val="FFFF00"/>
              </a:solidFill>
              <a:latin typeface="Calibri" panose="020F0502020204030204" pitchFamily="34" charset="0"/>
              <a:cs typeface="Calibri" panose="020F0502020204030204" pitchFamily="34" charset="0"/>
            </a:endParaRPr>
          </a:p>
          <a:p>
            <a:r>
              <a:rPr lang="en-US" sz="2000" dirty="0">
                <a:effectLst/>
                <a:latin typeface="Calibri" panose="020F0502020204030204" pitchFamily="34" charset="0"/>
                <a:ea typeface="Calibri" panose="020F0502020204030204" pitchFamily="34" charset="0"/>
                <a:cs typeface="Calibri" panose="020F0502020204030204" pitchFamily="34" charset="0"/>
              </a:rPr>
              <a:t>Lindsay Burkhard  	</a:t>
            </a:r>
            <a:r>
              <a:rPr lang="en-US" sz="2000" u="sng" dirty="0">
                <a:solidFill>
                  <a:srgbClr val="FFFF00"/>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lburkhard@km-advisorsllc.com</a:t>
            </a:r>
            <a:endParaRPr lang="en-US" sz="2000" u="sng" dirty="0">
              <a:solidFill>
                <a:srgbClr val="FFFF00"/>
              </a:solidFill>
              <a:effectLst/>
              <a:latin typeface="Calibri" panose="020F0502020204030204" pitchFamily="34" charset="0"/>
              <a:ea typeface="Calibri" panose="020F0502020204030204" pitchFamily="34" charset="0"/>
              <a:cs typeface="Calibri" panose="020F0502020204030204" pitchFamily="34" charset="0"/>
            </a:endParaRPr>
          </a:p>
          <a:p>
            <a:r>
              <a:rPr lang="fr-FR" sz="2000" dirty="0">
                <a:latin typeface="Calibri" panose="020F0502020204030204" pitchFamily="34" charset="0"/>
                <a:cs typeface="Calibri" panose="020F0502020204030204" pitchFamily="34" charset="0"/>
              </a:rPr>
              <a:t>John Ikeda </a:t>
            </a:r>
            <a:r>
              <a:rPr lang="fr-FR" sz="2000" dirty="0">
                <a:solidFill>
                  <a:srgbClr val="FFFF00"/>
                </a:solidFill>
                <a:latin typeface="Calibri" panose="020F0502020204030204" pitchFamily="34" charset="0"/>
                <a:cs typeface="Calibri" panose="020F0502020204030204" pitchFamily="34" charset="0"/>
              </a:rPr>
              <a:t>			j</a:t>
            </a:r>
            <a:r>
              <a:rPr lang="fr-FR" sz="2000" dirty="0">
                <a:solidFill>
                  <a:srgbClr val="FFFF00"/>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ohn.ikeda@castalia-advisors.com</a:t>
            </a:r>
            <a:endParaRPr lang="fr-FR" sz="2000" dirty="0">
              <a:solidFill>
                <a:srgbClr val="FFFF00"/>
              </a:solidFill>
              <a:latin typeface="Calibri" panose="020F0502020204030204" pitchFamily="34" charset="0"/>
              <a:cs typeface="Calibri" panose="020F0502020204030204" pitchFamily="34" charset="0"/>
            </a:endParaRPr>
          </a:p>
          <a:p>
            <a:endParaRPr lang="fr-FR" sz="2000" dirty="0">
              <a:solidFill>
                <a:srgbClr val="FFFF00"/>
              </a:solidFill>
              <a:latin typeface="Calibri" panose="020F0502020204030204" pitchFamily="34" charset="0"/>
              <a:cs typeface="Calibri" panose="020F0502020204030204" pitchFamily="34" charset="0"/>
            </a:endParaRPr>
          </a:p>
          <a:p>
            <a:endParaRPr lang="fr-FR" dirty="0">
              <a:solidFill>
                <a:srgbClr val="FFFF00"/>
              </a:solidFill>
            </a:endParaRPr>
          </a:p>
          <a:p>
            <a:endParaRPr lang="fr-FR" dirty="0">
              <a:solidFill>
                <a:srgbClr val="FFFF00"/>
              </a:solidFill>
            </a:endParaRPr>
          </a:p>
          <a:p>
            <a:endParaRPr lang="pt-BR" dirty="0">
              <a:solidFill>
                <a:srgbClr val="FFFF00"/>
              </a:solidFill>
            </a:endParaRPr>
          </a:p>
          <a:p>
            <a:endParaRPr lang="en-GB" dirty="0"/>
          </a:p>
        </p:txBody>
      </p:sp>
    </p:spTree>
    <p:extLst>
      <p:ext uri="{BB962C8B-B14F-4D97-AF65-F5344CB8AC3E}">
        <p14:creationId xmlns:p14="http://schemas.microsoft.com/office/powerpoint/2010/main" val="2288786361"/>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422032" y="346074"/>
            <a:ext cx="6013938" cy="1506538"/>
          </a:xfrm>
        </p:spPr>
        <p:txBody>
          <a:bodyPr vert="horz" lIns="91440" tIns="45720" rIns="91440" bIns="45720" rtlCol="0" anchor="ctr">
            <a:noAutofit/>
          </a:bodyPr>
          <a:lstStyle/>
          <a:p>
            <a:pPr algn="l">
              <a:lnSpc>
                <a:spcPct val="90000"/>
              </a:lnSpc>
            </a:pPr>
            <a:br>
              <a:rPr lang="en-US" sz="3000" dirty="0"/>
            </a:br>
            <a:br>
              <a:rPr lang="en-US" sz="3000" dirty="0"/>
            </a:br>
            <a:r>
              <a:rPr lang="en-US" sz="3200" b="0" dirty="0">
                <a:latin typeface="Calibri" panose="020F0502020204030204" pitchFamily="34" charset="0"/>
                <a:cs typeface="Calibri" panose="020F0502020204030204" pitchFamily="34" charset="0"/>
              </a:rPr>
              <a:t>ESTIMATED GLOBAL CARBON EMISSIONS FROM TOTAL NRW</a:t>
            </a:r>
            <a:br>
              <a:rPr lang="en-US" sz="4000" dirty="0">
                <a:latin typeface="Calibri" panose="020F0502020204030204" pitchFamily="34" charset="0"/>
                <a:cs typeface="Calibri" panose="020F0502020204030204" pitchFamily="34" charset="0"/>
              </a:rPr>
            </a:br>
            <a:br>
              <a:rPr lang="en-US" sz="4000" dirty="0">
                <a:latin typeface="Calibri" panose="020F0502020204030204" pitchFamily="34" charset="0"/>
                <a:cs typeface="Calibri" panose="020F0502020204030204" pitchFamily="34" charset="0"/>
              </a:rPr>
            </a:br>
            <a:endParaRPr lang="en-US" sz="4000" dirty="0">
              <a:latin typeface="Calibri" panose="020F0502020204030204" pitchFamily="34" charset="0"/>
              <a:cs typeface="Calibri" panose="020F0502020204030204" pitchFamily="34" charset="0"/>
            </a:endParaRPr>
          </a:p>
        </p:txBody>
      </p:sp>
      <p:sp>
        <p:nvSpPr>
          <p:cNvPr id="6" name="Inhaltsplatzhalter 5"/>
          <p:cNvSpPr>
            <a:spLocks noGrp="1"/>
          </p:cNvSpPr>
          <p:nvPr>
            <p:ph idx="4294967295"/>
          </p:nvPr>
        </p:nvSpPr>
        <p:spPr>
          <a:xfrm>
            <a:off x="285261" y="1946898"/>
            <a:ext cx="5863494" cy="4128911"/>
          </a:xfrm>
        </p:spPr>
        <p:txBody>
          <a:bodyPr vert="horz" lIns="91440" tIns="45720" rIns="91440" bIns="45720" rtlCol="0" anchor="ctr">
            <a:normAutofit fontScale="92500"/>
          </a:bodyPr>
          <a:lstStyle/>
          <a:p>
            <a:pPr marL="457200" lvl="1"/>
            <a:r>
              <a:rPr lang="en-US" sz="2800" dirty="0">
                <a:solidFill>
                  <a:schemeClr val="tx1"/>
                </a:solidFill>
                <a:latin typeface="Calibri" panose="020F0502020204030204" pitchFamily="34" charset="0"/>
                <a:cs typeface="Calibri" panose="020F0502020204030204" pitchFamily="34" charset="0"/>
              </a:rPr>
              <a:t>187.2 million </a:t>
            </a:r>
            <a:r>
              <a:rPr lang="en-US" sz="2800" dirty="0">
                <a:latin typeface="Calibri" panose="020F0502020204030204" pitchFamily="34" charset="0"/>
                <a:cs typeface="Calibri" panose="020F0502020204030204" pitchFamily="34" charset="0"/>
              </a:rPr>
              <a:t>metric </a:t>
            </a:r>
            <a:r>
              <a:rPr lang="en-US" sz="2800" dirty="0">
                <a:solidFill>
                  <a:schemeClr val="tx1"/>
                </a:solidFill>
                <a:latin typeface="Calibri" panose="020F0502020204030204" pitchFamily="34" charset="0"/>
                <a:cs typeface="Calibri" panose="020F0502020204030204" pitchFamily="34" charset="0"/>
              </a:rPr>
              <a:t>tonnes CO</a:t>
            </a:r>
            <a:r>
              <a:rPr lang="en-US" sz="2800" baseline="-25000" dirty="0">
                <a:solidFill>
                  <a:schemeClr val="tx1"/>
                </a:solidFill>
                <a:latin typeface="Calibri" panose="020F0502020204030204" pitchFamily="34" charset="0"/>
                <a:cs typeface="Calibri" panose="020F0502020204030204" pitchFamily="34" charset="0"/>
              </a:rPr>
              <a:t>2</a:t>
            </a:r>
            <a:r>
              <a:rPr lang="en-US" sz="2800" dirty="0">
                <a:solidFill>
                  <a:schemeClr val="tx1"/>
                </a:solidFill>
                <a:latin typeface="Calibri" panose="020F0502020204030204" pitchFamily="34" charset="0"/>
                <a:cs typeface="Calibri" panose="020F0502020204030204" pitchFamily="34" charset="0"/>
              </a:rPr>
              <a:t> / year</a:t>
            </a:r>
          </a:p>
          <a:p>
            <a:pPr marL="457200" lvl="1"/>
            <a:r>
              <a:rPr lang="en-US" sz="2800" dirty="0">
                <a:solidFill>
                  <a:schemeClr val="tx1"/>
                </a:solidFill>
                <a:latin typeface="Calibri" panose="020F0502020204030204" pitchFamily="34" charset="0"/>
                <a:cs typeface="Calibri" panose="020F0502020204030204" pitchFamily="34" charset="0"/>
              </a:rPr>
              <a:t>513 thousand metric tonnes CO</a:t>
            </a:r>
            <a:r>
              <a:rPr lang="en-US" sz="2800" baseline="-25000" dirty="0">
                <a:solidFill>
                  <a:schemeClr val="tx1"/>
                </a:solidFill>
                <a:latin typeface="Calibri" panose="020F0502020204030204" pitchFamily="34" charset="0"/>
                <a:cs typeface="Calibri" panose="020F0502020204030204" pitchFamily="34" charset="0"/>
              </a:rPr>
              <a:t>2</a:t>
            </a:r>
            <a:r>
              <a:rPr lang="en-US" sz="2800" dirty="0">
                <a:solidFill>
                  <a:schemeClr val="tx1"/>
                </a:solidFill>
                <a:latin typeface="Calibri" panose="020F0502020204030204" pitchFamily="34" charset="0"/>
                <a:cs typeface="Calibri" panose="020F0502020204030204" pitchFamily="34" charset="0"/>
              </a:rPr>
              <a:t> / day</a:t>
            </a:r>
          </a:p>
          <a:p>
            <a:pPr marL="457200" lvl="1"/>
            <a:r>
              <a:rPr lang="en-US" sz="2800" dirty="0">
                <a:solidFill>
                  <a:schemeClr val="tx1"/>
                </a:solidFill>
                <a:latin typeface="Calibri" panose="020F0502020204030204" pitchFamily="34" charset="0"/>
                <a:cs typeface="Calibri" panose="020F0502020204030204" pitchFamily="34" charset="0"/>
              </a:rPr>
              <a:t>0.6% of </a:t>
            </a:r>
            <a:r>
              <a:rPr lang="en-US" sz="2800" dirty="0">
                <a:latin typeface="Calibri" panose="020F0502020204030204" pitchFamily="34" charset="0"/>
                <a:cs typeface="Calibri" panose="020F0502020204030204" pitchFamily="34" charset="0"/>
              </a:rPr>
              <a:t>global</a:t>
            </a:r>
            <a:r>
              <a:rPr lang="en-US" sz="2800" b="0" dirty="0">
                <a:latin typeface="Calibri" panose="020F0502020204030204" pitchFamily="34" charset="0"/>
                <a:cs typeface="Calibri" panose="020F0502020204030204" pitchFamily="34" charset="0"/>
              </a:rPr>
              <a:t> CO</a:t>
            </a:r>
            <a:r>
              <a:rPr lang="en-US" sz="2800" b="0" baseline="-25000" dirty="0">
                <a:latin typeface="Calibri" panose="020F0502020204030204" pitchFamily="34" charset="0"/>
                <a:cs typeface="Calibri" panose="020F0502020204030204" pitchFamily="34" charset="0"/>
              </a:rPr>
              <a:t>2</a:t>
            </a:r>
            <a:r>
              <a:rPr lang="en-US" sz="2800" b="0" dirty="0">
                <a:latin typeface="Calibri" panose="020F0502020204030204" pitchFamily="34" charset="0"/>
                <a:cs typeface="Calibri" panose="020F0502020204030204" pitchFamily="34" charset="0"/>
              </a:rPr>
              <a:t> emissions</a:t>
            </a:r>
          </a:p>
          <a:p>
            <a:pPr marL="228600" lvl="1" indent="0">
              <a:buNone/>
            </a:pPr>
            <a:endParaRPr lang="en-US" sz="2800" b="0" dirty="0">
              <a:latin typeface="Calibri" panose="020F0502020204030204" pitchFamily="34" charset="0"/>
              <a:cs typeface="Calibri" panose="020F0502020204030204" pitchFamily="34" charset="0"/>
            </a:endParaRPr>
          </a:p>
          <a:p>
            <a:pPr marL="228600" lvl="1" indent="0">
              <a:buNone/>
            </a:pPr>
            <a:r>
              <a:rPr lang="en-US" sz="2800" b="0" dirty="0">
                <a:latin typeface="Calibri" panose="020F0502020204030204" pitchFamily="34" charset="0"/>
                <a:cs typeface="Calibri" panose="020F0502020204030204" pitchFamily="34" charset="0"/>
              </a:rPr>
              <a:t>Global CO</a:t>
            </a:r>
            <a:r>
              <a:rPr lang="en-US" sz="2800" b="0" baseline="-25000" dirty="0">
                <a:latin typeface="Calibri" panose="020F0502020204030204" pitchFamily="34" charset="0"/>
                <a:cs typeface="Calibri" panose="020F0502020204030204" pitchFamily="34" charset="0"/>
              </a:rPr>
              <a:t>2</a:t>
            </a:r>
            <a:r>
              <a:rPr lang="en-US" sz="2800" b="0" dirty="0">
                <a:latin typeface="Calibri" panose="020F0502020204030204" pitchFamily="34" charset="0"/>
                <a:cs typeface="Calibri" panose="020F0502020204030204" pitchFamily="34" charset="0"/>
              </a:rPr>
              <a:t> emissions</a:t>
            </a:r>
          </a:p>
          <a:p>
            <a:pPr marL="457200" lvl="1"/>
            <a:r>
              <a:rPr lang="en-US" sz="2800" dirty="0">
                <a:solidFill>
                  <a:schemeClr val="tx1"/>
                </a:solidFill>
                <a:latin typeface="Calibri" panose="020F0502020204030204" pitchFamily="34" charset="0"/>
                <a:cs typeface="Calibri" panose="020F0502020204030204" pitchFamily="34" charset="0"/>
              </a:rPr>
              <a:t>1.9% </a:t>
            </a:r>
            <a:r>
              <a:rPr lang="en-US" sz="2800" dirty="0">
                <a:latin typeface="Calibri" panose="020F0502020204030204" pitchFamily="34" charset="0"/>
                <a:cs typeface="Calibri" panose="020F0502020204030204" pitchFamily="34" charset="0"/>
              </a:rPr>
              <a:t>from Aviation</a:t>
            </a:r>
          </a:p>
          <a:p>
            <a:pPr marL="457200" lvl="1"/>
            <a:r>
              <a:rPr lang="en-US" sz="2800" dirty="0">
                <a:solidFill>
                  <a:schemeClr val="tx1"/>
                </a:solidFill>
                <a:latin typeface="Calibri" panose="020F0502020204030204" pitchFamily="34" charset="0"/>
                <a:cs typeface="Calibri" panose="020F0502020204030204" pitchFamily="34" charset="0"/>
              </a:rPr>
              <a:t>1.7% from Shipping </a:t>
            </a:r>
          </a:p>
          <a:p>
            <a:pPr marL="0" indent="0">
              <a:buNone/>
            </a:pPr>
            <a:endParaRPr lang="en-US" sz="2800" dirty="0">
              <a:solidFill>
                <a:schemeClr val="tx1"/>
              </a:solidFill>
              <a:latin typeface="Calibri" panose="020F0502020204030204" pitchFamily="34" charset="0"/>
              <a:cs typeface="Calibri" panose="020F0502020204030204" pitchFamily="34" charset="0"/>
            </a:endParaRPr>
          </a:p>
        </p:txBody>
      </p:sp>
      <p:pic>
        <p:nvPicPr>
          <p:cNvPr id="8" name="Picture 7" descr="Smoke from factory">
            <a:extLst>
              <a:ext uri="{FF2B5EF4-FFF2-40B4-BE49-F238E27FC236}">
                <a16:creationId xmlns:a16="http://schemas.microsoft.com/office/drawing/2014/main" id="{C41133D2-0060-2DDD-F9FA-6C7B1B08F89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34431" r="28153" b="1"/>
          <a:stretch/>
        </p:blipFill>
        <p:spPr>
          <a:xfrm>
            <a:off x="6235716" y="732999"/>
            <a:ext cx="2429653" cy="4334450"/>
          </a:xfrm>
          <a:custGeom>
            <a:avLst/>
            <a:gdLst/>
            <a:ahLst/>
            <a:cxnLst/>
            <a:rect l="l" t="t" r="r" b="b"/>
            <a:pathLst>
              <a:path w="3239538" h="4334450">
                <a:moveTo>
                  <a:pt x="322464" y="0"/>
                </a:moveTo>
                <a:lnTo>
                  <a:pt x="3239538" y="0"/>
                </a:lnTo>
                <a:lnTo>
                  <a:pt x="3239538" y="4011987"/>
                </a:lnTo>
                <a:lnTo>
                  <a:pt x="2917075" y="4334450"/>
                </a:lnTo>
                <a:lnTo>
                  <a:pt x="0" y="4334450"/>
                </a:lnTo>
                <a:lnTo>
                  <a:pt x="0" y="322464"/>
                </a:lnTo>
                <a:close/>
              </a:path>
            </a:pathLst>
          </a:custGeom>
          <a:ln w="15875">
            <a:solidFill>
              <a:srgbClr val="FFFFFF">
                <a:alpha val="40000"/>
              </a:srgbClr>
            </a:solidFill>
          </a:ln>
          <a:effectLst>
            <a:innerShdw blurRad="57150" dist="38100" dir="14460000">
              <a:prstClr val="black">
                <a:alpha val="70000"/>
              </a:prstClr>
            </a:innerShdw>
          </a:effectLst>
        </p:spPr>
      </p:pic>
    </p:spTree>
    <p:extLst>
      <p:ext uri="{BB962C8B-B14F-4D97-AF65-F5344CB8AC3E}">
        <p14:creationId xmlns:p14="http://schemas.microsoft.com/office/powerpoint/2010/main" val="15093502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B507A-C28C-4971-B1A2-B0ED7634BCDE}"/>
              </a:ext>
            </a:extLst>
          </p:cNvPr>
          <p:cNvSpPr>
            <a:spLocks noGrp="1"/>
          </p:cNvSpPr>
          <p:nvPr>
            <p:ph type="title"/>
          </p:nvPr>
        </p:nvSpPr>
        <p:spPr>
          <a:xfrm>
            <a:off x="632593" y="213947"/>
            <a:ext cx="7765321" cy="1326321"/>
          </a:xfrm>
        </p:spPr>
        <p:txBody>
          <a:bodyPr>
            <a:normAutofit/>
          </a:bodyPr>
          <a:lstStyle/>
          <a:p>
            <a:r>
              <a:rPr lang="de-AT" sz="3200" b="0" dirty="0">
                <a:latin typeface="Calibri" panose="020F0502020204030204" pitchFamily="34" charset="0"/>
                <a:cs typeface="Calibri" panose="020F0502020204030204" pitchFamily="34" charset="0"/>
              </a:rPr>
              <a:t>Annual cost/value of NRW (billion USD)</a:t>
            </a:r>
            <a:endParaRPr lang="en-US" sz="3200" b="0" dirty="0">
              <a:latin typeface="Calibri" panose="020F0502020204030204" pitchFamily="34" charset="0"/>
              <a:cs typeface="Calibri" panose="020F0502020204030204" pitchFamily="34" charset="0"/>
            </a:endParaRPr>
          </a:p>
        </p:txBody>
      </p:sp>
      <p:graphicFrame>
        <p:nvGraphicFramePr>
          <p:cNvPr id="7" name="Content Placeholder 6">
            <a:extLst>
              <a:ext uri="{FF2B5EF4-FFF2-40B4-BE49-F238E27FC236}">
                <a16:creationId xmlns:a16="http://schemas.microsoft.com/office/drawing/2014/main" id="{DF6CC8BD-6756-4D5C-8107-181995C2FBB2}"/>
              </a:ext>
            </a:extLst>
          </p:cNvPr>
          <p:cNvGraphicFramePr>
            <a:graphicFrameLocks noGrp="1" noChangeAspect="1"/>
          </p:cNvGraphicFramePr>
          <p:nvPr>
            <p:ph idx="4294967295"/>
            <p:extLst>
              <p:ext uri="{D42A27DB-BD31-4B8C-83A1-F6EECF244321}">
                <p14:modId xmlns:p14="http://schemas.microsoft.com/office/powerpoint/2010/main" val="2223826712"/>
              </p:ext>
            </p:extLst>
          </p:nvPr>
        </p:nvGraphicFramePr>
        <p:xfrm>
          <a:off x="96714" y="1424354"/>
          <a:ext cx="8924193" cy="5073161"/>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48028E82-8164-4FCC-BD2B-FD7175E1EF1A}"/>
              </a:ext>
            </a:extLst>
          </p:cNvPr>
          <p:cNvSpPr txBox="1"/>
          <p:nvPr/>
        </p:nvSpPr>
        <p:spPr>
          <a:xfrm>
            <a:off x="88471" y="6442502"/>
            <a:ext cx="6394168" cy="415498"/>
          </a:xfrm>
          <a:prstGeom prst="rect">
            <a:avLst/>
          </a:prstGeom>
          <a:noFill/>
        </p:spPr>
        <p:txBody>
          <a:bodyPr wrap="square" rtlCol="0">
            <a:spAutoFit/>
          </a:bodyPr>
          <a:lstStyle/>
          <a:p>
            <a:pPr defTabSz="685800">
              <a:defRPr/>
            </a:pPr>
            <a:r>
              <a:rPr lang="de-AT" sz="1050" dirty="0">
                <a:latin typeface="Calibri" panose="020F0502020204030204"/>
              </a:rPr>
              <a:t>Source: </a:t>
            </a:r>
          </a:p>
          <a:p>
            <a:pPr defTabSz="685800">
              <a:defRPr/>
            </a:pPr>
            <a:r>
              <a:rPr lang="en-US" sz="1050" dirty="0">
                <a:latin typeface="AdvOT3b24fb65.B"/>
              </a:rPr>
              <a:t>Quantifying the global non-revenue water problem, </a:t>
            </a:r>
            <a:r>
              <a:rPr lang="en-US" sz="1050" dirty="0">
                <a:latin typeface="AdvOT99ad3856"/>
              </a:rPr>
              <a:t>R. Liemberger and A. Wyatt, IWA Publishing 2019</a:t>
            </a:r>
            <a:endParaRPr lang="en-US" sz="1200" dirty="0">
              <a:latin typeface="Calibri" panose="020F0502020204030204"/>
            </a:endParaRPr>
          </a:p>
        </p:txBody>
      </p:sp>
    </p:spTree>
    <p:extLst>
      <p:ext uri="{BB962C8B-B14F-4D97-AF65-F5344CB8AC3E}">
        <p14:creationId xmlns:p14="http://schemas.microsoft.com/office/powerpoint/2010/main" val="536129086"/>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32593" y="0"/>
            <a:ext cx="7765321" cy="1326321"/>
          </a:xfrm>
        </p:spPr>
        <p:txBody>
          <a:bodyPr>
            <a:normAutofit/>
          </a:bodyPr>
          <a:lstStyle/>
          <a:p>
            <a:r>
              <a:rPr lang="en-US" sz="3200" b="0" dirty="0">
                <a:latin typeface="Calibri" panose="020F0502020204030204" pitchFamily="34" charset="0"/>
                <a:cs typeface="Calibri" panose="020F0502020204030204" pitchFamily="34" charset="0"/>
              </a:rPr>
              <a:t>Where are your losses </a:t>
            </a:r>
          </a:p>
        </p:txBody>
      </p:sp>
      <p:sp>
        <p:nvSpPr>
          <p:cNvPr id="3" name="Inhaltsplatzhalter 2"/>
          <p:cNvSpPr>
            <a:spLocks noGrp="1"/>
          </p:cNvSpPr>
          <p:nvPr>
            <p:ph idx="1"/>
          </p:nvPr>
        </p:nvSpPr>
        <p:spPr>
          <a:xfrm>
            <a:off x="237393" y="935480"/>
            <a:ext cx="8598877" cy="5641166"/>
          </a:xfrm>
        </p:spPr>
        <p:txBody>
          <a:bodyPr>
            <a:normAutofit fontScale="85000" lnSpcReduction="20000"/>
          </a:bodyPr>
          <a:lstStyle/>
          <a:p>
            <a:r>
              <a:rPr lang="en-US" sz="3100" dirty="0">
                <a:latin typeface="Calibri" panose="020F0502020204030204" pitchFamily="34" charset="0"/>
                <a:cs typeface="Calibri" panose="020F0502020204030204" pitchFamily="34" charset="0"/>
              </a:rPr>
              <a:t>Do you have real losses or apparent losses? </a:t>
            </a:r>
          </a:p>
          <a:p>
            <a:r>
              <a:rPr lang="en-US" sz="3100" b="1" dirty="0">
                <a:solidFill>
                  <a:srgbClr val="FFFF00"/>
                </a:solidFill>
                <a:latin typeface="Calibri" panose="020F0502020204030204" pitchFamily="34" charset="0"/>
                <a:cs typeface="Calibri" panose="020F0502020204030204" pitchFamily="34" charset="0"/>
              </a:rPr>
              <a:t>Apparent losses / Commercial </a:t>
            </a:r>
            <a:r>
              <a:rPr lang="en-US" sz="3100" dirty="0">
                <a:latin typeface="Calibri" panose="020F0502020204030204" pitchFamily="34" charset="0"/>
                <a:cs typeface="Calibri" panose="020F0502020204030204" pitchFamily="34" charset="0"/>
              </a:rPr>
              <a:t>are your next source of </a:t>
            </a:r>
            <a:r>
              <a:rPr lang="en-US" sz="3100" b="1" dirty="0">
                <a:solidFill>
                  <a:srgbClr val="FFFF00"/>
                </a:solidFill>
                <a:latin typeface="Calibri" panose="020F0502020204030204" pitchFamily="34" charset="0"/>
                <a:cs typeface="Calibri" panose="020F0502020204030204" pitchFamily="34" charset="0"/>
              </a:rPr>
              <a:t>income</a:t>
            </a:r>
          </a:p>
          <a:p>
            <a:pPr lvl="1"/>
            <a:r>
              <a:rPr lang="en-US" sz="3100" dirty="0">
                <a:latin typeface="Calibri" panose="020F0502020204030204" pitchFamily="34" charset="0"/>
                <a:cs typeface="Calibri" panose="020F0502020204030204" pitchFamily="34" charset="0"/>
              </a:rPr>
              <a:t>Customer census</a:t>
            </a:r>
          </a:p>
          <a:p>
            <a:pPr lvl="1"/>
            <a:r>
              <a:rPr lang="en-US" sz="3100" dirty="0">
                <a:latin typeface="Calibri" panose="020F0502020204030204" pitchFamily="34" charset="0"/>
                <a:cs typeface="Calibri" panose="020F0502020204030204" pitchFamily="34" charset="0"/>
              </a:rPr>
              <a:t>Meter installation/replacement program</a:t>
            </a:r>
          </a:p>
          <a:p>
            <a:r>
              <a:rPr lang="en-US" sz="3100" b="1" dirty="0">
                <a:solidFill>
                  <a:srgbClr val="FFFF00"/>
                </a:solidFill>
                <a:latin typeface="Calibri" panose="020F0502020204030204" pitchFamily="34" charset="0"/>
                <a:cs typeface="Calibri" panose="020F0502020204030204" pitchFamily="34" charset="0"/>
              </a:rPr>
              <a:t>Real losses / Physical Losses </a:t>
            </a:r>
            <a:r>
              <a:rPr lang="en-US" sz="3100" dirty="0">
                <a:latin typeface="Calibri" panose="020F0502020204030204" pitchFamily="34" charset="0"/>
                <a:cs typeface="Calibri" panose="020F0502020204030204" pitchFamily="34" charset="0"/>
              </a:rPr>
              <a:t>are your next source of </a:t>
            </a:r>
            <a:r>
              <a:rPr lang="en-US" sz="3100" b="1" dirty="0">
                <a:solidFill>
                  <a:srgbClr val="FFFF00"/>
                </a:solidFill>
                <a:latin typeface="Calibri" panose="020F0502020204030204" pitchFamily="34" charset="0"/>
                <a:cs typeface="Calibri" panose="020F0502020204030204" pitchFamily="34" charset="0"/>
              </a:rPr>
              <a:t>water</a:t>
            </a:r>
            <a:r>
              <a:rPr lang="en-US" sz="3100" b="1" dirty="0">
                <a:solidFill>
                  <a:srgbClr val="C00000"/>
                </a:solidFill>
                <a:latin typeface="Calibri" panose="020F0502020204030204" pitchFamily="34" charset="0"/>
                <a:cs typeface="Calibri" panose="020F0502020204030204" pitchFamily="34" charset="0"/>
              </a:rPr>
              <a:t> </a:t>
            </a:r>
          </a:p>
          <a:p>
            <a:pPr lvl="1"/>
            <a:r>
              <a:rPr lang="en-US" sz="3100" spc="23" dirty="0">
                <a:latin typeface="Calibri" panose="020F0502020204030204" pitchFamily="34" charset="0"/>
                <a:cs typeface="Calibri" panose="020F0502020204030204" pitchFamily="34" charset="0"/>
              </a:rPr>
              <a:t>Produce a plan using the 4 IWA pillars for real loss reduction </a:t>
            </a:r>
          </a:p>
          <a:p>
            <a:pPr lvl="2"/>
            <a:r>
              <a:rPr lang="en-US" sz="3100" dirty="0">
                <a:latin typeface="Calibri" panose="020F0502020204030204" pitchFamily="34" charset="0"/>
                <a:cs typeface="Calibri" panose="020F0502020204030204" pitchFamily="34" charset="0"/>
              </a:rPr>
              <a:t>Active Leakage Control (leak detection)</a:t>
            </a:r>
          </a:p>
          <a:p>
            <a:pPr lvl="2"/>
            <a:r>
              <a:rPr lang="en-US" sz="3100" dirty="0">
                <a:latin typeface="Calibri" panose="020F0502020204030204" pitchFamily="34" charset="0"/>
                <a:cs typeface="Calibri" panose="020F0502020204030204" pitchFamily="34" charset="0"/>
              </a:rPr>
              <a:t>Pressure management </a:t>
            </a:r>
          </a:p>
          <a:p>
            <a:pPr lvl="2"/>
            <a:r>
              <a:rPr lang="en-US" sz="3100" dirty="0">
                <a:latin typeface="Calibri" panose="020F0502020204030204" pitchFamily="34" charset="0"/>
                <a:cs typeface="Calibri" panose="020F0502020204030204" pitchFamily="34" charset="0"/>
              </a:rPr>
              <a:t>Speed and quality of repairs</a:t>
            </a:r>
          </a:p>
          <a:p>
            <a:pPr lvl="2"/>
            <a:r>
              <a:rPr lang="en-US" sz="3100" dirty="0">
                <a:latin typeface="Calibri" panose="020F0502020204030204" pitchFamily="34" charset="0"/>
                <a:cs typeface="Calibri" panose="020F0502020204030204" pitchFamily="34" charset="0"/>
              </a:rPr>
              <a:t>Rehabilitation / infrastructure renewal</a:t>
            </a:r>
            <a:r>
              <a:rPr lang="en-US" sz="3000" dirty="0">
                <a:latin typeface="Calibri" panose="020F0502020204030204" pitchFamily="34" charset="0"/>
                <a:cs typeface="Calibri" panose="020F0502020204030204" pitchFamily="34" charset="0"/>
              </a:rPr>
              <a:t> </a:t>
            </a:r>
          </a:p>
          <a:p>
            <a:pPr marL="0" indent="0">
              <a:buNone/>
            </a:pPr>
            <a:endParaRPr lang="en-US" dirty="0"/>
          </a:p>
        </p:txBody>
      </p:sp>
    </p:spTree>
    <p:extLst>
      <p:ext uri="{BB962C8B-B14F-4D97-AF65-F5344CB8AC3E}">
        <p14:creationId xmlns:p14="http://schemas.microsoft.com/office/powerpoint/2010/main" val="1855209601"/>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66074"/>
            <a:ext cx="7886700" cy="994172"/>
          </a:xfrm>
        </p:spPr>
        <p:txBody>
          <a:bodyPr>
            <a:normAutofit/>
          </a:bodyPr>
          <a:lstStyle/>
          <a:p>
            <a:r>
              <a:rPr lang="en-GB" sz="3200" b="0" dirty="0">
                <a:latin typeface="Calibri" panose="020F0502020204030204" pitchFamily="34" charset="0"/>
                <a:cs typeface="Calibri" panose="020F0502020204030204" pitchFamily="34" charset="0"/>
              </a:rPr>
              <a:t>NRW Reduction Strategy </a:t>
            </a:r>
            <a:br>
              <a:rPr lang="en-GB" sz="3200" b="0" dirty="0">
                <a:latin typeface="Calibri" panose="020F0502020204030204" pitchFamily="34" charset="0"/>
                <a:cs typeface="Calibri" panose="020F0502020204030204" pitchFamily="34" charset="0"/>
              </a:rPr>
            </a:br>
            <a:r>
              <a:rPr lang="en-GB" sz="3200" b="0" dirty="0">
                <a:latin typeface="Calibri" panose="020F0502020204030204" pitchFamily="34" charset="0"/>
                <a:cs typeface="Calibri" panose="020F0502020204030204" pitchFamily="34" charset="0"/>
              </a:rPr>
              <a:t>Apparent / Commercial Losses</a:t>
            </a:r>
            <a:endParaRPr lang="en-GB" sz="3200" dirty="0">
              <a:latin typeface="Calibri" panose="020F0502020204030204" pitchFamily="34" charset="0"/>
              <a:cs typeface="Calibri" panose="020F0502020204030204" pitchFamily="34" charset="0"/>
            </a:endParaRPr>
          </a:p>
        </p:txBody>
      </p:sp>
      <p:sp>
        <p:nvSpPr>
          <p:cNvPr id="5" name="Rectangle 4"/>
          <p:cNvSpPr/>
          <p:nvPr/>
        </p:nvSpPr>
        <p:spPr>
          <a:xfrm>
            <a:off x="3341076" y="2769422"/>
            <a:ext cx="2435469" cy="1908086"/>
          </a:xfrm>
          <a:prstGeom prst="rect">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a:p>
            <a:pPr algn="ctr"/>
            <a:endParaRPr lang="en-GB" sz="1350" dirty="0"/>
          </a:p>
          <a:p>
            <a:pPr algn="ctr"/>
            <a:endParaRPr lang="en-GB" sz="1350" dirty="0"/>
          </a:p>
          <a:p>
            <a:pPr algn="ctr"/>
            <a:endParaRPr lang="en-GB" sz="1350" dirty="0"/>
          </a:p>
          <a:p>
            <a:pPr algn="ctr"/>
            <a:r>
              <a:rPr lang="en-GB" sz="1350" dirty="0"/>
              <a:t>Existing Commercial Losses</a:t>
            </a:r>
          </a:p>
        </p:txBody>
      </p:sp>
      <p:sp>
        <p:nvSpPr>
          <p:cNvPr id="6" name="Rectangle 5"/>
          <p:cNvSpPr/>
          <p:nvPr/>
        </p:nvSpPr>
        <p:spPr>
          <a:xfrm>
            <a:off x="3596054" y="3179868"/>
            <a:ext cx="1872760" cy="97889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Calibri" panose="020F0502020204030204" pitchFamily="34" charset="0"/>
                <a:cs typeface="Calibri" panose="020F0502020204030204" pitchFamily="34" charset="0"/>
              </a:rPr>
              <a:t>Economic target for Commercial Losses</a:t>
            </a:r>
          </a:p>
        </p:txBody>
      </p:sp>
      <p:sp>
        <p:nvSpPr>
          <p:cNvPr id="7" name="Right Arrow 6"/>
          <p:cNvSpPr/>
          <p:nvPr/>
        </p:nvSpPr>
        <p:spPr>
          <a:xfrm>
            <a:off x="1573823" y="2734409"/>
            <a:ext cx="1763841" cy="1776046"/>
          </a:xfrm>
          <a:prstGeom prst="rightArrow">
            <a:avLst>
              <a:gd name="adj1" fmla="val 50000"/>
              <a:gd name="adj2" fmla="val 49003"/>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Calibri" panose="020F0502020204030204" pitchFamily="34" charset="0"/>
                <a:cs typeface="Calibri" panose="020F0502020204030204" pitchFamily="34" charset="0"/>
              </a:rPr>
              <a:t>Water account errors</a:t>
            </a:r>
          </a:p>
        </p:txBody>
      </p:sp>
      <p:sp>
        <p:nvSpPr>
          <p:cNvPr id="8" name="Right Arrow 7"/>
          <p:cNvSpPr/>
          <p:nvPr/>
        </p:nvSpPr>
        <p:spPr>
          <a:xfrm flipH="1">
            <a:off x="5779132" y="2760786"/>
            <a:ext cx="1870176" cy="1652952"/>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Calibri" panose="020F0502020204030204" pitchFamily="34" charset="0"/>
                <a:cs typeface="Calibri" panose="020F0502020204030204" pitchFamily="34" charset="0"/>
              </a:rPr>
              <a:t>Meter under registration</a:t>
            </a:r>
          </a:p>
        </p:txBody>
      </p:sp>
      <p:sp>
        <p:nvSpPr>
          <p:cNvPr id="9" name="Right Arrow 8"/>
          <p:cNvSpPr/>
          <p:nvPr/>
        </p:nvSpPr>
        <p:spPr>
          <a:xfrm rot="5400000" flipH="1">
            <a:off x="4044329" y="4088290"/>
            <a:ext cx="1137259" cy="236234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600" dirty="0">
                <a:solidFill>
                  <a:schemeClr val="tx1"/>
                </a:solidFill>
                <a:latin typeface="Calibri" panose="020F0502020204030204" pitchFamily="34" charset="0"/>
                <a:cs typeface="Calibri" panose="020F0502020204030204" pitchFamily="34" charset="0"/>
              </a:rPr>
              <a:t>Water theft</a:t>
            </a:r>
          </a:p>
        </p:txBody>
      </p:sp>
      <p:sp>
        <p:nvSpPr>
          <p:cNvPr id="10" name="Right Arrow 9"/>
          <p:cNvSpPr/>
          <p:nvPr/>
        </p:nvSpPr>
        <p:spPr>
          <a:xfrm rot="16200000" flipH="1" flipV="1">
            <a:off x="4044325" y="956723"/>
            <a:ext cx="1106327" cy="2428454"/>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600" dirty="0">
                <a:solidFill>
                  <a:schemeClr val="tx1"/>
                </a:solidFill>
                <a:latin typeface="Calibri" panose="020F0502020204030204" pitchFamily="34" charset="0"/>
                <a:cs typeface="Calibri" panose="020F0502020204030204" pitchFamily="34" charset="0"/>
              </a:rPr>
              <a:t>Meter errors</a:t>
            </a:r>
          </a:p>
        </p:txBody>
      </p:sp>
      <p:sp>
        <p:nvSpPr>
          <p:cNvPr id="4" name="Rounded Rectangle 13">
            <a:extLst>
              <a:ext uri="{FF2B5EF4-FFF2-40B4-BE49-F238E27FC236}">
                <a16:creationId xmlns:a16="http://schemas.microsoft.com/office/drawing/2014/main" id="{B3093B36-9C7C-199E-01EB-C69611AD3560}"/>
              </a:ext>
            </a:extLst>
          </p:cNvPr>
          <p:cNvSpPr/>
          <p:nvPr/>
        </p:nvSpPr>
        <p:spPr>
          <a:xfrm>
            <a:off x="1046284" y="4972296"/>
            <a:ext cx="1717563" cy="72316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Calibri" panose="020F0502020204030204" pitchFamily="34" charset="0"/>
                <a:cs typeface="Calibri" panose="020F0502020204030204" pitchFamily="34" charset="0"/>
              </a:rPr>
              <a:t>Apparent / Commercial Losses</a:t>
            </a:r>
          </a:p>
        </p:txBody>
      </p:sp>
      <p:cxnSp>
        <p:nvCxnSpPr>
          <p:cNvPr id="12" name="Straight Arrow Connector 11">
            <a:extLst>
              <a:ext uri="{FF2B5EF4-FFF2-40B4-BE49-F238E27FC236}">
                <a16:creationId xmlns:a16="http://schemas.microsoft.com/office/drawing/2014/main" id="{29F7DF3C-576E-32A8-5D63-21439F994D4E}"/>
              </a:ext>
            </a:extLst>
          </p:cNvPr>
          <p:cNvCxnSpPr>
            <a:cxnSpLocks/>
          </p:cNvCxnSpPr>
          <p:nvPr/>
        </p:nvCxnSpPr>
        <p:spPr>
          <a:xfrm flipV="1">
            <a:off x="2444261" y="4673357"/>
            <a:ext cx="896814" cy="59323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9272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ight Arrow 9">
            <a:extLst>
              <a:ext uri="{FF2B5EF4-FFF2-40B4-BE49-F238E27FC236}">
                <a16:creationId xmlns:a16="http://schemas.microsoft.com/office/drawing/2014/main" id="{49B4CA3F-EF0F-5410-A89D-8BBD86BFEBB5}"/>
              </a:ext>
            </a:extLst>
          </p:cNvPr>
          <p:cNvSpPr/>
          <p:nvPr/>
        </p:nvSpPr>
        <p:spPr>
          <a:xfrm rot="5400000" flipH="1" flipV="1">
            <a:off x="3706358" y="514750"/>
            <a:ext cx="1315121" cy="2655276"/>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sz="1600" dirty="0">
              <a:solidFill>
                <a:schemeClr val="tx1"/>
              </a:solidFill>
              <a:latin typeface="Calibri" panose="020F0502020204030204" pitchFamily="34" charset="0"/>
              <a:cs typeface="Calibri" panose="020F0502020204030204" pitchFamily="34" charset="0"/>
            </a:endParaRPr>
          </a:p>
        </p:txBody>
      </p:sp>
      <p:sp>
        <p:nvSpPr>
          <p:cNvPr id="2" name="Title 1"/>
          <p:cNvSpPr>
            <a:spLocks noGrp="1"/>
          </p:cNvSpPr>
          <p:nvPr>
            <p:ph type="title" idx="4294967295"/>
          </p:nvPr>
        </p:nvSpPr>
        <p:spPr>
          <a:xfrm>
            <a:off x="448409" y="175846"/>
            <a:ext cx="7886700" cy="993775"/>
          </a:xfrm>
        </p:spPr>
        <p:txBody>
          <a:bodyPr>
            <a:noAutofit/>
          </a:bodyPr>
          <a:lstStyle/>
          <a:p>
            <a:r>
              <a:rPr lang="en-GB" sz="3200" b="0" dirty="0">
                <a:latin typeface="Calibri" panose="020F0502020204030204" pitchFamily="34" charset="0"/>
                <a:cs typeface="Calibri" panose="020F0502020204030204" pitchFamily="34" charset="0"/>
              </a:rPr>
              <a:t>NRW Reduction Strategy  </a:t>
            </a:r>
            <a:br>
              <a:rPr lang="en-GB" sz="3200" b="0" dirty="0">
                <a:latin typeface="Calibri" panose="020F0502020204030204" pitchFamily="34" charset="0"/>
                <a:cs typeface="Calibri" panose="020F0502020204030204" pitchFamily="34" charset="0"/>
              </a:rPr>
            </a:br>
            <a:r>
              <a:rPr lang="en-GB" sz="3200" b="0" dirty="0">
                <a:latin typeface="Calibri" panose="020F0502020204030204" pitchFamily="34" charset="0"/>
                <a:cs typeface="Calibri" panose="020F0502020204030204" pitchFamily="34" charset="0"/>
              </a:rPr>
              <a:t>Real / Physical Losses</a:t>
            </a:r>
            <a:endParaRPr lang="en-GB" sz="3200" dirty="0">
              <a:latin typeface="Calibri" panose="020F0502020204030204" pitchFamily="34" charset="0"/>
              <a:cs typeface="Calibri" panose="020F0502020204030204" pitchFamily="34" charset="0"/>
            </a:endParaRPr>
          </a:p>
        </p:txBody>
      </p:sp>
      <p:sp>
        <p:nvSpPr>
          <p:cNvPr id="5" name="Rectangle 4"/>
          <p:cNvSpPr/>
          <p:nvPr/>
        </p:nvSpPr>
        <p:spPr>
          <a:xfrm>
            <a:off x="3174022" y="2769423"/>
            <a:ext cx="2446849" cy="1680374"/>
          </a:xfrm>
          <a:prstGeom prst="rect">
            <a:avLst/>
          </a:prstGeom>
          <a:solidFill>
            <a:schemeClr val="tx1">
              <a:lumMod val="75000"/>
              <a:lumOff val="25000"/>
            </a:schemeClr>
          </a:solidFill>
          <a:ln w="444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a:p>
            <a:pPr algn="ctr"/>
            <a:endParaRPr lang="en-GB" sz="1200" dirty="0"/>
          </a:p>
          <a:p>
            <a:pPr algn="ctr"/>
            <a:endParaRPr lang="en-GB" sz="1200" dirty="0"/>
          </a:p>
          <a:p>
            <a:pPr algn="ctr"/>
            <a:endParaRPr lang="en-GB" sz="1200" dirty="0"/>
          </a:p>
          <a:p>
            <a:pPr algn="ctr"/>
            <a:endParaRPr lang="en-GB" sz="1200" dirty="0"/>
          </a:p>
          <a:p>
            <a:pPr algn="ctr"/>
            <a:endParaRPr lang="en-GB" sz="1200" b="1" dirty="0"/>
          </a:p>
          <a:p>
            <a:pPr algn="ctr"/>
            <a:r>
              <a:rPr lang="en-GB" sz="1200" b="1" dirty="0"/>
              <a:t>Potentially recoverable </a:t>
            </a:r>
          </a:p>
          <a:p>
            <a:pPr algn="ctr"/>
            <a:r>
              <a:rPr lang="en-GB" sz="1200" b="1" dirty="0"/>
              <a:t>Physical Losses</a:t>
            </a:r>
          </a:p>
        </p:txBody>
      </p:sp>
      <p:sp>
        <p:nvSpPr>
          <p:cNvPr id="7" name="Right Arrow 6"/>
          <p:cNvSpPr/>
          <p:nvPr/>
        </p:nvSpPr>
        <p:spPr>
          <a:xfrm>
            <a:off x="1412588" y="2747959"/>
            <a:ext cx="1752951" cy="1680374"/>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Calibri" panose="020F0502020204030204" pitchFamily="34" charset="0"/>
                <a:cs typeface="Calibri" panose="020F0502020204030204" pitchFamily="34" charset="0"/>
              </a:rPr>
              <a:t>Speed and quality of repairs</a:t>
            </a:r>
          </a:p>
        </p:txBody>
      </p:sp>
      <p:sp>
        <p:nvSpPr>
          <p:cNvPr id="8" name="Right Arrow 7"/>
          <p:cNvSpPr/>
          <p:nvPr/>
        </p:nvSpPr>
        <p:spPr>
          <a:xfrm flipH="1">
            <a:off x="5628939" y="2771540"/>
            <a:ext cx="1890272" cy="1538811"/>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Calibri" panose="020F0502020204030204" pitchFamily="34" charset="0"/>
                <a:cs typeface="Calibri" panose="020F0502020204030204" pitchFamily="34" charset="0"/>
              </a:rPr>
              <a:t>Active leakage control</a:t>
            </a:r>
          </a:p>
        </p:txBody>
      </p:sp>
      <p:sp>
        <p:nvSpPr>
          <p:cNvPr id="9" name="Right Arrow 8"/>
          <p:cNvSpPr/>
          <p:nvPr/>
        </p:nvSpPr>
        <p:spPr>
          <a:xfrm rot="5400000" flipH="1">
            <a:off x="3777954" y="3776663"/>
            <a:ext cx="1238983" cy="2655276"/>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600" dirty="0">
                <a:solidFill>
                  <a:schemeClr val="tx1"/>
                </a:solidFill>
                <a:latin typeface="Calibri" panose="020F0502020204030204" pitchFamily="34" charset="0"/>
                <a:cs typeface="Calibri" panose="020F0502020204030204" pitchFamily="34" charset="0"/>
              </a:rPr>
              <a:t>Asset management</a:t>
            </a:r>
          </a:p>
        </p:txBody>
      </p:sp>
      <p:sp>
        <p:nvSpPr>
          <p:cNvPr id="10" name="Right Arrow 9"/>
          <p:cNvSpPr/>
          <p:nvPr/>
        </p:nvSpPr>
        <p:spPr>
          <a:xfrm rot="16200000" flipH="1" flipV="1">
            <a:off x="3930160" y="984743"/>
            <a:ext cx="861647" cy="2655276"/>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1600" dirty="0">
                <a:solidFill>
                  <a:schemeClr val="tx1"/>
                </a:solidFill>
                <a:latin typeface="Calibri" panose="020F0502020204030204" pitchFamily="34" charset="0"/>
                <a:cs typeface="Calibri" panose="020F0502020204030204" pitchFamily="34" charset="0"/>
              </a:rPr>
              <a:t>Pressure management</a:t>
            </a:r>
          </a:p>
        </p:txBody>
      </p:sp>
      <p:sp>
        <p:nvSpPr>
          <p:cNvPr id="11" name="Rectangle 10"/>
          <p:cNvSpPr/>
          <p:nvPr/>
        </p:nvSpPr>
        <p:spPr>
          <a:xfrm>
            <a:off x="3472961" y="2927683"/>
            <a:ext cx="1872762" cy="1310209"/>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a:p>
            <a:pPr algn="ctr"/>
            <a:endParaRPr lang="en-GB" sz="1200" dirty="0"/>
          </a:p>
          <a:p>
            <a:pPr algn="ctr"/>
            <a:endParaRPr lang="en-GB" sz="1200" b="1" dirty="0"/>
          </a:p>
          <a:p>
            <a:pPr algn="ctr"/>
            <a:endParaRPr lang="en-GB" sz="1200" b="1" dirty="0"/>
          </a:p>
          <a:p>
            <a:pPr algn="ctr"/>
            <a:endParaRPr lang="en-GB" sz="1200" b="1" dirty="0"/>
          </a:p>
          <a:p>
            <a:pPr algn="ctr"/>
            <a:r>
              <a:rPr lang="en-GB" sz="1600" dirty="0">
                <a:latin typeface="Calibri" panose="020F0502020204030204" pitchFamily="34" charset="0"/>
                <a:cs typeface="Calibri" panose="020F0502020204030204" pitchFamily="34" charset="0"/>
              </a:rPr>
              <a:t>Economic level of Real Losses</a:t>
            </a:r>
          </a:p>
        </p:txBody>
      </p:sp>
      <p:sp>
        <p:nvSpPr>
          <p:cNvPr id="6" name="Rectangle 5"/>
          <p:cNvSpPr/>
          <p:nvPr/>
        </p:nvSpPr>
        <p:spPr>
          <a:xfrm>
            <a:off x="3631223" y="3028166"/>
            <a:ext cx="1519634" cy="72614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Calibri" panose="020F0502020204030204" pitchFamily="34" charset="0"/>
                <a:cs typeface="Calibri" panose="020F0502020204030204" pitchFamily="34" charset="0"/>
              </a:rPr>
              <a:t>Unavoidable Annual Real Losses</a:t>
            </a:r>
          </a:p>
        </p:txBody>
      </p:sp>
      <p:cxnSp>
        <p:nvCxnSpPr>
          <p:cNvPr id="13" name="Straight Arrow Connector 12"/>
          <p:cNvCxnSpPr>
            <a:cxnSpLocks/>
          </p:cNvCxnSpPr>
          <p:nvPr/>
        </p:nvCxnSpPr>
        <p:spPr>
          <a:xfrm flipV="1">
            <a:off x="2215661" y="4488719"/>
            <a:ext cx="896814" cy="59323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694593" y="4857996"/>
            <a:ext cx="1717563" cy="72316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Calibri" panose="020F0502020204030204" pitchFamily="34" charset="0"/>
                <a:cs typeface="Calibri" panose="020F0502020204030204" pitchFamily="34" charset="0"/>
              </a:rPr>
              <a:t>Current Real / Physical Losses</a:t>
            </a:r>
          </a:p>
          <a:p>
            <a:pPr algn="ctr"/>
            <a:r>
              <a:rPr lang="en-GB" sz="1600" dirty="0">
                <a:solidFill>
                  <a:schemeClr val="tx1"/>
                </a:solidFill>
                <a:latin typeface="Calibri" panose="020F0502020204030204" pitchFamily="34" charset="0"/>
                <a:cs typeface="Calibri" panose="020F0502020204030204" pitchFamily="34" charset="0"/>
              </a:rPr>
              <a:t>or</a:t>
            </a:r>
          </a:p>
          <a:p>
            <a:pPr algn="ctr"/>
            <a:r>
              <a:rPr lang="en-GB" sz="1600" dirty="0">
                <a:solidFill>
                  <a:schemeClr val="tx1"/>
                </a:solidFill>
                <a:latin typeface="Calibri" panose="020F0502020204030204" pitchFamily="34" charset="0"/>
                <a:cs typeface="Calibri" panose="020F0502020204030204" pitchFamily="34" charset="0"/>
              </a:rPr>
              <a:t>Leakages </a:t>
            </a:r>
          </a:p>
        </p:txBody>
      </p:sp>
    </p:spTree>
    <p:extLst>
      <p:ext uri="{BB962C8B-B14F-4D97-AF65-F5344CB8AC3E}">
        <p14:creationId xmlns:p14="http://schemas.microsoft.com/office/powerpoint/2010/main" val="4115277801"/>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518746" y="114301"/>
            <a:ext cx="5513388" cy="1257300"/>
          </a:xfrm>
        </p:spPr>
        <p:txBody>
          <a:bodyPr vert="horz" lIns="91440" tIns="45720" rIns="91440" bIns="45720" rtlCol="0" anchor="ctr">
            <a:normAutofit/>
          </a:bodyPr>
          <a:lstStyle/>
          <a:p>
            <a:pPr algn="l"/>
            <a:r>
              <a:rPr lang="en-US" sz="3200" b="0" dirty="0">
                <a:latin typeface="Calibri" panose="020F0502020204030204" pitchFamily="34" charset="0"/>
                <a:cs typeface="Calibri" panose="020F0502020204030204" pitchFamily="34" charset="0"/>
              </a:rPr>
              <a:t>Leakage Emissions</a:t>
            </a:r>
          </a:p>
        </p:txBody>
      </p:sp>
      <p:sp>
        <p:nvSpPr>
          <p:cNvPr id="6" name="Inhaltsplatzhalter 5"/>
          <p:cNvSpPr>
            <a:spLocks noGrp="1"/>
          </p:cNvSpPr>
          <p:nvPr>
            <p:ph idx="4294967295"/>
          </p:nvPr>
        </p:nvSpPr>
        <p:spPr>
          <a:xfrm>
            <a:off x="369277" y="1328982"/>
            <a:ext cx="5511800" cy="3614738"/>
          </a:xfrm>
        </p:spPr>
        <p:txBody>
          <a:bodyPr vert="horz" lIns="91440" tIns="45720" rIns="91440" bIns="45720" rtlCol="0" anchor="ctr">
            <a:normAutofit/>
          </a:bodyPr>
          <a:lstStyle/>
          <a:p>
            <a:r>
              <a:rPr lang="en-US" sz="2800" dirty="0">
                <a:solidFill>
                  <a:srgbClr val="FFFFFF"/>
                </a:solidFill>
                <a:latin typeface="Calibri" panose="020F0502020204030204" pitchFamily="34" charset="0"/>
                <a:cs typeface="Calibri" panose="020F0502020204030204" pitchFamily="34" charset="0"/>
              </a:rPr>
              <a:t>Leakage Emissions are greenhouse gasses that are emitted as a result of Real Losses occurring in the network.</a:t>
            </a:r>
          </a:p>
          <a:p>
            <a:r>
              <a:rPr lang="en-US" sz="2800" dirty="0">
                <a:solidFill>
                  <a:srgbClr val="FFFFFF"/>
                </a:solidFill>
                <a:latin typeface="Calibri" panose="020F0502020204030204" pitchFamily="34" charset="0"/>
                <a:cs typeface="Calibri" panose="020F0502020204030204" pitchFamily="34" charset="0"/>
              </a:rPr>
              <a:t>Leakage Emissions are traceable and measurable.</a:t>
            </a:r>
          </a:p>
        </p:txBody>
      </p:sp>
      <p:pic>
        <p:nvPicPr>
          <p:cNvPr id="36" name="Picture 7" descr="Smoke from factory">
            <a:extLst>
              <a:ext uri="{FF2B5EF4-FFF2-40B4-BE49-F238E27FC236}">
                <a16:creationId xmlns:a16="http://schemas.microsoft.com/office/drawing/2014/main" id="{FEFC9AA4-4E2A-4F08-AB86-59DB4E90B8D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49503" r="13081" b="1"/>
          <a:stretch/>
        </p:blipFill>
        <p:spPr>
          <a:xfrm>
            <a:off x="6235716" y="732999"/>
            <a:ext cx="2429653" cy="4334450"/>
          </a:xfrm>
          <a:custGeom>
            <a:avLst/>
            <a:gdLst/>
            <a:ahLst/>
            <a:cxnLst/>
            <a:rect l="l" t="t" r="r" b="b"/>
            <a:pathLst>
              <a:path w="3239538" h="4334450">
                <a:moveTo>
                  <a:pt x="322464" y="0"/>
                </a:moveTo>
                <a:lnTo>
                  <a:pt x="3239538" y="0"/>
                </a:lnTo>
                <a:lnTo>
                  <a:pt x="3239538" y="4011987"/>
                </a:lnTo>
                <a:lnTo>
                  <a:pt x="2917075" y="4334450"/>
                </a:lnTo>
                <a:lnTo>
                  <a:pt x="0" y="4334450"/>
                </a:lnTo>
                <a:lnTo>
                  <a:pt x="0" y="322464"/>
                </a:lnTo>
                <a:close/>
              </a:path>
            </a:pathLst>
          </a:custGeom>
          <a:ln w="15875">
            <a:solidFill>
              <a:srgbClr val="FFFFFF">
                <a:alpha val="40000"/>
              </a:srgbClr>
            </a:solidFill>
          </a:ln>
          <a:effectLst>
            <a:innerShdw blurRad="57150" dist="38100" dir="14460000">
              <a:prstClr val="black">
                <a:alpha val="70000"/>
              </a:prstClr>
            </a:innerShdw>
          </a:effectLst>
        </p:spPr>
      </p:pic>
    </p:spTree>
    <p:extLst>
      <p:ext uri="{BB962C8B-B14F-4D97-AF65-F5344CB8AC3E}">
        <p14:creationId xmlns:p14="http://schemas.microsoft.com/office/powerpoint/2010/main" val="3180004554"/>
      </p:ext>
    </p:extLst>
  </p:cSld>
  <p:clrMapOvr>
    <a:masterClrMapping/>
  </p:clrMapOvr>
  <p:transition spd="med">
    <p:pull/>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1820</TotalTime>
  <Words>1828</Words>
  <Application>Microsoft Office PowerPoint</Application>
  <PresentationFormat>On-screen Show (4:3)</PresentationFormat>
  <Paragraphs>302</Paragraphs>
  <Slides>32</Slides>
  <Notes>4</Notes>
  <HiddenSlides>10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AdvOT3b24fb65.B</vt:lpstr>
      <vt:lpstr>AdvOT99ad3856</vt:lpstr>
      <vt:lpstr>Arial</vt:lpstr>
      <vt:lpstr>Bookman Old Style</vt:lpstr>
      <vt:lpstr>Calibri</vt:lpstr>
      <vt:lpstr>Corbel</vt:lpstr>
      <vt:lpstr>Rockwell</vt:lpstr>
      <vt:lpstr>Damask</vt:lpstr>
      <vt:lpstr>PowerPoint Presentation</vt:lpstr>
      <vt:lpstr>How much water is lost from all urban distribution systems? </vt:lpstr>
      <vt:lpstr>The annual cost/value of these water losses: </vt:lpstr>
      <vt:lpstr>  ESTIMATED GLOBAL CARBON EMISSIONS FROM TOTAL NRW  </vt:lpstr>
      <vt:lpstr>Annual cost/value of NRW (billion USD)</vt:lpstr>
      <vt:lpstr>Where are your losses </vt:lpstr>
      <vt:lpstr>NRW Reduction Strategy  Apparent / Commercial Losses</vt:lpstr>
      <vt:lpstr>NRW Reduction Strategy   Real / Physical Losses</vt:lpstr>
      <vt:lpstr>Leakage Emissions</vt:lpstr>
      <vt:lpstr>How do we reduce Leakage Emissions</vt:lpstr>
      <vt:lpstr>How do we reduce Leakage Emissions</vt:lpstr>
      <vt:lpstr>GLOBAL LEAKAGE RECOVERY </vt:lpstr>
      <vt:lpstr>Estimated global water production per source</vt:lpstr>
      <vt:lpstr> CO2 in grams per m3 of water per water production source  </vt:lpstr>
      <vt:lpstr>Global CO2 emission savings from leakage reduction  This equates to 0.4% of global CO2 emissions</vt:lpstr>
      <vt:lpstr>So…. what does this look like ?</vt:lpstr>
      <vt:lpstr>PowerPoint Presentation</vt:lpstr>
      <vt:lpstr>where it all started   Paris agreement 2015 </vt:lpstr>
      <vt:lpstr>NRW Reduction Strategy – Real Losses</vt:lpstr>
      <vt:lpstr>How does the carbon footprint reflect in decision making when planning the repair or reducing real losses?</vt:lpstr>
      <vt:lpstr>Active leakage control factors affecting Carbon </vt:lpstr>
      <vt:lpstr>Asset Management  factors affecting Carbon </vt:lpstr>
      <vt:lpstr>Pressure Management  factors affecting Carbon</vt:lpstr>
      <vt:lpstr>Speed and quality of repairs  factors affecting Carbon </vt:lpstr>
      <vt:lpstr>Other factors to consider    </vt:lpstr>
      <vt:lpstr>How can I become Carbon Neutral by 2050?  </vt:lpstr>
      <vt:lpstr>reducing NRW will help your utilities become carbon Neutral by 2050   </vt:lpstr>
      <vt:lpstr>How are you going to make a difference   </vt:lpstr>
      <vt:lpstr>PowerPoint Presentation</vt:lpstr>
      <vt:lpstr>How Microsoft &amp; Miya can get involved    </vt:lpstr>
      <vt:lpstr>PowerPoint Presentation</vt:lpstr>
      <vt:lpstr>Thank you  Stuart Hamilton Bambos Charalambous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Global Non-Revenue Water</dc:title>
  <dc:creator>stuart hamilton</dc:creator>
  <cp:lastModifiedBy>stuart hamilton</cp:lastModifiedBy>
  <cp:revision>153</cp:revision>
  <dcterms:created xsi:type="dcterms:W3CDTF">2019-11-14T11:07:20Z</dcterms:created>
  <dcterms:modified xsi:type="dcterms:W3CDTF">2023-09-29T10:45:06Z</dcterms:modified>
</cp:coreProperties>
</file>