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2" r:id="rId1"/>
  </p:sldMasterIdLst>
  <p:notesMasterIdLst>
    <p:notesMasterId r:id="rId34"/>
  </p:notesMasterIdLst>
  <p:sldIdLst>
    <p:sldId id="256" r:id="rId2"/>
    <p:sldId id="531" r:id="rId3"/>
    <p:sldId id="532" r:id="rId4"/>
    <p:sldId id="297" r:id="rId5"/>
    <p:sldId id="530" r:id="rId6"/>
    <p:sldId id="375" r:id="rId7"/>
    <p:sldId id="307" r:id="rId8"/>
    <p:sldId id="2024" r:id="rId9"/>
    <p:sldId id="2000" r:id="rId10"/>
    <p:sldId id="2001" r:id="rId11"/>
    <p:sldId id="2018" r:id="rId12"/>
    <p:sldId id="1997" r:id="rId13"/>
    <p:sldId id="2003" r:id="rId14"/>
    <p:sldId id="2021" r:id="rId15"/>
    <p:sldId id="2005" r:id="rId16"/>
    <p:sldId id="2022" r:id="rId17"/>
    <p:sldId id="2007" r:id="rId18"/>
    <p:sldId id="887" r:id="rId19"/>
    <p:sldId id="308" r:id="rId20"/>
    <p:sldId id="2008" r:id="rId21"/>
    <p:sldId id="2009" r:id="rId22"/>
    <p:sldId id="2010" r:id="rId23"/>
    <p:sldId id="2012" r:id="rId24"/>
    <p:sldId id="2011" r:id="rId25"/>
    <p:sldId id="2014" r:id="rId26"/>
    <p:sldId id="2015" r:id="rId27"/>
    <p:sldId id="2017" r:id="rId28"/>
    <p:sldId id="2016" r:id="rId29"/>
    <p:sldId id="2020" r:id="rId30"/>
    <p:sldId id="2026" r:id="rId31"/>
    <p:sldId id="2025" r:id="rId32"/>
    <p:sldId id="201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hamilton" initials="sh" lastIdx="1" clrIdx="0">
    <p:extLst>
      <p:ext uri="{19B8F6BF-5375-455C-9EA6-DF929625EA0E}">
        <p15:presenceInfo xmlns:p15="http://schemas.microsoft.com/office/powerpoint/2012/main" userId="stuart hami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CFFFF"/>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35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0"/>
      <c:perspective val="0"/>
    </c:view3D>
    <c:floor>
      <c:thickness val="0"/>
      <c:spPr>
        <a:noFill/>
        <a:ln>
          <a:noFill/>
        </a:ln>
        <a:effectLst/>
        <a:sp3d/>
      </c:spPr>
    </c:floor>
    <c:sideWall>
      <c:thickness val="0"/>
      <c:spPr>
        <a:noFill/>
        <a:ln>
          <a:noFill/>
        </a:ln>
        <a:effectLst/>
        <a:scene3d>
          <a:camera prst="orthographicFront"/>
          <a:lightRig rig="threePt" dir="t"/>
        </a:scene3d>
        <a:sp3d/>
      </c:spPr>
    </c:sideWall>
    <c:backWall>
      <c:thickness val="0"/>
      <c:spPr>
        <a:noFill/>
        <a:ln>
          <a:noFill/>
        </a:ln>
        <a:effectLst/>
        <a:scene3d>
          <a:camera prst="orthographicFront"/>
          <a:lightRig rig="threePt" dir="t"/>
        </a:scene3d>
        <a:sp3d/>
      </c:spPr>
    </c:backWall>
    <c:plotArea>
      <c:layout>
        <c:manualLayout>
          <c:layoutTarget val="inner"/>
          <c:xMode val="edge"/>
          <c:yMode val="edge"/>
          <c:x val="1.2181616832779624E-2"/>
          <c:y val="5.7162293976225888E-2"/>
          <c:w val="0.97563676633444074"/>
          <c:h val="0.74490099263491605"/>
        </c:manualLayout>
      </c:layout>
      <c:bar3DChart>
        <c:barDir val="col"/>
        <c:grouping val="clustered"/>
        <c:varyColors val="0"/>
        <c:ser>
          <c:idx val="0"/>
          <c:order val="0"/>
          <c:tx>
            <c:strRef>
              <c:f>Sheet1!$B$1</c:f>
              <c:strCache>
                <c:ptCount val="1"/>
                <c:pt idx="0">
                  <c:v>Column3</c:v>
                </c:pt>
              </c:strCache>
            </c:strRef>
          </c:tx>
          <c:spPr>
            <a:solidFill>
              <a:srgbClr val="CCFFFF">
                <a:alpha val="89804"/>
              </a:srgbClr>
            </a:solidFill>
            <a:ln>
              <a:noFill/>
            </a:ln>
            <a:effectLst/>
            <a:scene3d>
              <a:camera prst="orthographicFront"/>
              <a:lightRig rig="threePt" dir="t"/>
            </a:scene3d>
            <a:sp3d prstMaterial="dkEdge"/>
          </c:spPr>
          <c:invertIfNegative val="0"/>
          <c:dPt>
            <c:idx val="10"/>
            <c:invertIfNegative val="0"/>
            <c:bubble3D val="0"/>
            <c:spPr>
              <a:solidFill>
                <a:schemeClr val="accent5">
                  <a:lumMod val="40000"/>
                  <a:lumOff val="60000"/>
                  <a:alpha val="89804"/>
                </a:schemeClr>
              </a:solidFill>
              <a:ln>
                <a:noFill/>
              </a:ln>
              <a:effectLst/>
              <a:scene3d>
                <a:camera prst="orthographicFront"/>
                <a:lightRig rig="threePt" dir="t"/>
              </a:scene3d>
              <a:sp3d prstMaterial="dkEdge"/>
            </c:spPr>
            <c:extLst>
              <c:ext xmlns:c16="http://schemas.microsoft.com/office/drawing/2014/chart" uri="{C3380CC4-5D6E-409C-BE32-E72D297353CC}">
                <c16:uniqueId val="{00000000-0EC7-4624-87B8-BF43DBA10223}"/>
              </c:ext>
            </c:extLst>
          </c:dPt>
          <c:dLbls>
            <c:spPr>
              <a:noFill/>
              <a:ln>
                <a:noFill/>
              </a:ln>
              <a:effectLst/>
            </c:spPr>
            <c:txPr>
              <a:bodyPr wrap="square" lIns="38100" tIns="19050" rIns="38100" bIns="19050" anchor="ctr">
                <a:spAutoFit/>
              </a:bodyPr>
              <a:lstStyle/>
              <a:p>
                <a:pPr>
                  <a:spcAft>
                    <a:spcPts val="1200"/>
                  </a:spcAft>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Australia and New Zealand</c:v>
                </c:pt>
                <c:pt idx="1">
                  <c:v>Caucasus and Central Asia</c:v>
                </c:pt>
                <c:pt idx="2">
                  <c:v>Russia, Ukraine, Belarus</c:v>
                </c:pt>
                <c:pt idx="3">
                  <c:v>Sub-Saharan Africa</c:v>
                </c:pt>
                <c:pt idx="4">
                  <c:v>Southeast Asia</c:v>
                </c:pt>
                <c:pt idx="5">
                  <c:v>Europe</c:v>
                </c:pt>
                <c:pt idx="6">
                  <c:v>Middle East and Northern Africa</c:v>
                </c:pt>
                <c:pt idx="7">
                  <c:v>USA and Canada</c:v>
                </c:pt>
                <c:pt idx="8">
                  <c:v>South Asia</c:v>
                </c:pt>
                <c:pt idx="9">
                  <c:v>East Asia</c:v>
                </c:pt>
                <c:pt idx="10">
                  <c:v>Latin America and the Caribbean</c:v>
                </c:pt>
              </c:strCache>
            </c:strRef>
          </c:cat>
          <c:val>
            <c:numRef>
              <c:f>Sheet1!$B$2:$B$12</c:f>
              <c:numCache>
                <c:formatCode>0.0</c:formatCode>
                <c:ptCount val="11"/>
                <c:pt idx="0">
                  <c:v>0.1</c:v>
                </c:pt>
                <c:pt idx="1">
                  <c:v>0.8</c:v>
                </c:pt>
                <c:pt idx="2">
                  <c:v>1.1000000000000001</c:v>
                </c:pt>
                <c:pt idx="3">
                  <c:v>1.4</c:v>
                </c:pt>
                <c:pt idx="4">
                  <c:v>2</c:v>
                </c:pt>
                <c:pt idx="5">
                  <c:v>3.4</c:v>
                </c:pt>
                <c:pt idx="6">
                  <c:v>4.8</c:v>
                </c:pt>
                <c:pt idx="7">
                  <c:v>5.7</c:v>
                </c:pt>
                <c:pt idx="8">
                  <c:v>6</c:v>
                </c:pt>
                <c:pt idx="9">
                  <c:v>6.2</c:v>
                </c:pt>
                <c:pt idx="10">
                  <c:v>8</c:v>
                </c:pt>
              </c:numCache>
            </c:numRef>
          </c:val>
          <c:shape val="cylinder"/>
          <c:extLst>
            <c:ext xmlns:c16="http://schemas.microsoft.com/office/drawing/2014/chart" uri="{C3380CC4-5D6E-409C-BE32-E72D297353CC}">
              <c16:uniqueId val="{00000000-82B4-44B5-A945-9F21B984B3ED}"/>
            </c:ext>
          </c:extLst>
        </c:ser>
        <c:dLbls>
          <c:showLegendKey val="0"/>
          <c:showVal val="1"/>
          <c:showCatName val="0"/>
          <c:showSerName val="0"/>
          <c:showPercent val="0"/>
          <c:showBubbleSize val="0"/>
        </c:dLbls>
        <c:gapWidth val="88"/>
        <c:gapDepth val="196"/>
        <c:shape val="box"/>
        <c:axId val="162533296"/>
        <c:axId val="374118960"/>
        <c:axId val="0"/>
      </c:bar3DChart>
      <c:catAx>
        <c:axId val="162533296"/>
        <c:scaling>
          <c:orientation val="minMax"/>
        </c:scaling>
        <c:delete val="0"/>
        <c:axPos val="b"/>
        <c:numFmt formatCode="General" sourceLinked="1"/>
        <c:majorTickMark val="none"/>
        <c:minorTickMark val="none"/>
        <c:tickLblPos val="nextTo"/>
        <c:spPr>
          <a:noFill/>
          <a:ln w="12700" cap="flat" cmpd="sng" algn="ctr">
            <a:solidFill>
              <a:srgbClr val="C00000"/>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4118960"/>
        <c:crosses val="autoZero"/>
        <c:auto val="1"/>
        <c:lblAlgn val="ctr"/>
        <c:lblOffset val="100"/>
        <c:noMultiLvlLbl val="0"/>
      </c:catAx>
      <c:valAx>
        <c:axId val="374118960"/>
        <c:scaling>
          <c:orientation val="minMax"/>
        </c:scaling>
        <c:delete val="1"/>
        <c:axPos val="l"/>
        <c:numFmt formatCode="#,##0" sourceLinked="0"/>
        <c:majorTickMark val="none"/>
        <c:minorTickMark val="none"/>
        <c:tickLblPos val="nextTo"/>
        <c:crossAx val="162533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AAC70-0C37-4AB6-835D-974991BE596A}"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96242BCE-A59E-4ADD-9D31-7B412F4E0836}">
      <dgm:prSet/>
      <dgm:spPr/>
      <dgm:t>
        <a:bodyPr/>
        <a:lstStyle/>
        <a:p>
          <a:r>
            <a:rPr lang="en-US" dirty="0"/>
            <a:t>Listening on each stop tap</a:t>
          </a:r>
        </a:p>
      </dgm:t>
    </dgm:pt>
    <dgm:pt modelId="{09DCAA04-5BC4-4AFF-BA71-7C99E71C3815}" type="parTrans" cxnId="{8EBBA0D4-5E02-4B04-A7E7-1ED465686AC8}">
      <dgm:prSet/>
      <dgm:spPr/>
      <dgm:t>
        <a:bodyPr/>
        <a:lstStyle/>
        <a:p>
          <a:endParaRPr lang="en-US"/>
        </a:p>
      </dgm:t>
    </dgm:pt>
    <dgm:pt modelId="{408C8932-3FE2-4A4A-8020-8ED92371486E}" type="sibTrans" cxnId="{8EBBA0D4-5E02-4B04-A7E7-1ED465686AC8}">
      <dgm:prSet/>
      <dgm:spPr/>
      <dgm:t>
        <a:bodyPr/>
        <a:lstStyle/>
        <a:p>
          <a:endParaRPr lang="en-US"/>
        </a:p>
      </dgm:t>
    </dgm:pt>
    <dgm:pt modelId="{CC7F14F0-FBF4-4F6E-88F7-93BEC75631E6}">
      <dgm:prSet/>
      <dgm:spPr/>
      <dgm:t>
        <a:bodyPr/>
        <a:lstStyle/>
        <a:p>
          <a:r>
            <a:rPr lang="en-US" dirty="0"/>
            <a:t>Must get to and from site </a:t>
          </a:r>
        </a:p>
      </dgm:t>
    </dgm:pt>
    <dgm:pt modelId="{B5E780F9-64C2-408C-A6FA-A9E8D76C242A}" type="parTrans" cxnId="{5A9E7736-18A9-48B9-A5B4-83935F942A55}">
      <dgm:prSet/>
      <dgm:spPr/>
      <dgm:t>
        <a:bodyPr/>
        <a:lstStyle/>
        <a:p>
          <a:endParaRPr lang="en-US"/>
        </a:p>
      </dgm:t>
    </dgm:pt>
    <dgm:pt modelId="{1DDC8F8A-30EA-4C52-91E1-543947EC1F2C}" type="sibTrans" cxnId="{5A9E7736-18A9-48B9-A5B4-83935F942A55}">
      <dgm:prSet/>
      <dgm:spPr/>
      <dgm:t>
        <a:bodyPr/>
        <a:lstStyle/>
        <a:p>
          <a:endParaRPr lang="en-US"/>
        </a:p>
      </dgm:t>
    </dgm:pt>
    <dgm:pt modelId="{7419F28A-060F-4FE1-A528-74937F3BB6B4}">
      <dgm:prSet/>
      <dgm:spPr/>
      <dgm:t>
        <a:bodyPr/>
        <a:lstStyle/>
        <a:p>
          <a:r>
            <a:rPr lang="en-US" dirty="0"/>
            <a:t>Don’t know if any leaks present in the region surveyed</a:t>
          </a:r>
        </a:p>
      </dgm:t>
    </dgm:pt>
    <dgm:pt modelId="{C11141AF-B144-46F2-891A-0AD791D7AC96}" type="parTrans" cxnId="{29B685BA-6753-461B-920D-3335A643407F}">
      <dgm:prSet/>
      <dgm:spPr/>
      <dgm:t>
        <a:bodyPr/>
        <a:lstStyle/>
        <a:p>
          <a:endParaRPr lang="en-US"/>
        </a:p>
      </dgm:t>
    </dgm:pt>
    <dgm:pt modelId="{DCACE0A8-A8EE-47CC-B9DE-5F5A42A24103}" type="sibTrans" cxnId="{29B685BA-6753-461B-920D-3335A643407F}">
      <dgm:prSet/>
      <dgm:spPr/>
      <dgm:t>
        <a:bodyPr/>
        <a:lstStyle/>
        <a:p>
          <a:endParaRPr lang="en-US"/>
        </a:p>
      </dgm:t>
    </dgm:pt>
    <dgm:pt modelId="{FC5B4440-B7B9-4341-A991-ED3B778F1091}">
      <dgm:prSet/>
      <dgm:spPr/>
      <dgm:t>
        <a:bodyPr/>
        <a:lstStyle/>
        <a:p>
          <a:r>
            <a:rPr lang="en-US" dirty="0"/>
            <a:t>Low footprint if area is surveyed by foot</a:t>
          </a:r>
        </a:p>
      </dgm:t>
    </dgm:pt>
    <dgm:pt modelId="{757F5DD4-53D0-46D1-8B99-980BCC80DFD2}" type="parTrans" cxnId="{8E0AA2A5-A181-47B6-983A-21E894A22A94}">
      <dgm:prSet/>
      <dgm:spPr/>
      <dgm:t>
        <a:bodyPr/>
        <a:lstStyle/>
        <a:p>
          <a:endParaRPr lang="en-US"/>
        </a:p>
      </dgm:t>
    </dgm:pt>
    <dgm:pt modelId="{9EE43BDB-C702-45DC-A4CB-C179B115888B}" type="sibTrans" cxnId="{8E0AA2A5-A181-47B6-983A-21E894A22A94}">
      <dgm:prSet/>
      <dgm:spPr/>
      <dgm:t>
        <a:bodyPr/>
        <a:lstStyle/>
        <a:p>
          <a:endParaRPr lang="en-US"/>
        </a:p>
      </dgm:t>
    </dgm:pt>
    <dgm:pt modelId="{F39F83B6-D690-44DF-B72D-002031994A8F}">
      <dgm:prSet/>
      <dgm:spPr/>
      <dgm:t>
        <a:bodyPr/>
        <a:lstStyle/>
        <a:p>
          <a:r>
            <a:rPr lang="en-US" dirty="0"/>
            <a:t>Lift and shift of noise loggers</a:t>
          </a:r>
        </a:p>
      </dgm:t>
    </dgm:pt>
    <dgm:pt modelId="{6499C28A-548F-46C1-B1B2-A2033C25753F}" type="parTrans" cxnId="{C80FF3BE-647E-417C-8E83-9BCE4197A825}">
      <dgm:prSet/>
      <dgm:spPr/>
      <dgm:t>
        <a:bodyPr/>
        <a:lstStyle/>
        <a:p>
          <a:endParaRPr lang="en-US"/>
        </a:p>
      </dgm:t>
    </dgm:pt>
    <dgm:pt modelId="{14304B9D-05E3-483F-B9BD-4D7351195475}" type="sibTrans" cxnId="{C80FF3BE-647E-417C-8E83-9BCE4197A825}">
      <dgm:prSet/>
      <dgm:spPr/>
      <dgm:t>
        <a:bodyPr/>
        <a:lstStyle/>
        <a:p>
          <a:endParaRPr lang="en-US"/>
        </a:p>
      </dgm:t>
    </dgm:pt>
    <dgm:pt modelId="{70F2CFE9-6D99-4D1D-AEDC-FEA6A731A27B}">
      <dgm:prSet/>
      <dgm:spPr/>
      <dgm:t>
        <a:bodyPr/>
        <a:lstStyle/>
        <a:p>
          <a:r>
            <a:rPr lang="en-US" dirty="0"/>
            <a:t>Movement of staff  in vehicles doing lift and shift and follow up Active Leakage Control activities </a:t>
          </a:r>
        </a:p>
      </dgm:t>
    </dgm:pt>
    <dgm:pt modelId="{296FF6BC-CA1D-47AE-B36B-2A78B83DFF1B}" type="parTrans" cxnId="{9759CB95-BE39-43EC-B540-4688847E8A2A}">
      <dgm:prSet/>
      <dgm:spPr/>
      <dgm:t>
        <a:bodyPr/>
        <a:lstStyle/>
        <a:p>
          <a:endParaRPr lang="en-US"/>
        </a:p>
      </dgm:t>
    </dgm:pt>
    <dgm:pt modelId="{1AACBFF6-431B-4B24-B9C8-0F541648C773}" type="sibTrans" cxnId="{9759CB95-BE39-43EC-B540-4688847E8A2A}">
      <dgm:prSet/>
      <dgm:spPr/>
      <dgm:t>
        <a:bodyPr/>
        <a:lstStyle/>
        <a:p>
          <a:endParaRPr lang="en-US"/>
        </a:p>
      </dgm:t>
    </dgm:pt>
    <dgm:pt modelId="{DD625128-6800-436C-98CE-57A441EF78E2}">
      <dgm:prSet/>
      <dgm:spPr/>
      <dgm:t>
        <a:bodyPr/>
        <a:lstStyle/>
        <a:p>
          <a:r>
            <a:rPr lang="en-US" dirty="0"/>
            <a:t>Don’t know if any leaks present in the region surveyed </a:t>
          </a:r>
        </a:p>
      </dgm:t>
    </dgm:pt>
    <dgm:pt modelId="{01A2CBA4-8181-4D9D-B13B-7522D929965D}" type="parTrans" cxnId="{6014C107-4CF6-4A01-97C4-043938CE0A95}">
      <dgm:prSet/>
      <dgm:spPr/>
      <dgm:t>
        <a:bodyPr/>
        <a:lstStyle/>
        <a:p>
          <a:endParaRPr lang="en-US"/>
        </a:p>
      </dgm:t>
    </dgm:pt>
    <dgm:pt modelId="{AEC2A06E-AC4D-4A00-B382-EBBA8DA3933F}" type="sibTrans" cxnId="{6014C107-4CF6-4A01-97C4-043938CE0A95}">
      <dgm:prSet/>
      <dgm:spPr/>
      <dgm:t>
        <a:bodyPr/>
        <a:lstStyle/>
        <a:p>
          <a:endParaRPr lang="en-US"/>
        </a:p>
      </dgm:t>
    </dgm:pt>
    <dgm:pt modelId="{8F2146DB-D384-4728-A5A2-B4E5291B8406}">
      <dgm:prSet/>
      <dgm:spPr/>
      <dgm:t>
        <a:bodyPr/>
        <a:lstStyle/>
        <a:p>
          <a:r>
            <a:rPr lang="en-US" dirty="0"/>
            <a:t>Permanent installed equipment </a:t>
          </a:r>
        </a:p>
      </dgm:t>
    </dgm:pt>
    <dgm:pt modelId="{5E60BA07-8E24-49F3-AF3D-7A8EFF0375C7}" type="parTrans" cxnId="{29338E0B-9990-42A1-A74F-5BE7A565D9B6}">
      <dgm:prSet/>
      <dgm:spPr/>
      <dgm:t>
        <a:bodyPr/>
        <a:lstStyle/>
        <a:p>
          <a:endParaRPr lang="en-US"/>
        </a:p>
      </dgm:t>
    </dgm:pt>
    <dgm:pt modelId="{E2FC3E32-C4C0-4F58-BF84-02D32F4003BD}" type="sibTrans" cxnId="{29338E0B-9990-42A1-A74F-5BE7A565D9B6}">
      <dgm:prSet/>
      <dgm:spPr/>
      <dgm:t>
        <a:bodyPr/>
        <a:lstStyle/>
        <a:p>
          <a:endParaRPr lang="en-US"/>
        </a:p>
      </dgm:t>
    </dgm:pt>
    <dgm:pt modelId="{D1ED8B36-0539-4B66-A946-7D9817925020}">
      <dgm:prSet/>
      <dgm:spPr/>
      <dgm:t>
        <a:bodyPr/>
        <a:lstStyle/>
        <a:p>
          <a:r>
            <a:rPr lang="en-US" dirty="0"/>
            <a:t>Once installed only go to alarms – reduced unnecessary vehicle usage </a:t>
          </a:r>
        </a:p>
      </dgm:t>
    </dgm:pt>
    <dgm:pt modelId="{66B1C2D6-625D-4821-BA95-40EE2CCC49E3}" type="parTrans" cxnId="{137EA950-7192-41DB-A60D-23DE7CE247CF}">
      <dgm:prSet/>
      <dgm:spPr/>
      <dgm:t>
        <a:bodyPr/>
        <a:lstStyle/>
        <a:p>
          <a:endParaRPr lang="en-US"/>
        </a:p>
      </dgm:t>
    </dgm:pt>
    <dgm:pt modelId="{5E938152-2D8D-4257-ABA1-D4A45CB8A0CE}" type="sibTrans" cxnId="{137EA950-7192-41DB-A60D-23DE7CE247CF}">
      <dgm:prSet/>
      <dgm:spPr/>
      <dgm:t>
        <a:bodyPr/>
        <a:lstStyle/>
        <a:p>
          <a:endParaRPr lang="en-US"/>
        </a:p>
      </dgm:t>
    </dgm:pt>
    <dgm:pt modelId="{221632CE-00F7-4B50-8CC1-A242608E35F6}">
      <dgm:prSet/>
      <dgm:spPr/>
      <dgm:t>
        <a:bodyPr/>
        <a:lstStyle/>
        <a:p>
          <a:r>
            <a:rPr lang="en-US" dirty="0"/>
            <a:t>Satellite leakage </a:t>
          </a:r>
        </a:p>
      </dgm:t>
    </dgm:pt>
    <dgm:pt modelId="{2A6192DB-DBFA-44D1-AB13-FB1B6E6FCDC0}" type="parTrans" cxnId="{57F33950-7DB0-4B20-A1B3-86EBD6887443}">
      <dgm:prSet/>
      <dgm:spPr/>
      <dgm:t>
        <a:bodyPr/>
        <a:lstStyle/>
        <a:p>
          <a:endParaRPr lang="en-US"/>
        </a:p>
      </dgm:t>
    </dgm:pt>
    <dgm:pt modelId="{E36518E8-BDE4-44AD-907D-12DB80C77FA0}" type="sibTrans" cxnId="{57F33950-7DB0-4B20-A1B3-86EBD6887443}">
      <dgm:prSet/>
      <dgm:spPr/>
      <dgm:t>
        <a:bodyPr/>
        <a:lstStyle/>
        <a:p>
          <a:endParaRPr lang="en-US"/>
        </a:p>
      </dgm:t>
    </dgm:pt>
    <dgm:pt modelId="{1EA06311-267A-4027-9749-D319A7372D24}">
      <dgm:prSet/>
      <dgm:spPr/>
      <dgm:t>
        <a:bodyPr/>
        <a:lstStyle/>
        <a:p>
          <a:r>
            <a:rPr lang="en-US" dirty="0"/>
            <a:t>Only go to areas of Interest – reduced unnecessary vehicle usage </a:t>
          </a:r>
        </a:p>
      </dgm:t>
    </dgm:pt>
    <dgm:pt modelId="{B3C3445A-1E77-4115-AB49-E357FB236956}" type="parTrans" cxnId="{DB905E7C-00E5-44F5-9144-1F02FD72EB13}">
      <dgm:prSet/>
      <dgm:spPr/>
      <dgm:t>
        <a:bodyPr/>
        <a:lstStyle/>
        <a:p>
          <a:endParaRPr lang="en-US"/>
        </a:p>
      </dgm:t>
    </dgm:pt>
    <dgm:pt modelId="{A44EAF04-8020-4634-A53F-E14F925B0847}" type="sibTrans" cxnId="{DB905E7C-00E5-44F5-9144-1F02FD72EB13}">
      <dgm:prSet/>
      <dgm:spPr/>
      <dgm:t>
        <a:bodyPr/>
        <a:lstStyle/>
        <a:p>
          <a:endParaRPr lang="en-US"/>
        </a:p>
      </dgm:t>
    </dgm:pt>
    <dgm:pt modelId="{505EE2C5-596C-49D1-AB00-555279749B9A}" type="pres">
      <dgm:prSet presAssocID="{16CAAC70-0C37-4AB6-835D-974991BE596A}" presName="linear" presStyleCnt="0">
        <dgm:presLayoutVars>
          <dgm:dir/>
          <dgm:animLvl val="lvl"/>
          <dgm:resizeHandles val="exact"/>
        </dgm:presLayoutVars>
      </dgm:prSet>
      <dgm:spPr/>
    </dgm:pt>
    <dgm:pt modelId="{9A122996-3D47-441F-9F3C-1AB0175B718D}" type="pres">
      <dgm:prSet presAssocID="{96242BCE-A59E-4ADD-9D31-7B412F4E0836}" presName="parentLin" presStyleCnt="0"/>
      <dgm:spPr/>
    </dgm:pt>
    <dgm:pt modelId="{BB4D77D3-08ED-4335-860D-62F210B1ADC1}" type="pres">
      <dgm:prSet presAssocID="{96242BCE-A59E-4ADD-9D31-7B412F4E0836}" presName="parentLeftMargin" presStyleLbl="node1" presStyleIdx="0" presStyleCnt="4"/>
      <dgm:spPr/>
    </dgm:pt>
    <dgm:pt modelId="{2C1F1991-37AE-4415-BE14-CE288B0D8588}" type="pres">
      <dgm:prSet presAssocID="{96242BCE-A59E-4ADD-9D31-7B412F4E0836}" presName="parentText" presStyleLbl="node1" presStyleIdx="0" presStyleCnt="4">
        <dgm:presLayoutVars>
          <dgm:chMax val="0"/>
          <dgm:bulletEnabled val="1"/>
        </dgm:presLayoutVars>
      </dgm:prSet>
      <dgm:spPr/>
    </dgm:pt>
    <dgm:pt modelId="{91557D2D-7256-43C9-9A05-9C6383965634}" type="pres">
      <dgm:prSet presAssocID="{96242BCE-A59E-4ADD-9D31-7B412F4E0836}" presName="negativeSpace" presStyleCnt="0"/>
      <dgm:spPr/>
    </dgm:pt>
    <dgm:pt modelId="{429357CB-E823-47E2-9B42-5482120ADBA4}" type="pres">
      <dgm:prSet presAssocID="{96242BCE-A59E-4ADD-9D31-7B412F4E0836}" presName="childText" presStyleLbl="conFgAcc1" presStyleIdx="0" presStyleCnt="4">
        <dgm:presLayoutVars>
          <dgm:bulletEnabled val="1"/>
        </dgm:presLayoutVars>
      </dgm:prSet>
      <dgm:spPr/>
    </dgm:pt>
    <dgm:pt modelId="{89541D52-F8D2-4219-8347-0E0A3647D421}" type="pres">
      <dgm:prSet presAssocID="{408C8932-3FE2-4A4A-8020-8ED92371486E}" presName="spaceBetweenRectangles" presStyleCnt="0"/>
      <dgm:spPr/>
    </dgm:pt>
    <dgm:pt modelId="{955CC697-8F23-460C-B999-807346FDB656}" type="pres">
      <dgm:prSet presAssocID="{F39F83B6-D690-44DF-B72D-002031994A8F}" presName="parentLin" presStyleCnt="0"/>
      <dgm:spPr/>
    </dgm:pt>
    <dgm:pt modelId="{4D6D63D0-3637-4276-B0F1-3548C8C2FA81}" type="pres">
      <dgm:prSet presAssocID="{F39F83B6-D690-44DF-B72D-002031994A8F}" presName="parentLeftMargin" presStyleLbl="node1" presStyleIdx="0" presStyleCnt="4"/>
      <dgm:spPr/>
    </dgm:pt>
    <dgm:pt modelId="{6D8E1209-033C-421A-A6F8-FD8D1D874782}" type="pres">
      <dgm:prSet presAssocID="{F39F83B6-D690-44DF-B72D-002031994A8F}" presName="parentText" presStyleLbl="node1" presStyleIdx="1" presStyleCnt="4">
        <dgm:presLayoutVars>
          <dgm:chMax val="0"/>
          <dgm:bulletEnabled val="1"/>
        </dgm:presLayoutVars>
      </dgm:prSet>
      <dgm:spPr/>
    </dgm:pt>
    <dgm:pt modelId="{7B5A855B-247A-482A-B961-6DBFA2E4CC40}" type="pres">
      <dgm:prSet presAssocID="{F39F83B6-D690-44DF-B72D-002031994A8F}" presName="negativeSpace" presStyleCnt="0"/>
      <dgm:spPr/>
    </dgm:pt>
    <dgm:pt modelId="{15CB69EA-0B9B-4375-898B-FDF236501107}" type="pres">
      <dgm:prSet presAssocID="{F39F83B6-D690-44DF-B72D-002031994A8F}" presName="childText" presStyleLbl="conFgAcc1" presStyleIdx="1" presStyleCnt="4">
        <dgm:presLayoutVars>
          <dgm:bulletEnabled val="1"/>
        </dgm:presLayoutVars>
      </dgm:prSet>
      <dgm:spPr/>
    </dgm:pt>
    <dgm:pt modelId="{B9A68002-207F-4B35-AEC1-DB960887EC28}" type="pres">
      <dgm:prSet presAssocID="{14304B9D-05E3-483F-B9BD-4D7351195475}" presName="spaceBetweenRectangles" presStyleCnt="0"/>
      <dgm:spPr/>
    </dgm:pt>
    <dgm:pt modelId="{5BA4FD6E-E254-446E-A443-41F824907575}" type="pres">
      <dgm:prSet presAssocID="{8F2146DB-D384-4728-A5A2-B4E5291B8406}" presName="parentLin" presStyleCnt="0"/>
      <dgm:spPr/>
    </dgm:pt>
    <dgm:pt modelId="{09EB619D-8BB1-4159-93F3-3365DDB52C42}" type="pres">
      <dgm:prSet presAssocID="{8F2146DB-D384-4728-A5A2-B4E5291B8406}" presName="parentLeftMargin" presStyleLbl="node1" presStyleIdx="1" presStyleCnt="4"/>
      <dgm:spPr/>
    </dgm:pt>
    <dgm:pt modelId="{3DAFC216-9489-4586-B5ED-93538A3C0D49}" type="pres">
      <dgm:prSet presAssocID="{8F2146DB-D384-4728-A5A2-B4E5291B8406}" presName="parentText" presStyleLbl="node1" presStyleIdx="2" presStyleCnt="4">
        <dgm:presLayoutVars>
          <dgm:chMax val="0"/>
          <dgm:bulletEnabled val="1"/>
        </dgm:presLayoutVars>
      </dgm:prSet>
      <dgm:spPr/>
    </dgm:pt>
    <dgm:pt modelId="{AA9007E4-45FF-4CAE-8208-D10C15AF6B21}" type="pres">
      <dgm:prSet presAssocID="{8F2146DB-D384-4728-A5A2-B4E5291B8406}" presName="negativeSpace" presStyleCnt="0"/>
      <dgm:spPr/>
    </dgm:pt>
    <dgm:pt modelId="{4543A667-CC5C-4730-ADB7-194ACAA15EC1}" type="pres">
      <dgm:prSet presAssocID="{8F2146DB-D384-4728-A5A2-B4E5291B8406}" presName="childText" presStyleLbl="conFgAcc1" presStyleIdx="2" presStyleCnt="4">
        <dgm:presLayoutVars>
          <dgm:bulletEnabled val="1"/>
        </dgm:presLayoutVars>
      </dgm:prSet>
      <dgm:spPr/>
    </dgm:pt>
    <dgm:pt modelId="{F4511F25-E63E-4CE2-AB96-6ACBA200894F}" type="pres">
      <dgm:prSet presAssocID="{E2FC3E32-C4C0-4F58-BF84-02D32F4003BD}" presName="spaceBetweenRectangles" presStyleCnt="0"/>
      <dgm:spPr/>
    </dgm:pt>
    <dgm:pt modelId="{DED4338F-7741-4139-A59C-006D79F961F5}" type="pres">
      <dgm:prSet presAssocID="{221632CE-00F7-4B50-8CC1-A242608E35F6}" presName="parentLin" presStyleCnt="0"/>
      <dgm:spPr/>
    </dgm:pt>
    <dgm:pt modelId="{BD371B24-567A-43DB-B28B-9CC8DF8EC0E8}" type="pres">
      <dgm:prSet presAssocID="{221632CE-00F7-4B50-8CC1-A242608E35F6}" presName="parentLeftMargin" presStyleLbl="node1" presStyleIdx="2" presStyleCnt="4"/>
      <dgm:spPr/>
    </dgm:pt>
    <dgm:pt modelId="{00A8113D-8C10-4C67-A9A3-9108E773D2E2}" type="pres">
      <dgm:prSet presAssocID="{221632CE-00F7-4B50-8CC1-A242608E35F6}" presName="parentText" presStyleLbl="node1" presStyleIdx="3" presStyleCnt="4">
        <dgm:presLayoutVars>
          <dgm:chMax val="0"/>
          <dgm:bulletEnabled val="1"/>
        </dgm:presLayoutVars>
      </dgm:prSet>
      <dgm:spPr/>
    </dgm:pt>
    <dgm:pt modelId="{F95C4F0B-A670-4554-9410-B00907E993A6}" type="pres">
      <dgm:prSet presAssocID="{221632CE-00F7-4B50-8CC1-A242608E35F6}" presName="negativeSpace" presStyleCnt="0"/>
      <dgm:spPr/>
    </dgm:pt>
    <dgm:pt modelId="{877D9F08-B4CB-4FC7-B5C8-7FC615491D91}" type="pres">
      <dgm:prSet presAssocID="{221632CE-00F7-4B50-8CC1-A242608E35F6}" presName="childText" presStyleLbl="conFgAcc1" presStyleIdx="3" presStyleCnt="4">
        <dgm:presLayoutVars>
          <dgm:bulletEnabled val="1"/>
        </dgm:presLayoutVars>
      </dgm:prSet>
      <dgm:spPr/>
    </dgm:pt>
  </dgm:ptLst>
  <dgm:cxnLst>
    <dgm:cxn modelId="{96432801-7549-420B-A225-7D0E6DEBB445}" type="presOf" srcId="{F39F83B6-D690-44DF-B72D-002031994A8F}" destId="{6D8E1209-033C-421A-A6F8-FD8D1D874782}" srcOrd="1" destOrd="0" presId="urn:microsoft.com/office/officeart/2005/8/layout/list1"/>
    <dgm:cxn modelId="{6014C107-4CF6-4A01-97C4-043938CE0A95}" srcId="{F39F83B6-D690-44DF-B72D-002031994A8F}" destId="{DD625128-6800-436C-98CE-57A441EF78E2}" srcOrd="1" destOrd="0" parTransId="{01A2CBA4-8181-4D9D-B13B-7522D929965D}" sibTransId="{AEC2A06E-AC4D-4A00-B382-EBBA8DA3933F}"/>
    <dgm:cxn modelId="{29338E0B-9990-42A1-A74F-5BE7A565D9B6}" srcId="{16CAAC70-0C37-4AB6-835D-974991BE596A}" destId="{8F2146DB-D384-4728-A5A2-B4E5291B8406}" srcOrd="2" destOrd="0" parTransId="{5E60BA07-8E24-49F3-AF3D-7A8EFF0375C7}" sibTransId="{E2FC3E32-C4C0-4F58-BF84-02D32F4003BD}"/>
    <dgm:cxn modelId="{9992A333-6F48-4A56-8C04-F31674C0D3CD}" type="presOf" srcId="{221632CE-00F7-4B50-8CC1-A242608E35F6}" destId="{BD371B24-567A-43DB-B28B-9CC8DF8EC0E8}" srcOrd="0" destOrd="0" presId="urn:microsoft.com/office/officeart/2005/8/layout/list1"/>
    <dgm:cxn modelId="{456CD333-D9BA-4609-B435-C96B484184F8}" type="presOf" srcId="{1EA06311-267A-4027-9749-D319A7372D24}" destId="{877D9F08-B4CB-4FC7-B5C8-7FC615491D91}" srcOrd="0" destOrd="0" presId="urn:microsoft.com/office/officeart/2005/8/layout/list1"/>
    <dgm:cxn modelId="{5A9E7736-18A9-48B9-A5B4-83935F942A55}" srcId="{96242BCE-A59E-4ADD-9D31-7B412F4E0836}" destId="{CC7F14F0-FBF4-4F6E-88F7-93BEC75631E6}" srcOrd="0" destOrd="0" parTransId="{B5E780F9-64C2-408C-A6FA-A9E8D76C242A}" sibTransId="{1DDC8F8A-30EA-4C52-91E1-543947EC1F2C}"/>
    <dgm:cxn modelId="{383CB63D-AB94-45F4-911B-1407C7A589D7}" type="presOf" srcId="{96242BCE-A59E-4ADD-9D31-7B412F4E0836}" destId="{BB4D77D3-08ED-4335-860D-62F210B1ADC1}" srcOrd="0" destOrd="0" presId="urn:microsoft.com/office/officeart/2005/8/layout/list1"/>
    <dgm:cxn modelId="{57F33950-7DB0-4B20-A1B3-86EBD6887443}" srcId="{16CAAC70-0C37-4AB6-835D-974991BE596A}" destId="{221632CE-00F7-4B50-8CC1-A242608E35F6}" srcOrd="3" destOrd="0" parTransId="{2A6192DB-DBFA-44D1-AB13-FB1B6E6FCDC0}" sibTransId="{E36518E8-BDE4-44AD-907D-12DB80C77FA0}"/>
    <dgm:cxn modelId="{137EA950-7192-41DB-A60D-23DE7CE247CF}" srcId="{8F2146DB-D384-4728-A5A2-B4E5291B8406}" destId="{D1ED8B36-0539-4B66-A946-7D9817925020}" srcOrd="0" destOrd="0" parTransId="{66B1C2D6-625D-4821-BA95-40EE2CCC49E3}" sibTransId="{5E938152-2D8D-4257-ABA1-D4A45CB8A0CE}"/>
    <dgm:cxn modelId="{05C7E452-15B3-4B09-800D-BC7264906327}" type="presOf" srcId="{221632CE-00F7-4B50-8CC1-A242608E35F6}" destId="{00A8113D-8C10-4C67-A9A3-9108E773D2E2}" srcOrd="1" destOrd="0" presId="urn:microsoft.com/office/officeart/2005/8/layout/list1"/>
    <dgm:cxn modelId="{536A0C53-CEA0-4C8A-A6DF-0A12644B271E}" type="presOf" srcId="{96242BCE-A59E-4ADD-9D31-7B412F4E0836}" destId="{2C1F1991-37AE-4415-BE14-CE288B0D8588}" srcOrd="1" destOrd="0" presId="urn:microsoft.com/office/officeart/2005/8/layout/list1"/>
    <dgm:cxn modelId="{F817BD58-28DE-4BDB-A7ED-A6A5803EBAA2}" type="presOf" srcId="{D1ED8B36-0539-4B66-A946-7D9817925020}" destId="{4543A667-CC5C-4730-ADB7-194ACAA15EC1}" srcOrd="0" destOrd="0" presId="urn:microsoft.com/office/officeart/2005/8/layout/list1"/>
    <dgm:cxn modelId="{DB905E7C-00E5-44F5-9144-1F02FD72EB13}" srcId="{221632CE-00F7-4B50-8CC1-A242608E35F6}" destId="{1EA06311-267A-4027-9749-D319A7372D24}" srcOrd="0" destOrd="0" parTransId="{B3C3445A-1E77-4115-AB49-E357FB236956}" sibTransId="{A44EAF04-8020-4634-A53F-E14F925B0847}"/>
    <dgm:cxn modelId="{9759CB95-BE39-43EC-B540-4688847E8A2A}" srcId="{F39F83B6-D690-44DF-B72D-002031994A8F}" destId="{70F2CFE9-6D99-4D1D-AEDC-FEA6A731A27B}" srcOrd="0" destOrd="0" parTransId="{296FF6BC-CA1D-47AE-B36B-2A78B83DFF1B}" sibTransId="{1AACBFF6-431B-4B24-B9C8-0F541648C773}"/>
    <dgm:cxn modelId="{8E0AA2A5-A181-47B6-983A-21E894A22A94}" srcId="{96242BCE-A59E-4ADD-9D31-7B412F4E0836}" destId="{FC5B4440-B7B9-4341-A991-ED3B778F1091}" srcOrd="2" destOrd="0" parTransId="{757F5DD4-53D0-46D1-8B99-980BCC80DFD2}" sibTransId="{9EE43BDB-C702-45DC-A4CB-C179B115888B}"/>
    <dgm:cxn modelId="{9F7306A7-9B59-476A-A347-EE71CAEAF2D7}" type="presOf" srcId="{16CAAC70-0C37-4AB6-835D-974991BE596A}" destId="{505EE2C5-596C-49D1-AB00-555279749B9A}" srcOrd="0" destOrd="0" presId="urn:microsoft.com/office/officeart/2005/8/layout/list1"/>
    <dgm:cxn modelId="{29B685BA-6753-461B-920D-3335A643407F}" srcId="{96242BCE-A59E-4ADD-9D31-7B412F4E0836}" destId="{7419F28A-060F-4FE1-A528-74937F3BB6B4}" srcOrd="1" destOrd="0" parTransId="{C11141AF-B144-46F2-891A-0AD791D7AC96}" sibTransId="{DCACE0A8-A8EE-47CC-B9DE-5F5A42A24103}"/>
    <dgm:cxn modelId="{C80FF3BE-647E-417C-8E83-9BCE4197A825}" srcId="{16CAAC70-0C37-4AB6-835D-974991BE596A}" destId="{F39F83B6-D690-44DF-B72D-002031994A8F}" srcOrd="1" destOrd="0" parTransId="{6499C28A-548F-46C1-B1B2-A2033C25753F}" sibTransId="{14304B9D-05E3-483F-B9BD-4D7351195475}"/>
    <dgm:cxn modelId="{BCAE53C2-EC23-4FF9-96BD-3BA062FB73D6}" type="presOf" srcId="{F39F83B6-D690-44DF-B72D-002031994A8F}" destId="{4D6D63D0-3637-4276-B0F1-3548C8C2FA81}" srcOrd="0" destOrd="0" presId="urn:microsoft.com/office/officeart/2005/8/layout/list1"/>
    <dgm:cxn modelId="{8EBBA0D4-5E02-4B04-A7E7-1ED465686AC8}" srcId="{16CAAC70-0C37-4AB6-835D-974991BE596A}" destId="{96242BCE-A59E-4ADD-9D31-7B412F4E0836}" srcOrd="0" destOrd="0" parTransId="{09DCAA04-5BC4-4AFF-BA71-7C99E71C3815}" sibTransId="{408C8932-3FE2-4A4A-8020-8ED92371486E}"/>
    <dgm:cxn modelId="{90CA73D6-8E81-4BA7-A6E4-8DAB7FABE739}" type="presOf" srcId="{FC5B4440-B7B9-4341-A991-ED3B778F1091}" destId="{429357CB-E823-47E2-9B42-5482120ADBA4}" srcOrd="0" destOrd="2" presId="urn:microsoft.com/office/officeart/2005/8/layout/list1"/>
    <dgm:cxn modelId="{0282D3DD-A963-427A-A688-26E38502BE82}" type="presOf" srcId="{8F2146DB-D384-4728-A5A2-B4E5291B8406}" destId="{3DAFC216-9489-4586-B5ED-93538A3C0D49}" srcOrd="1" destOrd="0" presId="urn:microsoft.com/office/officeart/2005/8/layout/list1"/>
    <dgm:cxn modelId="{F337B9DE-6F44-458D-AC59-CA468C0B55CD}" type="presOf" srcId="{70F2CFE9-6D99-4D1D-AEDC-FEA6A731A27B}" destId="{15CB69EA-0B9B-4375-898B-FDF236501107}" srcOrd="0" destOrd="0" presId="urn:microsoft.com/office/officeart/2005/8/layout/list1"/>
    <dgm:cxn modelId="{11B639E0-E6D1-4371-9388-38E5A4174B3D}" type="presOf" srcId="{CC7F14F0-FBF4-4F6E-88F7-93BEC75631E6}" destId="{429357CB-E823-47E2-9B42-5482120ADBA4}" srcOrd="0" destOrd="0" presId="urn:microsoft.com/office/officeart/2005/8/layout/list1"/>
    <dgm:cxn modelId="{7447E1E7-3DFE-4CB1-A521-3DC38550AFED}" type="presOf" srcId="{DD625128-6800-436C-98CE-57A441EF78E2}" destId="{15CB69EA-0B9B-4375-898B-FDF236501107}" srcOrd="0" destOrd="1" presId="urn:microsoft.com/office/officeart/2005/8/layout/list1"/>
    <dgm:cxn modelId="{545620F4-0497-44E3-96AF-604B369CD527}" type="presOf" srcId="{7419F28A-060F-4FE1-A528-74937F3BB6B4}" destId="{429357CB-E823-47E2-9B42-5482120ADBA4}" srcOrd="0" destOrd="1" presId="urn:microsoft.com/office/officeart/2005/8/layout/list1"/>
    <dgm:cxn modelId="{3C5012FE-C50A-45A6-BCA3-3F3187F5C6AF}" type="presOf" srcId="{8F2146DB-D384-4728-A5A2-B4E5291B8406}" destId="{09EB619D-8BB1-4159-93F3-3365DDB52C42}" srcOrd="0" destOrd="0" presId="urn:microsoft.com/office/officeart/2005/8/layout/list1"/>
    <dgm:cxn modelId="{1479BD6F-A7C4-4A87-B7EC-FC27DFEA500B}" type="presParOf" srcId="{505EE2C5-596C-49D1-AB00-555279749B9A}" destId="{9A122996-3D47-441F-9F3C-1AB0175B718D}" srcOrd="0" destOrd="0" presId="urn:microsoft.com/office/officeart/2005/8/layout/list1"/>
    <dgm:cxn modelId="{78638F68-C081-4EF0-9E93-810C8EE93701}" type="presParOf" srcId="{9A122996-3D47-441F-9F3C-1AB0175B718D}" destId="{BB4D77D3-08ED-4335-860D-62F210B1ADC1}" srcOrd="0" destOrd="0" presId="urn:microsoft.com/office/officeart/2005/8/layout/list1"/>
    <dgm:cxn modelId="{3C69A38F-A027-42F7-814A-72510C7C1491}" type="presParOf" srcId="{9A122996-3D47-441F-9F3C-1AB0175B718D}" destId="{2C1F1991-37AE-4415-BE14-CE288B0D8588}" srcOrd="1" destOrd="0" presId="urn:microsoft.com/office/officeart/2005/8/layout/list1"/>
    <dgm:cxn modelId="{859EB116-5076-4188-9BBC-F4EAA08A93D7}" type="presParOf" srcId="{505EE2C5-596C-49D1-AB00-555279749B9A}" destId="{91557D2D-7256-43C9-9A05-9C6383965634}" srcOrd="1" destOrd="0" presId="urn:microsoft.com/office/officeart/2005/8/layout/list1"/>
    <dgm:cxn modelId="{C2F0FB9B-9E50-4D36-A477-7E1BE3549175}" type="presParOf" srcId="{505EE2C5-596C-49D1-AB00-555279749B9A}" destId="{429357CB-E823-47E2-9B42-5482120ADBA4}" srcOrd="2" destOrd="0" presId="urn:microsoft.com/office/officeart/2005/8/layout/list1"/>
    <dgm:cxn modelId="{055F4D64-019C-4ED0-9E36-1306171AC4A4}" type="presParOf" srcId="{505EE2C5-596C-49D1-AB00-555279749B9A}" destId="{89541D52-F8D2-4219-8347-0E0A3647D421}" srcOrd="3" destOrd="0" presId="urn:microsoft.com/office/officeart/2005/8/layout/list1"/>
    <dgm:cxn modelId="{42AD2CFA-37E4-4F74-9A22-DA289AEAB47A}" type="presParOf" srcId="{505EE2C5-596C-49D1-AB00-555279749B9A}" destId="{955CC697-8F23-460C-B999-807346FDB656}" srcOrd="4" destOrd="0" presId="urn:microsoft.com/office/officeart/2005/8/layout/list1"/>
    <dgm:cxn modelId="{E99E7E85-13B2-4F06-9D6A-2173586D0E7B}" type="presParOf" srcId="{955CC697-8F23-460C-B999-807346FDB656}" destId="{4D6D63D0-3637-4276-B0F1-3548C8C2FA81}" srcOrd="0" destOrd="0" presId="urn:microsoft.com/office/officeart/2005/8/layout/list1"/>
    <dgm:cxn modelId="{A374D1A9-5A2C-4777-BBF3-529F39B4C3E3}" type="presParOf" srcId="{955CC697-8F23-460C-B999-807346FDB656}" destId="{6D8E1209-033C-421A-A6F8-FD8D1D874782}" srcOrd="1" destOrd="0" presId="urn:microsoft.com/office/officeart/2005/8/layout/list1"/>
    <dgm:cxn modelId="{C15AA327-F90B-4466-9C79-7BD15D4C14E6}" type="presParOf" srcId="{505EE2C5-596C-49D1-AB00-555279749B9A}" destId="{7B5A855B-247A-482A-B961-6DBFA2E4CC40}" srcOrd="5" destOrd="0" presId="urn:microsoft.com/office/officeart/2005/8/layout/list1"/>
    <dgm:cxn modelId="{57EBA0E0-D608-4D43-9389-7C21D248A1A8}" type="presParOf" srcId="{505EE2C5-596C-49D1-AB00-555279749B9A}" destId="{15CB69EA-0B9B-4375-898B-FDF236501107}" srcOrd="6" destOrd="0" presId="urn:microsoft.com/office/officeart/2005/8/layout/list1"/>
    <dgm:cxn modelId="{00E4DE83-0804-4256-ABCD-51148B06CD79}" type="presParOf" srcId="{505EE2C5-596C-49D1-AB00-555279749B9A}" destId="{B9A68002-207F-4B35-AEC1-DB960887EC28}" srcOrd="7" destOrd="0" presId="urn:microsoft.com/office/officeart/2005/8/layout/list1"/>
    <dgm:cxn modelId="{37F98068-2C9F-41AC-93B2-E574C0AFA7F4}" type="presParOf" srcId="{505EE2C5-596C-49D1-AB00-555279749B9A}" destId="{5BA4FD6E-E254-446E-A443-41F824907575}" srcOrd="8" destOrd="0" presId="urn:microsoft.com/office/officeart/2005/8/layout/list1"/>
    <dgm:cxn modelId="{39D864CB-5B82-4EE7-866F-6D638A15D034}" type="presParOf" srcId="{5BA4FD6E-E254-446E-A443-41F824907575}" destId="{09EB619D-8BB1-4159-93F3-3365DDB52C42}" srcOrd="0" destOrd="0" presId="urn:microsoft.com/office/officeart/2005/8/layout/list1"/>
    <dgm:cxn modelId="{B49AD07D-8218-418D-B865-20A47D8AB86E}" type="presParOf" srcId="{5BA4FD6E-E254-446E-A443-41F824907575}" destId="{3DAFC216-9489-4586-B5ED-93538A3C0D49}" srcOrd="1" destOrd="0" presId="urn:microsoft.com/office/officeart/2005/8/layout/list1"/>
    <dgm:cxn modelId="{F439C2C9-C66F-49AF-92A5-1A8EAAECC3BE}" type="presParOf" srcId="{505EE2C5-596C-49D1-AB00-555279749B9A}" destId="{AA9007E4-45FF-4CAE-8208-D10C15AF6B21}" srcOrd="9" destOrd="0" presId="urn:microsoft.com/office/officeart/2005/8/layout/list1"/>
    <dgm:cxn modelId="{D954D8E2-96EA-448D-9938-E11F97F00E97}" type="presParOf" srcId="{505EE2C5-596C-49D1-AB00-555279749B9A}" destId="{4543A667-CC5C-4730-ADB7-194ACAA15EC1}" srcOrd="10" destOrd="0" presId="urn:microsoft.com/office/officeart/2005/8/layout/list1"/>
    <dgm:cxn modelId="{3AE89923-68EF-4F2B-9947-6FF7D8DA18A6}" type="presParOf" srcId="{505EE2C5-596C-49D1-AB00-555279749B9A}" destId="{F4511F25-E63E-4CE2-AB96-6ACBA200894F}" srcOrd="11" destOrd="0" presId="urn:microsoft.com/office/officeart/2005/8/layout/list1"/>
    <dgm:cxn modelId="{125ACB21-CAB3-4F80-84BF-D042EB3A7D7A}" type="presParOf" srcId="{505EE2C5-596C-49D1-AB00-555279749B9A}" destId="{DED4338F-7741-4139-A59C-006D79F961F5}" srcOrd="12" destOrd="0" presId="urn:microsoft.com/office/officeart/2005/8/layout/list1"/>
    <dgm:cxn modelId="{6A84BAFC-4531-4900-BA60-A2F0CBB87C54}" type="presParOf" srcId="{DED4338F-7741-4139-A59C-006D79F961F5}" destId="{BD371B24-567A-43DB-B28B-9CC8DF8EC0E8}" srcOrd="0" destOrd="0" presId="urn:microsoft.com/office/officeart/2005/8/layout/list1"/>
    <dgm:cxn modelId="{AF6FDFE8-B1C9-4FCA-BF51-C7661343BE93}" type="presParOf" srcId="{DED4338F-7741-4139-A59C-006D79F961F5}" destId="{00A8113D-8C10-4C67-A9A3-9108E773D2E2}" srcOrd="1" destOrd="0" presId="urn:microsoft.com/office/officeart/2005/8/layout/list1"/>
    <dgm:cxn modelId="{DFA99834-3B46-4076-ABFC-43F650305ED9}" type="presParOf" srcId="{505EE2C5-596C-49D1-AB00-555279749B9A}" destId="{F95C4F0B-A670-4554-9410-B00907E993A6}" srcOrd="13" destOrd="0" presId="urn:microsoft.com/office/officeart/2005/8/layout/list1"/>
    <dgm:cxn modelId="{3C9B2666-CEDE-4840-B661-9F28262BF0CD}" type="presParOf" srcId="{505EE2C5-596C-49D1-AB00-555279749B9A}" destId="{877D9F08-B4CB-4FC7-B5C8-7FC615491D9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3ED2F-5507-4964-803C-800037E6C9BC}"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55590E79-A500-481A-9F30-D01EF0EAD0F3}">
      <dgm:prSet/>
      <dgm:spPr/>
      <dgm:t>
        <a:bodyPr/>
        <a:lstStyle/>
        <a:p>
          <a:r>
            <a:rPr lang="en-US" dirty="0"/>
            <a:t>Method of pipe installation</a:t>
          </a:r>
        </a:p>
      </dgm:t>
    </dgm:pt>
    <dgm:pt modelId="{9170F31A-A33B-47AC-91C5-E563147E568E}" type="parTrans" cxnId="{07F67D84-DB8E-4C48-A0AF-FF1ECC7CB073}">
      <dgm:prSet/>
      <dgm:spPr/>
      <dgm:t>
        <a:bodyPr/>
        <a:lstStyle/>
        <a:p>
          <a:endParaRPr lang="en-US"/>
        </a:p>
      </dgm:t>
    </dgm:pt>
    <dgm:pt modelId="{FBBE31D9-B50D-487A-97A7-8CAB600B8CD5}" type="sibTrans" cxnId="{07F67D84-DB8E-4C48-A0AF-FF1ECC7CB073}">
      <dgm:prSet/>
      <dgm:spPr/>
      <dgm:t>
        <a:bodyPr/>
        <a:lstStyle/>
        <a:p>
          <a:endParaRPr lang="en-US"/>
        </a:p>
      </dgm:t>
    </dgm:pt>
    <dgm:pt modelId="{C0A13B5A-2DD2-4C7F-9E58-1580180D60D6}">
      <dgm:prSet/>
      <dgm:spPr/>
      <dgm:t>
        <a:bodyPr/>
        <a:lstStyle/>
        <a:p>
          <a:r>
            <a:rPr lang="en-US" dirty="0"/>
            <a:t>Open-cut</a:t>
          </a:r>
        </a:p>
      </dgm:t>
    </dgm:pt>
    <dgm:pt modelId="{C41D50E7-7C37-45B6-8F8F-07733618D55F}" type="parTrans" cxnId="{F855F5F2-4FFD-4A05-A85F-58C0B806433F}">
      <dgm:prSet/>
      <dgm:spPr/>
      <dgm:t>
        <a:bodyPr/>
        <a:lstStyle/>
        <a:p>
          <a:endParaRPr lang="en-US"/>
        </a:p>
      </dgm:t>
    </dgm:pt>
    <dgm:pt modelId="{D7EED740-8E92-4151-B369-FD5B76437FF2}" type="sibTrans" cxnId="{F855F5F2-4FFD-4A05-A85F-58C0B806433F}">
      <dgm:prSet/>
      <dgm:spPr/>
      <dgm:t>
        <a:bodyPr/>
        <a:lstStyle/>
        <a:p>
          <a:endParaRPr lang="en-US"/>
        </a:p>
      </dgm:t>
    </dgm:pt>
    <dgm:pt modelId="{A8A9E26F-F92A-4CFB-BBE5-98B176A9394D}">
      <dgm:prSet/>
      <dgm:spPr/>
      <dgm:t>
        <a:bodyPr/>
        <a:lstStyle/>
        <a:p>
          <a:r>
            <a:rPr lang="en-US" dirty="0"/>
            <a:t>Bored / pipe-bursting </a:t>
          </a:r>
        </a:p>
      </dgm:t>
    </dgm:pt>
    <dgm:pt modelId="{FDE50C30-6C00-49A3-984B-DAEE4900FA70}" type="parTrans" cxnId="{CB95EB1A-2C87-4460-BF8B-F5B1DF5F7981}">
      <dgm:prSet/>
      <dgm:spPr/>
      <dgm:t>
        <a:bodyPr/>
        <a:lstStyle/>
        <a:p>
          <a:endParaRPr lang="en-US"/>
        </a:p>
      </dgm:t>
    </dgm:pt>
    <dgm:pt modelId="{F1E9EC59-595A-4315-A4DE-ACBC14B4A5AC}" type="sibTrans" cxnId="{CB95EB1A-2C87-4460-BF8B-F5B1DF5F7981}">
      <dgm:prSet/>
      <dgm:spPr/>
      <dgm:t>
        <a:bodyPr/>
        <a:lstStyle/>
        <a:p>
          <a:endParaRPr lang="en-US"/>
        </a:p>
      </dgm:t>
    </dgm:pt>
    <dgm:pt modelId="{46001CB5-34F6-4BDD-8E79-58047615FAEE}">
      <dgm:prSet/>
      <dgm:spPr/>
      <dgm:t>
        <a:bodyPr/>
        <a:lstStyle/>
        <a:p>
          <a:r>
            <a:rPr lang="en-US" dirty="0"/>
            <a:t>Ground type </a:t>
          </a:r>
        </a:p>
      </dgm:t>
    </dgm:pt>
    <dgm:pt modelId="{E6B98656-07EE-4F2A-A81C-984D1565932F}" type="parTrans" cxnId="{9FDA3333-180C-4E50-9322-6CCFBDDC5638}">
      <dgm:prSet/>
      <dgm:spPr/>
      <dgm:t>
        <a:bodyPr/>
        <a:lstStyle/>
        <a:p>
          <a:endParaRPr lang="en-US"/>
        </a:p>
      </dgm:t>
    </dgm:pt>
    <dgm:pt modelId="{6F3B8B9E-5CEC-4D0D-B22F-47CA951BA82E}" type="sibTrans" cxnId="{9FDA3333-180C-4E50-9322-6CCFBDDC5638}">
      <dgm:prSet/>
      <dgm:spPr/>
      <dgm:t>
        <a:bodyPr/>
        <a:lstStyle/>
        <a:p>
          <a:endParaRPr lang="en-US"/>
        </a:p>
      </dgm:t>
    </dgm:pt>
    <dgm:pt modelId="{3AB1553B-303D-4581-B90B-F136BDA3CAC7}">
      <dgm:prSet/>
      <dgm:spPr/>
      <dgm:t>
        <a:bodyPr/>
        <a:lstStyle/>
        <a:p>
          <a:r>
            <a:rPr lang="en-US" dirty="0"/>
            <a:t>Concrete / tarmac</a:t>
          </a:r>
        </a:p>
      </dgm:t>
    </dgm:pt>
    <dgm:pt modelId="{BC1C6673-0A7D-4D02-A7AC-47E6BB99F285}" type="parTrans" cxnId="{4B8A9356-E3C0-4C8B-8552-7969EF270959}">
      <dgm:prSet/>
      <dgm:spPr/>
      <dgm:t>
        <a:bodyPr/>
        <a:lstStyle/>
        <a:p>
          <a:endParaRPr lang="en-US"/>
        </a:p>
      </dgm:t>
    </dgm:pt>
    <dgm:pt modelId="{7D9AAAE1-B224-4F6A-9385-59DDC0B13677}" type="sibTrans" cxnId="{4B8A9356-E3C0-4C8B-8552-7969EF270959}">
      <dgm:prSet/>
      <dgm:spPr/>
      <dgm:t>
        <a:bodyPr/>
        <a:lstStyle/>
        <a:p>
          <a:endParaRPr lang="en-US"/>
        </a:p>
      </dgm:t>
    </dgm:pt>
    <dgm:pt modelId="{40017F7A-AE19-40C9-B509-D1F5E915ABC6}">
      <dgm:prSet/>
      <dgm:spPr/>
      <dgm:t>
        <a:bodyPr/>
        <a:lstStyle/>
        <a:p>
          <a:r>
            <a:rPr lang="en-US" dirty="0"/>
            <a:t>Sand / grass </a:t>
          </a:r>
        </a:p>
      </dgm:t>
    </dgm:pt>
    <dgm:pt modelId="{6ED69913-9BFF-46F0-B2B1-B2FEF18AF898}" type="parTrans" cxnId="{DD803A6B-1962-4392-8B7A-4354B5D42BCB}">
      <dgm:prSet/>
      <dgm:spPr/>
      <dgm:t>
        <a:bodyPr/>
        <a:lstStyle/>
        <a:p>
          <a:endParaRPr lang="en-US"/>
        </a:p>
      </dgm:t>
    </dgm:pt>
    <dgm:pt modelId="{7829109A-8235-4689-8865-863C1EC8D91C}" type="sibTrans" cxnId="{DD803A6B-1962-4392-8B7A-4354B5D42BCB}">
      <dgm:prSet/>
      <dgm:spPr/>
      <dgm:t>
        <a:bodyPr/>
        <a:lstStyle/>
        <a:p>
          <a:endParaRPr lang="en-US"/>
        </a:p>
      </dgm:t>
    </dgm:pt>
    <dgm:pt modelId="{5A22B7B0-E2AD-4001-89DE-1CE45580B11E}">
      <dgm:prSet/>
      <dgm:spPr/>
      <dgm:t>
        <a:bodyPr/>
        <a:lstStyle/>
        <a:p>
          <a:r>
            <a:rPr lang="en-US" dirty="0"/>
            <a:t>Material used </a:t>
          </a:r>
        </a:p>
      </dgm:t>
    </dgm:pt>
    <dgm:pt modelId="{45505D5B-C624-4F6A-BA13-4551DCA49CD3}" type="parTrans" cxnId="{40DB593C-D258-43D2-91B7-E5099CF72EC7}">
      <dgm:prSet/>
      <dgm:spPr/>
      <dgm:t>
        <a:bodyPr/>
        <a:lstStyle/>
        <a:p>
          <a:endParaRPr lang="en-US"/>
        </a:p>
      </dgm:t>
    </dgm:pt>
    <dgm:pt modelId="{230FDE59-D293-46A4-8CAF-8FFFF6BFDB6C}" type="sibTrans" cxnId="{40DB593C-D258-43D2-91B7-E5099CF72EC7}">
      <dgm:prSet/>
      <dgm:spPr/>
      <dgm:t>
        <a:bodyPr/>
        <a:lstStyle/>
        <a:p>
          <a:endParaRPr lang="en-US"/>
        </a:p>
      </dgm:t>
    </dgm:pt>
    <dgm:pt modelId="{0EAFCC8A-9278-4398-A012-42BF6140E34A}">
      <dgm:prSet/>
      <dgm:spPr/>
      <dgm:t>
        <a:bodyPr/>
        <a:lstStyle/>
        <a:p>
          <a:r>
            <a:rPr lang="en-US" dirty="0"/>
            <a:t>Metallic</a:t>
          </a:r>
        </a:p>
      </dgm:t>
    </dgm:pt>
    <dgm:pt modelId="{60FCF5FD-0E72-4439-A391-C0CE26B357CE}" type="parTrans" cxnId="{CF83663E-5157-4490-BB87-B35A33E54D1E}">
      <dgm:prSet/>
      <dgm:spPr/>
      <dgm:t>
        <a:bodyPr/>
        <a:lstStyle/>
        <a:p>
          <a:endParaRPr lang="en-US"/>
        </a:p>
      </dgm:t>
    </dgm:pt>
    <dgm:pt modelId="{6025F77F-A1FB-4012-AF7D-EEA830866B90}" type="sibTrans" cxnId="{CF83663E-5157-4490-BB87-B35A33E54D1E}">
      <dgm:prSet/>
      <dgm:spPr/>
      <dgm:t>
        <a:bodyPr/>
        <a:lstStyle/>
        <a:p>
          <a:endParaRPr lang="en-US"/>
        </a:p>
      </dgm:t>
    </dgm:pt>
    <dgm:pt modelId="{2435E51E-01C2-451A-BC1A-5B10FE254A98}">
      <dgm:prSet/>
      <dgm:spPr/>
      <dgm:t>
        <a:bodyPr/>
        <a:lstStyle/>
        <a:p>
          <a:r>
            <a:rPr lang="en-US" dirty="0"/>
            <a:t>Non-metallic</a:t>
          </a:r>
        </a:p>
      </dgm:t>
    </dgm:pt>
    <dgm:pt modelId="{35789633-A510-4153-97C8-59DFEB41936A}" type="parTrans" cxnId="{A9CB8F79-67C4-48BA-B380-8B229577A56D}">
      <dgm:prSet/>
      <dgm:spPr/>
      <dgm:t>
        <a:bodyPr/>
        <a:lstStyle/>
        <a:p>
          <a:endParaRPr lang="en-US"/>
        </a:p>
      </dgm:t>
    </dgm:pt>
    <dgm:pt modelId="{2101D3A8-0B1C-423B-AA4F-54203C0ACE3B}" type="sibTrans" cxnId="{A9CB8F79-67C4-48BA-B380-8B229577A56D}">
      <dgm:prSet/>
      <dgm:spPr/>
      <dgm:t>
        <a:bodyPr/>
        <a:lstStyle/>
        <a:p>
          <a:endParaRPr lang="en-US"/>
        </a:p>
      </dgm:t>
    </dgm:pt>
    <dgm:pt modelId="{8B3B6718-E30A-4C2D-AC6C-987966054DFF}">
      <dgm:prSet/>
      <dgm:spPr/>
      <dgm:t>
        <a:bodyPr/>
        <a:lstStyle/>
        <a:p>
          <a:r>
            <a:rPr lang="en-US" dirty="0"/>
            <a:t>Life expectancy 30 - 60 years </a:t>
          </a:r>
        </a:p>
      </dgm:t>
    </dgm:pt>
    <dgm:pt modelId="{4C037FFE-12CA-4228-8BA6-4D1D48AB6DE5}" type="parTrans" cxnId="{CD8A185F-928E-4F3C-97FF-117C9133A175}">
      <dgm:prSet/>
      <dgm:spPr/>
      <dgm:t>
        <a:bodyPr/>
        <a:lstStyle/>
        <a:p>
          <a:endParaRPr lang="en-US"/>
        </a:p>
      </dgm:t>
    </dgm:pt>
    <dgm:pt modelId="{915FA1A6-9872-40C8-B5D1-DB447CEB67DC}" type="sibTrans" cxnId="{CD8A185F-928E-4F3C-97FF-117C9133A175}">
      <dgm:prSet/>
      <dgm:spPr/>
      <dgm:t>
        <a:bodyPr/>
        <a:lstStyle/>
        <a:p>
          <a:endParaRPr lang="en-US"/>
        </a:p>
      </dgm:t>
    </dgm:pt>
    <dgm:pt modelId="{DF3BC814-23BB-4406-B121-FEA3B0CA04D8}">
      <dgm:prSet/>
      <dgm:spPr/>
      <dgm:t>
        <a:bodyPr/>
        <a:lstStyle/>
        <a:p>
          <a:r>
            <a:rPr lang="en-US" dirty="0"/>
            <a:t>Service pipe </a:t>
          </a:r>
        </a:p>
      </dgm:t>
    </dgm:pt>
    <dgm:pt modelId="{B8096B19-BD9E-4DF6-8168-909D0C8E28A3}" type="parTrans" cxnId="{94922843-9214-4CA7-9A67-FABB84F08D3A}">
      <dgm:prSet/>
      <dgm:spPr/>
      <dgm:t>
        <a:bodyPr/>
        <a:lstStyle/>
        <a:p>
          <a:endParaRPr lang="en-US"/>
        </a:p>
      </dgm:t>
    </dgm:pt>
    <dgm:pt modelId="{EAABB7D0-1FF4-45BD-9FA1-C6B943043E10}" type="sibTrans" cxnId="{94922843-9214-4CA7-9A67-FABB84F08D3A}">
      <dgm:prSet/>
      <dgm:spPr/>
      <dgm:t>
        <a:bodyPr/>
        <a:lstStyle/>
        <a:p>
          <a:endParaRPr lang="en-US"/>
        </a:p>
      </dgm:t>
    </dgm:pt>
    <dgm:pt modelId="{9C38984C-6CC5-4873-AA2D-FCC7936B344F}">
      <dgm:prSet/>
      <dgm:spPr/>
      <dgm:t>
        <a:bodyPr/>
        <a:lstStyle/>
        <a:p>
          <a:r>
            <a:rPr lang="en-US" dirty="0"/>
            <a:t>Material</a:t>
          </a:r>
        </a:p>
      </dgm:t>
    </dgm:pt>
    <dgm:pt modelId="{641091DA-D840-4B7C-B1CE-69CAB93BD854}" type="parTrans" cxnId="{DC9BEF32-3141-4D42-B4DA-81061A178B93}">
      <dgm:prSet/>
      <dgm:spPr/>
      <dgm:t>
        <a:bodyPr/>
        <a:lstStyle/>
        <a:p>
          <a:endParaRPr lang="en-US"/>
        </a:p>
      </dgm:t>
    </dgm:pt>
    <dgm:pt modelId="{F99B8ACA-B479-4BD7-A11A-8E3B46556F48}" type="sibTrans" cxnId="{DC9BEF32-3141-4D42-B4DA-81061A178B93}">
      <dgm:prSet/>
      <dgm:spPr/>
      <dgm:t>
        <a:bodyPr/>
        <a:lstStyle/>
        <a:p>
          <a:endParaRPr lang="en-US"/>
        </a:p>
      </dgm:t>
    </dgm:pt>
    <dgm:pt modelId="{263E939B-D945-4932-9325-7C295A9A2E6E}">
      <dgm:prSet/>
      <dgm:spPr/>
      <dgm:t>
        <a:bodyPr/>
        <a:lstStyle/>
        <a:p>
          <a:r>
            <a:rPr lang="en-US" dirty="0"/>
            <a:t>Renew or use existing </a:t>
          </a:r>
        </a:p>
      </dgm:t>
    </dgm:pt>
    <dgm:pt modelId="{CC6BB1E5-8815-4BF4-9794-5BB7A3547775}" type="parTrans" cxnId="{B10E98F9-3705-4A90-876F-E8BE32DEE35F}">
      <dgm:prSet/>
      <dgm:spPr/>
      <dgm:t>
        <a:bodyPr/>
        <a:lstStyle/>
        <a:p>
          <a:endParaRPr lang="en-US"/>
        </a:p>
      </dgm:t>
    </dgm:pt>
    <dgm:pt modelId="{1A4D75BF-9AC8-4A60-8667-560928AA9FE1}" type="sibTrans" cxnId="{B10E98F9-3705-4A90-876F-E8BE32DEE35F}">
      <dgm:prSet/>
      <dgm:spPr/>
      <dgm:t>
        <a:bodyPr/>
        <a:lstStyle/>
        <a:p>
          <a:endParaRPr lang="en-US"/>
        </a:p>
      </dgm:t>
    </dgm:pt>
    <dgm:pt modelId="{D4B01758-FE22-43FB-9A26-4C2BCDB6F32D}" type="pres">
      <dgm:prSet presAssocID="{D9E3ED2F-5507-4964-803C-800037E6C9BC}" presName="Name0" presStyleCnt="0">
        <dgm:presLayoutVars>
          <dgm:dir/>
          <dgm:animLvl val="lvl"/>
          <dgm:resizeHandles val="exact"/>
        </dgm:presLayoutVars>
      </dgm:prSet>
      <dgm:spPr/>
    </dgm:pt>
    <dgm:pt modelId="{EBEF1266-72FC-4DDF-A729-C30931D66352}" type="pres">
      <dgm:prSet presAssocID="{55590E79-A500-481A-9F30-D01EF0EAD0F3}" presName="linNode" presStyleCnt="0"/>
      <dgm:spPr/>
    </dgm:pt>
    <dgm:pt modelId="{604B6E76-F7D6-4E30-A721-09601B29C289}" type="pres">
      <dgm:prSet presAssocID="{55590E79-A500-481A-9F30-D01EF0EAD0F3}" presName="parentText" presStyleLbl="node1" presStyleIdx="0" presStyleCnt="5">
        <dgm:presLayoutVars>
          <dgm:chMax val="1"/>
          <dgm:bulletEnabled val="1"/>
        </dgm:presLayoutVars>
      </dgm:prSet>
      <dgm:spPr/>
    </dgm:pt>
    <dgm:pt modelId="{35A4B160-189F-451A-B6A5-DDF0B545670A}" type="pres">
      <dgm:prSet presAssocID="{55590E79-A500-481A-9F30-D01EF0EAD0F3}" presName="descendantText" presStyleLbl="alignAccFollowNode1" presStyleIdx="0" presStyleCnt="4">
        <dgm:presLayoutVars>
          <dgm:bulletEnabled val="1"/>
        </dgm:presLayoutVars>
      </dgm:prSet>
      <dgm:spPr/>
    </dgm:pt>
    <dgm:pt modelId="{E948B82E-32F6-4E21-B572-35FFFE5D8543}" type="pres">
      <dgm:prSet presAssocID="{FBBE31D9-B50D-487A-97A7-8CAB600B8CD5}" presName="sp" presStyleCnt="0"/>
      <dgm:spPr/>
    </dgm:pt>
    <dgm:pt modelId="{6ECFBC12-5121-4A75-A37A-E8F117E99B7D}" type="pres">
      <dgm:prSet presAssocID="{46001CB5-34F6-4BDD-8E79-58047615FAEE}" presName="linNode" presStyleCnt="0"/>
      <dgm:spPr/>
    </dgm:pt>
    <dgm:pt modelId="{D3AF63E1-E65D-4F84-974D-FED9D60CAC59}" type="pres">
      <dgm:prSet presAssocID="{46001CB5-34F6-4BDD-8E79-58047615FAEE}" presName="parentText" presStyleLbl="node1" presStyleIdx="1" presStyleCnt="5">
        <dgm:presLayoutVars>
          <dgm:chMax val="1"/>
          <dgm:bulletEnabled val="1"/>
        </dgm:presLayoutVars>
      </dgm:prSet>
      <dgm:spPr/>
    </dgm:pt>
    <dgm:pt modelId="{472810BF-1DE0-47D1-8AD5-F003B64BDF8A}" type="pres">
      <dgm:prSet presAssocID="{46001CB5-34F6-4BDD-8E79-58047615FAEE}" presName="descendantText" presStyleLbl="alignAccFollowNode1" presStyleIdx="1" presStyleCnt="4">
        <dgm:presLayoutVars>
          <dgm:bulletEnabled val="1"/>
        </dgm:presLayoutVars>
      </dgm:prSet>
      <dgm:spPr/>
    </dgm:pt>
    <dgm:pt modelId="{1E775E35-EB66-4977-A55A-F4B5D7E77D63}" type="pres">
      <dgm:prSet presAssocID="{6F3B8B9E-5CEC-4D0D-B22F-47CA951BA82E}" presName="sp" presStyleCnt="0"/>
      <dgm:spPr/>
    </dgm:pt>
    <dgm:pt modelId="{6153A4A0-E32A-4B8E-8B5C-3F493AB68BC6}" type="pres">
      <dgm:prSet presAssocID="{5A22B7B0-E2AD-4001-89DE-1CE45580B11E}" presName="linNode" presStyleCnt="0"/>
      <dgm:spPr/>
    </dgm:pt>
    <dgm:pt modelId="{79046713-859D-4E1A-ABC8-2D72B674C9D7}" type="pres">
      <dgm:prSet presAssocID="{5A22B7B0-E2AD-4001-89DE-1CE45580B11E}" presName="parentText" presStyleLbl="node1" presStyleIdx="2" presStyleCnt="5">
        <dgm:presLayoutVars>
          <dgm:chMax val="1"/>
          <dgm:bulletEnabled val="1"/>
        </dgm:presLayoutVars>
      </dgm:prSet>
      <dgm:spPr/>
    </dgm:pt>
    <dgm:pt modelId="{49534E40-7393-42F0-9C6F-5AB99437CD8F}" type="pres">
      <dgm:prSet presAssocID="{5A22B7B0-E2AD-4001-89DE-1CE45580B11E}" presName="descendantText" presStyleLbl="alignAccFollowNode1" presStyleIdx="2" presStyleCnt="4">
        <dgm:presLayoutVars>
          <dgm:bulletEnabled val="1"/>
        </dgm:presLayoutVars>
      </dgm:prSet>
      <dgm:spPr/>
    </dgm:pt>
    <dgm:pt modelId="{E6664AAE-50BF-4759-9C8E-6A3308370BC2}" type="pres">
      <dgm:prSet presAssocID="{230FDE59-D293-46A4-8CAF-8FFFF6BFDB6C}" presName="sp" presStyleCnt="0"/>
      <dgm:spPr/>
    </dgm:pt>
    <dgm:pt modelId="{7DC7DC87-096D-49AF-8A31-6616E10B5216}" type="pres">
      <dgm:prSet presAssocID="{8B3B6718-E30A-4C2D-AC6C-987966054DFF}" presName="linNode" presStyleCnt="0"/>
      <dgm:spPr/>
    </dgm:pt>
    <dgm:pt modelId="{AB75D825-5948-4F96-A79D-BAE540D61035}" type="pres">
      <dgm:prSet presAssocID="{8B3B6718-E30A-4C2D-AC6C-987966054DFF}" presName="parentText" presStyleLbl="node1" presStyleIdx="3" presStyleCnt="5">
        <dgm:presLayoutVars>
          <dgm:chMax val="1"/>
          <dgm:bulletEnabled val="1"/>
        </dgm:presLayoutVars>
      </dgm:prSet>
      <dgm:spPr/>
    </dgm:pt>
    <dgm:pt modelId="{8ECE4BE0-0D42-4CB1-B32C-B78F711E7C8F}" type="pres">
      <dgm:prSet presAssocID="{915FA1A6-9872-40C8-B5D1-DB447CEB67DC}" presName="sp" presStyleCnt="0"/>
      <dgm:spPr/>
    </dgm:pt>
    <dgm:pt modelId="{D0D57B46-BC78-4247-90BD-5D6D029063AB}" type="pres">
      <dgm:prSet presAssocID="{DF3BC814-23BB-4406-B121-FEA3B0CA04D8}" presName="linNode" presStyleCnt="0"/>
      <dgm:spPr/>
    </dgm:pt>
    <dgm:pt modelId="{337BD55F-8394-4290-B7F8-19FE7EA5BE9C}" type="pres">
      <dgm:prSet presAssocID="{DF3BC814-23BB-4406-B121-FEA3B0CA04D8}" presName="parentText" presStyleLbl="node1" presStyleIdx="4" presStyleCnt="5">
        <dgm:presLayoutVars>
          <dgm:chMax val="1"/>
          <dgm:bulletEnabled val="1"/>
        </dgm:presLayoutVars>
      </dgm:prSet>
      <dgm:spPr/>
    </dgm:pt>
    <dgm:pt modelId="{FC068767-5192-4220-9A12-17E8FB949F0E}" type="pres">
      <dgm:prSet presAssocID="{DF3BC814-23BB-4406-B121-FEA3B0CA04D8}" presName="descendantText" presStyleLbl="alignAccFollowNode1" presStyleIdx="3" presStyleCnt="4">
        <dgm:presLayoutVars>
          <dgm:bulletEnabled val="1"/>
        </dgm:presLayoutVars>
      </dgm:prSet>
      <dgm:spPr/>
    </dgm:pt>
  </dgm:ptLst>
  <dgm:cxnLst>
    <dgm:cxn modelId="{03DB1413-A8AC-44F8-9F85-557BF28973FC}" type="presOf" srcId="{D9E3ED2F-5507-4964-803C-800037E6C9BC}" destId="{D4B01758-FE22-43FB-9A26-4C2BCDB6F32D}" srcOrd="0" destOrd="0" presId="urn:microsoft.com/office/officeart/2005/8/layout/vList5"/>
    <dgm:cxn modelId="{7A3B2C13-5B6B-453D-934A-4C9A34F27325}" type="presOf" srcId="{55590E79-A500-481A-9F30-D01EF0EAD0F3}" destId="{604B6E76-F7D6-4E30-A721-09601B29C289}" srcOrd="0" destOrd="0" presId="urn:microsoft.com/office/officeart/2005/8/layout/vList5"/>
    <dgm:cxn modelId="{CB95EB1A-2C87-4460-BF8B-F5B1DF5F7981}" srcId="{55590E79-A500-481A-9F30-D01EF0EAD0F3}" destId="{A8A9E26F-F92A-4CFB-BBE5-98B176A9394D}" srcOrd="1" destOrd="0" parTransId="{FDE50C30-6C00-49A3-984B-DAEE4900FA70}" sibTransId="{F1E9EC59-595A-4315-A4DE-ACBC14B4A5AC}"/>
    <dgm:cxn modelId="{DC9BEF32-3141-4D42-B4DA-81061A178B93}" srcId="{DF3BC814-23BB-4406-B121-FEA3B0CA04D8}" destId="{9C38984C-6CC5-4873-AA2D-FCC7936B344F}" srcOrd="0" destOrd="0" parTransId="{641091DA-D840-4B7C-B1CE-69CAB93BD854}" sibTransId="{F99B8ACA-B479-4BD7-A11A-8E3B46556F48}"/>
    <dgm:cxn modelId="{9FDA3333-180C-4E50-9322-6CCFBDDC5638}" srcId="{D9E3ED2F-5507-4964-803C-800037E6C9BC}" destId="{46001CB5-34F6-4BDD-8E79-58047615FAEE}" srcOrd="1" destOrd="0" parTransId="{E6B98656-07EE-4F2A-A81C-984D1565932F}" sibTransId="{6F3B8B9E-5CEC-4D0D-B22F-47CA951BA82E}"/>
    <dgm:cxn modelId="{569E3536-31C0-4D1C-BAAE-D8FB056A232D}" type="presOf" srcId="{2435E51E-01C2-451A-BC1A-5B10FE254A98}" destId="{49534E40-7393-42F0-9C6F-5AB99437CD8F}" srcOrd="0" destOrd="1" presId="urn:microsoft.com/office/officeart/2005/8/layout/vList5"/>
    <dgm:cxn modelId="{C1AE9E3B-573D-4854-BD4E-7546C61A4036}" type="presOf" srcId="{0EAFCC8A-9278-4398-A012-42BF6140E34A}" destId="{49534E40-7393-42F0-9C6F-5AB99437CD8F}" srcOrd="0" destOrd="0" presId="urn:microsoft.com/office/officeart/2005/8/layout/vList5"/>
    <dgm:cxn modelId="{40DB593C-D258-43D2-91B7-E5099CF72EC7}" srcId="{D9E3ED2F-5507-4964-803C-800037E6C9BC}" destId="{5A22B7B0-E2AD-4001-89DE-1CE45580B11E}" srcOrd="2" destOrd="0" parTransId="{45505D5B-C624-4F6A-BA13-4551DCA49CD3}" sibTransId="{230FDE59-D293-46A4-8CAF-8FFFF6BFDB6C}"/>
    <dgm:cxn modelId="{CF83663E-5157-4490-BB87-B35A33E54D1E}" srcId="{5A22B7B0-E2AD-4001-89DE-1CE45580B11E}" destId="{0EAFCC8A-9278-4398-A012-42BF6140E34A}" srcOrd="0" destOrd="0" parTransId="{60FCF5FD-0E72-4439-A391-C0CE26B357CE}" sibTransId="{6025F77F-A1FB-4012-AF7D-EEA830866B90}"/>
    <dgm:cxn modelId="{CD8A185F-928E-4F3C-97FF-117C9133A175}" srcId="{D9E3ED2F-5507-4964-803C-800037E6C9BC}" destId="{8B3B6718-E30A-4C2D-AC6C-987966054DFF}" srcOrd="3" destOrd="0" parTransId="{4C037FFE-12CA-4228-8BA6-4D1D48AB6DE5}" sibTransId="{915FA1A6-9872-40C8-B5D1-DB447CEB67DC}"/>
    <dgm:cxn modelId="{94922843-9214-4CA7-9A67-FABB84F08D3A}" srcId="{D9E3ED2F-5507-4964-803C-800037E6C9BC}" destId="{DF3BC814-23BB-4406-B121-FEA3B0CA04D8}" srcOrd="4" destOrd="0" parTransId="{B8096B19-BD9E-4DF6-8168-909D0C8E28A3}" sibTransId="{EAABB7D0-1FF4-45BD-9FA1-C6B943043E10}"/>
    <dgm:cxn modelId="{957A2C45-51F8-4D68-9C1E-E8A16EC94511}" type="presOf" srcId="{8B3B6718-E30A-4C2D-AC6C-987966054DFF}" destId="{AB75D825-5948-4F96-A79D-BAE540D61035}" srcOrd="0" destOrd="0" presId="urn:microsoft.com/office/officeart/2005/8/layout/vList5"/>
    <dgm:cxn modelId="{DD803A6B-1962-4392-8B7A-4354B5D42BCB}" srcId="{46001CB5-34F6-4BDD-8E79-58047615FAEE}" destId="{40017F7A-AE19-40C9-B509-D1F5E915ABC6}" srcOrd="1" destOrd="0" parTransId="{6ED69913-9BFF-46F0-B2B1-B2FEF18AF898}" sibTransId="{7829109A-8235-4689-8865-863C1EC8D91C}"/>
    <dgm:cxn modelId="{AE48274E-3CB9-4C82-9B1B-413F9B45543E}" type="presOf" srcId="{3AB1553B-303D-4581-B90B-F136BDA3CAC7}" destId="{472810BF-1DE0-47D1-8AD5-F003B64BDF8A}" srcOrd="0" destOrd="0" presId="urn:microsoft.com/office/officeart/2005/8/layout/vList5"/>
    <dgm:cxn modelId="{6FDB7F55-ED32-493F-A348-A9F65D0CABA1}" type="presOf" srcId="{5A22B7B0-E2AD-4001-89DE-1CE45580B11E}" destId="{79046713-859D-4E1A-ABC8-2D72B674C9D7}" srcOrd="0" destOrd="0" presId="urn:microsoft.com/office/officeart/2005/8/layout/vList5"/>
    <dgm:cxn modelId="{26646076-293F-4904-893B-641E4DDCE677}" type="presOf" srcId="{A8A9E26F-F92A-4CFB-BBE5-98B176A9394D}" destId="{35A4B160-189F-451A-B6A5-DDF0B545670A}" srcOrd="0" destOrd="1" presId="urn:microsoft.com/office/officeart/2005/8/layout/vList5"/>
    <dgm:cxn modelId="{4B8A9356-E3C0-4C8B-8552-7969EF270959}" srcId="{46001CB5-34F6-4BDD-8E79-58047615FAEE}" destId="{3AB1553B-303D-4581-B90B-F136BDA3CAC7}" srcOrd="0" destOrd="0" parTransId="{BC1C6673-0A7D-4D02-A7AC-47E6BB99F285}" sibTransId="{7D9AAAE1-B224-4F6A-9385-59DDC0B13677}"/>
    <dgm:cxn modelId="{A9CB8F79-67C4-48BA-B380-8B229577A56D}" srcId="{5A22B7B0-E2AD-4001-89DE-1CE45580B11E}" destId="{2435E51E-01C2-451A-BC1A-5B10FE254A98}" srcOrd="1" destOrd="0" parTransId="{35789633-A510-4153-97C8-59DFEB41936A}" sibTransId="{2101D3A8-0B1C-423B-AA4F-54203C0ACE3B}"/>
    <dgm:cxn modelId="{8E38C07B-712E-40BE-A0A9-49B158CD8A34}" type="presOf" srcId="{46001CB5-34F6-4BDD-8E79-58047615FAEE}" destId="{D3AF63E1-E65D-4F84-974D-FED9D60CAC59}" srcOrd="0" destOrd="0" presId="urn:microsoft.com/office/officeart/2005/8/layout/vList5"/>
    <dgm:cxn modelId="{07F67D84-DB8E-4C48-A0AF-FF1ECC7CB073}" srcId="{D9E3ED2F-5507-4964-803C-800037E6C9BC}" destId="{55590E79-A500-481A-9F30-D01EF0EAD0F3}" srcOrd="0" destOrd="0" parTransId="{9170F31A-A33B-47AC-91C5-E563147E568E}" sibTransId="{FBBE31D9-B50D-487A-97A7-8CAB600B8CD5}"/>
    <dgm:cxn modelId="{D1055ABA-5486-4AF9-AB3F-9BE6512B5061}" type="presOf" srcId="{C0A13B5A-2DD2-4C7F-9E58-1580180D60D6}" destId="{35A4B160-189F-451A-B6A5-DDF0B545670A}" srcOrd="0" destOrd="0" presId="urn:microsoft.com/office/officeart/2005/8/layout/vList5"/>
    <dgm:cxn modelId="{829B97BC-0F2E-4358-93C3-BFEB8E96AA1E}" type="presOf" srcId="{263E939B-D945-4932-9325-7C295A9A2E6E}" destId="{FC068767-5192-4220-9A12-17E8FB949F0E}" srcOrd="0" destOrd="1" presId="urn:microsoft.com/office/officeart/2005/8/layout/vList5"/>
    <dgm:cxn modelId="{AF4A17F1-0D56-47C8-86B2-8569EC22ED66}" type="presOf" srcId="{9C38984C-6CC5-4873-AA2D-FCC7936B344F}" destId="{FC068767-5192-4220-9A12-17E8FB949F0E}" srcOrd="0" destOrd="0" presId="urn:microsoft.com/office/officeart/2005/8/layout/vList5"/>
    <dgm:cxn modelId="{F855F5F2-4FFD-4A05-A85F-58C0B806433F}" srcId="{55590E79-A500-481A-9F30-D01EF0EAD0F3}" destId="{C0A13B5A-2DD2-4C7F-9E58-1580180D60D6}" srcOrd="0" destOrd="0" parTransId="{C41D50E7-7C37-45B6-8F8F-07733618D55F}" sibTransId="{D7EED740-8E92-4151-B369-FD5B76437FF2}"/>
    <dgm:cxn modelId="{F5DD2BF8-F606-4CC7-9059-54394B673606}" type="presOf" srcId="{DF3BC814-23BB-4406-B121-FEA3B0CA04D8}" destId="{337BD55F-8394-4290-B7F8-19FE7EA5BE9C}" srcOrd="0" destOrd="0" presId="urn:microsoft.com/office/officeart/2005/8/layout/vList5"/>
    <dgm:cxn modelId="{B1B090F9-B130-48C3-8743-C972DAFCB699}" type="presOf" srcId="{40017F7A-AE19-40C9-B509-D1F5E915ABC6}" destId="{472810BF-1DE0-47D1-8AD5-F003B64BDF8A}" srcOrd="0" destOrd="1" presId="urn:microsoft.com/office/officeart/2005/8/layout/vList5"/>
    <dgm:cxn modelId="{B10E98F9-3705-4A90-876F-E8BE32DEE35F}" srcId="{DF3BC814-23BB-4406-B121-FEA3B0CA04D8}" destId="{263E939B-D945-4932-9325-7C295A9A2E6E}" srcOrd="1" destOrd="0" parTransId="{CC6BB1E5-8815-4BF4-9794-5BB7A3547775}" sibTransId="{1A4D75BF-9AC8-4A60-8667-560928AA9FE1}"/>
    <dgm:cxn modelId="{979CD4A0-079C-4B18-BA19-9CDC736123B4}" type="presParOf" srcId="{D4B01758-FE22-43FB-9A26-4C2BCDB6F32D}" destId="{EBEF1266-72FC-4DDF-A729-C30931D66352}" srcOrd="0" destOrd="0" presId="urn:microsoft.com/office/officeart/2005/8/layout/vList5"/>
    <dgm:cxn modelId="{CB6DB65B-C0E5-4062-B8BF-0705C61B00BA}" type="presParOf" srcId="{EBEF1266-72FC-4DDF-A729-C30931D66352}" destId="{604B6E76-F7D6-4E30-A721-09601B29C289}" srcOrd="0" destOrd="0" presId="urn:microsoft.com/office/officeart/2005/8/layout/vList5"/>
    <dgm:cxn modelId="{095330C6-B4D6-4DF6-84BC-0F551A7EBA72}" type="presParOf" srcId="{EBEF1266-72FC-4DDF-A729-C30931D66352}" destId="{35A4B160-189F-451A-B6A5-DDF0B545670A}" srcOrd="1" destOrd="0" presId="urn:microsoft.com/office/officeart/2005/8/layout/vList5"/>
    <dgm:cxn modelId="{C77FB282-A876-41AD-9E30-CC2C4E3091AB}" type="presParOf" srcId="{D4B01758-FE22-43FB-9A26-4C2BCDB6F32D}" destId="{E948B82E-32F6-4E21-B572-35FFFE5D8543}" srcOrd="1" destOrd="0" presId="urn:microsoft.com/office/officeart/2005/8/layout/vList5"/>
    <dgm:cxn modelId="{0C900060-EF67-4A77-97A2-825BE6C15480}" type="presParOf" srcId="{D4B01758-FE22-43FB-9A26-4C2BCDB6F32D}" destId="{6ECFBC12-5121-4A75-A37A-E8F117E99B7D}" srcOrd="2" destOrd="0" presId="urn:microsoft.com/office/officeart/2005/8/layout/vList5"/>
    <dgm:cxn modelId="{9C7D1750-D291-42E7-8695-E209D5587125}" type="presParOf" srcId="{6ECFBC12-5121-4A75-A37A-E8F117E99B7D}" destId="{D3AF63E1-E65D-4F84-974D-FED9D60CAC59}" srcOrd="0" destOrd="0" presId="urn:microsoft.com/office/officeart/2005/8/layout/vList5"/>
    <dgm:cxn modelId="{6FA82325-6DB6-4DAE-B2F7-DC667FF34D53}" type="presParOf" srcId="{6ECFBC12-5121-4A75-A37A-E8F117E99B7D}" destId="{472810BF-1DE0-47D1-8AD5-F003B64BDF8A}" srcOrd="1" destOrd="0" presId="urn:microsoft.com/office/officeart/2005/8/layout/vList5"/>
    <dgm:cxn modelId="{15EE590D-90BD-44E3-AEBA-C4849289E5EF}" type="presParOf" srcId="{D4B01758-FE22-43FB-9A26-4C2BCDB6F32D}" destId="{1E775E35-EB66-4977-A55A-F4B5D7E77D63}" srcOrd="3" destOrd="0" presId="urn:microsoft.com/office/officeart/2005/8/layout/vList5"/>
    <dgm:cxn modelId="{F1007952-8343-4636-B21B-BFA1DA8C427D}" type="presParOf" srcId="{D4B01758-FE22-43FB-9A26-4C2BCDB6F32D}" destId="{6153A4A0-E32A-4B8E-8B5C-3F493AB68BC6}" srcOrd="4" destOrd="0" presId="urn:microsoft.com/office/officeart/2005/8/layout/vList5"/>
    <dgm:cxn modelId="{588DCAD2-1049-4F6E-B759-E34DD195C74F}" type="presParOf" srcId="{6153A4A0-E32A-4B8E-8B5C-3F493AB68BC6}" destId="{79046713-859D-4E1A-ABC8-2D72B674C9D7}" srcOrd="0" destOrd="0" presId="urn:microsoft.com/office/officeart/2005/8/layout/vList5"/>
    <dgm:cxn modelId="{1BA25A32-F326-4CA3-9A6B-B7E79D7DE39E}" type="presParOf" srcId="{6153A4A0-E32A-4B8E-8B5C-3F493AB68BC6}" destId="{49534E40-7393-42F0-9C6F-5AB99437CD8F}" srcOrd="1" destOrd="0" presId="urn:microsoft.com/office/officeart/2005/8/layout/vList5"/>
    <dgm:cxn modelId="{406759B2-C0C7-41D7-A833-C62FD255A477}" type="presParOf" srcId="{D4B01758-FE22-43FB-9A26-4C2BCDB6F32D}" destId="{E6664AAE-50BF-4759-9C8E-6A3308370BC2}" srcOrd="5" destOrd="0" presId="urn:microsoft.com/office/officeart/2005/8/layout/vList5"/>
    <dgm:cxn modelId="{87305FF0-B619-4007-A785-679F09F88A2A}" type="presParOf" srcId="{D4B01758-FE22-43FB-9A26-4C2BCDB6F32D}" destId="{7DC7DC87-096D-49AF-8A31-6616E10B5216}" srcOrd="6" destOrd="0" presId="urn:microsoft.com/office/officeart/2005/8/layout/vList5"/>
    <dgm:cxn modelId="{B34EB425-5990-42A8-A612-93B9A134AF56}" type="presParOf" srcId="{7DC7DC87-096D-49AF-8A31-6616E10B5216}" destId="{AB75D825-5948-4F96-A79D-BAE540D61035}" srcOrd="0" destOrd="0" presId="urn:microsoft.com/office/officeart/2005/8/layout/vList5"/>
    <dgm:cxn modelId="{24710964-BBB4-4E0B-A41F-281FCC89013B}" type="presParOf" srcId="{D4B01758-FE22-43FB-9A26-4C2BCDB6F32D}" destId="{8ECE4BE0-0D42-4CB1-B32C-B78F711E7C8F}" srcOrd="7" destOrd="0" presId="urn:microsoft.com/office/officeart/2005/8/layout/vList5"/>
    <dgm:cxn modelId="{98B52B6B-DE26-40EC-A142-3BE23BD1B5C3}" type="presParOf" srcId="{D4B01758-FE22-43FB-9A26-4C2BCDB6F32D}" destId="{D0D57B46-BC78-4247-90BD-5D6D029063AB}" srcOrd="8" destOrd="0" presId="urn:microsoft.com/office/officeart/2005/8/layout/vList5"/>
    <dgm:cxn modelId="{936312F7-4871-4A66-A7AA-9EA00CEE48BB}" type="presParOf" srcId="{D0D57B46-BC78-4247-90BD-5D6D029063AB}" destId="{337BD55F-8394-4290-B7F8-19FE7EA5BE9C}" srcOrd="0" destOrd="0" presId="urn:microsoft.com/office/officeart/2005/8/layout/vList5"/>
    <dgm:cxn modelId="{5D1E43B6-76C8-4DDB-AE02-EDE4B6A43B8E}" type="presParOf" srcId="{D0D57B46-BC78-4247-90BD-5D6D029063AB}" destId="{FC068767-5192-4220-9A12-17E8FB949F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EB79B-9A68-450F-BA26-C03CD2C67ADD}"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2A75D4FA-9E90-456D-B68F-B8C7FAAD14C2}">
      <dgm:prSet/>
      <dgm:spPr/>
      <dgm:t>
        <a:bodyPr/>
        <a:lstStyle/>
        <a:p>
          <a:pPr>
            <a:lnSpc>
              <a:spcPct val="100000"/>
            </a:lnSpc>
          </a:pPr>
          <a:r>
            <a:rPr lang="en-US" dirty="0">
              <a:solidFill>
                <a:schemeClr val="tx1"/>
              </a:solidFill>
            </a:rPr>
            <a:t>Installation of PRV and servicing valves </a:t>
          </a:r>
        </a:p>
      </dgm:t>
    </dgm:pt>
    <dgm:pt modelId="{6D241615-CCEA-4777-B1C4-C4AB0D023107}" type="parTrans" cxnId="{37A50602-1F65-4636-86A2-752E0280D0C6}">
      <dgm:prSet/>
      <dgm:spPr/>
      <dgm:t>
        <a:bodyPr/>
        <a:lstStyle/>
        <a:p>
          <a:endParaRPr lang="en-US"/>
        </a:p>
      </dgm:t>
    </dgm:pt>
    <dgm:pt modelId="{B6D51002-D7ED-4285-A258-8C21E1FD5B9B}" type="sibTrans" cxnId="{37A50602-1F65-4636-86A2-752E0280D0C6}">
      <dgm:prSet/>
      <dgm:spPr/>
      <dgm:t>
        <a:bodyPr/>
        <a:lstStyle/>
        <a:p>
          <a:endParaRPr lang="en-US"/>
        </a:p>
      </dgm:t>
    </dgm:pt>
    <dgm:pt modelId="{57CE6A10-46CC-4024-9FFF-DCC3B46855F5}">
      <dgm:prSet custT="1"/>
      <dgm:spPr/>
      <dgm:t>
        <a:bodyPr/>
        <a:lstStyle/>
        <a:p>
          <a:pPr>
            <a:lnSpc>
              <a:spcPct val="100000"/>
            </a:lnSpc>
          </a:pPr>
          <a:r>
            <a:rPr lang="en-US" sz="1800" dirty="0">
              <a:solidFill>
                <a:schemeClr val="tx1"/>
              </a:solidFill>
            </a:rPr>
            <a:t>Single time installation </a:t>
          </a:r>
        </a:p>
      </dgm:t>
    </dgm:pt>
    <dgm:pt modelId="{97D65D06-446D-4730-8104-E2023287912E}" type="parTrans" cxnId="{6BB533AA-2371-4AE3-9412-532938E3D126}">
      <dgm:prSet/>
      <dgm:spPr/>
      <dgm:t>
        <a:bodyPr/>
        <a:lstStyle/>
        <a:p>
          <a:endParaRPr lang="en-US"/>
        </a:p>
      </dgm:t>
    </dgm:pt>
    <dgm:pt modelId="{6B74C074-3C18-417D-B4E1-6C301B7ECB16}" type="sibTrans" cxnId="{6BB533AA-2371-4AE3-9412-532938E3D126}">
      <dgm:prSet/>
      <dgm:spPr/>
      <dgm:t>
        <a:bodyPr/>
        <a:lstStyle/>
        <a:p>
          <a:endParaRPr lang="en-US"/>
        </a:p>
      </dgm:t>
    </dgm:pt>
    <dgm:pt modelId="{B92A3B1A-E981-4466-902C-6D3AFA77A3A2}">
      <dgm:prSet/>
      <dgm:spPr/>
      <dgm:t>
        <a:bodyPr/>
        <a:lstStyle/>
        <a:p>
          <a:pPr>
            <a:lnSpc>
              <a:spcPct val="100000"/>
            </a:lnSpc>
          </a:pPr>
          <a:r>
            <a:rPr lang="en-US" dirty="0">
              <a:solidFill>
                <a:schemeClr val="tx1"/>
              </a:solidFill>
            </a:rPr>
            <a:t>Type of pressure management</a:t>
          </a:r>
        </a:p>
      </dgm:t>
    </dgm:pt>
    <dgm:pt modelId="{DAEEBE35-4469-4FE1-BD26-25C778210FF7}" type="parTrans" cxnId="{8C02433C-10F2-49B7-A54E-25DE3506CFEC}">
      <dgm:prSet/>
      <dgm:spPr/>
      <dgm:t>
        <a:bodyPr/>
        <a:lstStyle/>
        <a:p>
          <a:endParaRPr lang="en-US"/>
        </a:p>
      </dgm:t>
    </dgm:pt>
    <dgm:pt modelId="{DAE1BCCE-7F94-4480-93FD-383997D13FB4}" type="sibTrans" cxnId="{8C02433C-10F2-49B7-A54E-25DE3506CFEC}">
      <dgm:prSet/>
      <dgm:spPr/>
      <dgm:t>
        <a:bodyPr/>
        <a:lstStyle/>
        <a:p>
          <a:endParaRPr lang="en-US"/>
        </a:p>
      </dgm:t>
    </dgm:pt>
    <dgm:pt modelId="{A191C6E9-0A63-4DDF-A709-85A3CB06EF9D}">
      <dgm:prSet custT="1"/>
      <dgm:spPr/>
      <dgm:t>
        <a:bodyPr/>
        <a:lstStyle/>
        <a:p>
          <a:pPr>
            <a:lnSpc>
              <a:spcPct val="100000"/>
            </a:lnSpc>
          </a:pPr>
          <a:r>
            <a:rPr lang="en-US" sz="1800" dirty="0">
              <a:solidFill>
                <a:schemeClr val="tx1"/>
              </a:solidFill>
            </a:rPr>
            <a:t>Chose right type of installation for best results </a:t>
          </a:r>
        </a:p>
      </dgm:t>
    </dgm:pt>
    <dgm:pt modelId="{23F2226B-660E-4B19-BEE8-84AEDDD9CC42}" type="parTrans" cxnId="{5B26DB71-3954-4592-B73F-21B0FEAE363E}">
      <dgm:prSet/>
      <dgm:spPr/>
      <dgm:t>
        <a:bodyPr/>
        <a:lstStyle/>
        <a:p>
          <a:endParaRPr lang="en-US"/>
        </a:p>
      </dgm:t>
    </dgm:pt>
    <dgm:pt modelId="{46BFFD3F-CEE2-4E98-978C-6F08C675ADC4}" type="sibTrans" cxnId="{5B26DB71-3954-4592-B73F-21B0FEAE363E}">
      <dgm:prSet/>
      <dgm:spPr/>
      <dgm:t>
        <a:bodyPr/>
        <a:lstStyle/>
        <a:p>
          <a:endParaRPr lang="en-US"/>
        </a:p>
      </dgm:t>
    </dgm:pt>
    <dgm:pt modelId="{E36E0098-AE1D-4CEB-9CFF-28A95CEC0C12}">
      <dgm:prSet/>
      <dgm:spPr/>
      <dgm:t>
        <a:bodyPr/>
        <a:lstStyle/>
        <a:p>
          <a:pPr>
            <a:lnSpc>
              <a:spcPct val="100000"/>
            </a:lnSpc>
          </a:pPr>
          <a:r>
            <a:rPr lang="en-US" dirty="0">
              <a:solidFill>
                <a:schemeClr val="tx1"/>
              </a:solidFill>
            </a:rPr>
            <a:t>Lowest cost on carbons once installed </a:t>
          </a:r>
        </a:p>
      </dgm:t>
    </dgm:pt>
    <dgm:pt modelId="{003215A8-3AAA-4505-AAE2-6A9C087DF07C}" type="parTrans" cxnId="{DD2BFD6D-F956-43C0-B4D3-EC39A3D5FFD4}">
      <dgm:prSet/>
      <dgm:spPr/>
      <dgm:t>
        <a:bodyPr/>
        <a:lstStyle/>
        <a:p>
          <a:endParaRPr lang="en-US"/>
        </a:p>
      </dgm:t>
    </dgm:pt>
    <dgm:pt modelId="{D7198B0F-9C0F-414F-BDDE-DED7D699B10E}" type="sibTrans" cxnId="{DD2BFD6D-F956-43C0-B4D3-EC39A3D5FFD4}">
      <dgm:prSet/>
      <dgm:spPr/>
      <dgm:t>
        <a:bodyPr/>
        <a:lstStyle/>
        <a:p>
          <a:endParaRPr lang="en-US"/>
        </a:p>
      </dgm:t>
    </dgm:pt>
    <dgm:pt modelId="{0021EFD3-7E7B-445D-A94A-92DA1C8F0A58}">
      <dgm:prSet custT="1"/>
      <dgm:spPr/>
      <dgm:t>
        <a:bodyPr/>
        <a:lstStyle/>
        <a:p>
          <a:pPr>
            <a:lnSpc>
              <a:spcPct val="100000"/>
            </a:lnSpc>
          </a:pPr>
          <a:r>
            <a:rPr lang="en-US" sz="1800" dirty="0">
              <a:solidFill>
                <a:schemeClr val="tx1"/>
              </a:solidFill>
            </a:rPr>
            <a:t>Reduces losses without needing to visit site </a:t>
          </a:r>
        </a:p>
      </dgm:t>
    </dgm:pt>
    <dgm:pt modelId="{B2563897-3A68-4BD0-BF14-7E7C6764EC0C}" type="parTrans" cxnId="{1E7EF2D4-D8B1-405D-A291-72075F955F9C}">
      <dgm:prSet/>
      <dgm:spPr/>
      <dgm:t>
        <a:bodyPr/>
        <a:lstStyle/>
        <a:p>
          <a:endParaRPr lang="en-US"/>
        </a:p>
      </dgm:t>
    </dgm:pt>
    <dgm:pt modelId="{C6358224-8E98-4488-BFED-F6723ECC2058}" type="sibTrans" cxnId="{1E7EF2D4-D8B1-405D-A291-72075F955F9C}">
      <dgm:prSet/>
      <dgm:spPr/>
      <dgm:t>
        <a:bodyPr/>
        <a:lstStyle/>
        <a:p>
          <a:endParaRPr lang="en-US"/>
        </a:p>
      </dgm:t>
    </dgm:pt>
    <dgm:pt modelId="{B3990241-29AD-4F7D-B5C7-CDE6C9A2191F}">
      <dgm:prSet/>
      <dgm:spPr/>
      <dgm:t>
        <a:bodyPr/>
        <a:lstStyle/>
        <a:p>
          <a:pPr>
            <a:lnSpc>
              <a:spcPct val="100000"/>
            </a:lnSpc>
          </a:pPr>
          <a:r>
            <a:rPr lang="en-US" dirty="0">
              <a:solidFill>
                <a:schemeClr val="tx1"/>
              </a:solidFill>
            </a:rPr>
            <a:t>Controlled remotely and serviced annually </a:t>
          </a:r>
        </a:p>
      </dgm:t>
    </dgm:pt>
    <dgm:pt modelId="{2973C851-8E67-464E-A87A-A6255D7AC28A}" type="parTrans" cxnId="{64DD1363-1BFD-401B-859D-9A5FDD394E5F}">
      <dgm:prSet/>
      <dgm:spPr/>
      <dgm:t>
        <a:bodyPr/>
        <a:lstStyle/>
        <a:p>
          <a:endParaRPr lang="en-US"/>
        </a:p>
      </dgm:t>
    </dgm:pt>
    <dgm:pt modelId="{7C6D56CD-DCB6-44AB-A939-407CF520AB54}" type="sibTrans" cxnId="{64DD1363-1BFD-401B-859D-9A5FDD394E5F}">
      <dgm:prSet/>
      <dgm:spPr/>
      <dgm:t>
        <a:bodyPr/>
        <a:lstStyle/>
        <a:p>
          <a:endParaRPr lang="en-US"/>
        </a:p>
      </dgm:t>
    </dgm:pt>
    <dgm:pt modelId="{B548FA0D-6421-4036-AB57-5B83AB753565}" type="pres">
      <dgm:prSet presAssocID="{DA8EB79B-9A68-450F-BA26-C03CD2C67ADD}" presName="root" presStyleCnt="0">
        <dgm:presLayoutVars>
          <dgm:dir/>
          <dgm:resizeHandles val="exact"/>
        </dgm:presLayoutVars>
      </dgm:prSet>
      <dgm:spPr/>
    </dgm:pt>
    <dgm:pt modelId="{DAA46052-6E57-469D-85C5-347E0D908847}" type="pres">
      <dgm:prSet presAssocID="{2A75D4FA-9E90-456D-B68F-B8C7FAAD14C2}" presName="compNode" presStyleCnt="0"/>
      <dgm:spPr/>
    </dgm:pt>
    <dgm:pt modelId="{25BE5FB5-A705-4B7B-8E0F-552C3635D4ED}" type="pres">
      <dgm:prSet presAssocID="{2A75D4FA-9E90-456D-B68F-B8C7FAAD14C2}" presName="bgRect" presStyleLbl="bgShp" presStyleIdx="0" presStyleCnt="4" custLinFactNeighborX="3656" custLinFactNeighborY="3962"/>
      <dgm:spPr/>
    </dgm:pt>
    <dgm:pt modelId="{4567ABD9-7CB8-420D-AFA4-E08D8E0F409B}" type="pres">
      <dgm:prSet presAssocID="{2A75D4FA-9E90-456D-B68F-B8C7FAAD14C2}"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E2049C90-E5C8-46DB-A93E-352882AEB0CA}" type="pres">
      <dgm:prSet presAssocID="{2A75D4FA-9E90-456D-B68F-B8C7FAAD14C2}" presName="spaceRect" presStyleCnt="0"/>
      <dgm:spPr/>
    </dgm:pt>
    <dgm:pt modelId="{5F897878-B5D6-452E-BC0D-97D02CFE27F3}" type="pres">
      <dgm:prSet presAssocID="{2A75D4FA-9E90-456D-B68F-B8C7FAAD14C2}" presName="parTx" presStyleLbl="revTx" presStyleIdx="0" presStyleCnt="7">
        <dgm:presLayoutVars>
          <dgm:chMax val="0"/>
          <dgm:chPref val="0"/>
        </dgm:presLayoutVars>
      </dgm:prSet>
      <dgm:spPr/>
    </dgm:pt>
    <dgm:pt modelId="{E086B4C9-D921-452A-8C3D-0520F65851E5}" type="pres">
      <dgm:prSet presAssocID="{2A75D4FA-9E90-456D-B68F-B8C7FAAD14C2}" presName="desTx" presStyleLbl="revTx" presStyleIdx="1" presStyleCnt="7">
        <dgm:presLayoutVars/>
      </dgm:prSet>
      <dgm:spPr/>
    </dgm:pt>
    <dgm:pt modelId="{6D9D0592-3832-45D9-8C89-DCA5088784B4}" type="pres">
      <dgm:prSet presAssocID="{B6D51002-D7ED-4285-A258-8C21E1FD5B9B}" presName="sibTrans" presStyleCnt="0"/>
      <dgm:spPr/>
    </dgm:pt>
    <dgm:pt modelId="{70E9AD74-88C4-4312-828B-BCEE58CA5C77}" type="pres">
      <dgm:prSet presAssocID="{B92A3B1A-E981-4466-902C-6D3AFA77A3A2}" presName="compNode" presStyleCnt="0"/>
      <dgm:spPr/>
    </dgm:pt>
    <dgm:pt modelId="{99980D81-71E4-4E72-AC13-BCEDA1F4B450}" type="pres">
      <dgm:prSet presAssocID="{B92A3B1A-E981-4466-902C-6D3AFA77A3A2}" presName="bgRect" presStyleLbl="bgShp" presStyleIdx="1" presStyleCnt="4" custLinFactNeighborX="4986" custLinFactNeighborY="3260"/>
      <dgm:spPr/>
    </dgm:pt>
    <dgm:pt modelId="{16797F7A-8281-4B01-BB92-762DEE834DE9}" type="pres">
      <dgm:prSet presAssocID="{B92A3B1A-E981-4466-902C-6D3AFA77A3A2}"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3FDBE9A-246A-4D9E-91C9-1143BF301001}" type="pres">
      <dgm:prSet presAssocID="{B92A3B1A-E981-4466-902C-6D3AFA77A3A2}" presName="spaceRect" presStyleCnt="0"/>
      <dgm:spPr/>
    </dgm:pt>
    <dgm:pt modelId="{54278659-FBF3-4BA9-BFF7-5E73D41844B1}" type="pres">
      <dgm:prSet presAssocID="{B92A3B1A-E981-4466-902C-6D3AFA77A3A2}" presName="parTx" presStyleLbl="revTx" presStyleIdx="2" presStyleCnt="7">
        <dgm:presLayoutVars>
          <dgm:chMax val="0"/>
          <dgm:chPref val="0"/>
        </dgm:presLayoutVars>
      </dgm:prSet>
      <dgm:spPr/>
    </dgm:pt>
    <dgm:pt modelId="{099ABD96-29E7-4E73-935F-6AC0A4F2F071}" type="pres">
      <dgm:prSet presAssocID="{B92A3B1A-E981-4466-902C-6D3AFA77A3A2}" presName="desTx" presStyleLbl="revTx" presStyleIdx="3" presStyleCnt="7" custScaleX="135790" custLinFactNeighborX="-7410" custLinFactNeighborY="6520">
        <dgm:presLayoutVars/>
      </dgm:prSet>
      <dgm:spPr/>
    </dgm:pt>
    <dgm:pt modelId="{4C8916ED-0257-4953-94B7-7DFB74C6AA03}" type="pres">
      <dgm:prSet presAssocID="{DAE1BCCE-7F94-4480-93FD-383997D13FB4}" presName="sibTrans" presStyleCnt="0"/>
      <dgm:spPr/>
    </dgm:pt>
    <dgm:pt modelId="{B77D19B0-5D88-427B-913C-3E9390FF8185}" type="pres">
      <dgm:prSet presAssocID="{E36E0098-AE1D-4CEB-9CFF-28A95CEC0C12}" presName="compNode" presStyleCnt="0"/>
      <dgm:spPr/>
    </dgm:pt>
    <dgm:pt modelId="{16AAFC73-9135-4076-A83A-EC87CD62AC45}" type="pres">
      <dgm:prSet presAssocID="{E36E0098-AE1D-4CEB-9CFF-28A95CEC0C12}" presName="bgRect" presStyleLbl="bgShp" presStyleIdx="2" presStyleCnt="4" custLinFactNeighborX="4487" custLinFactNeighborY="815"/>
      <dgm:spPr/>
    </dgm:pt>
    <dgm:pt modelId="{EE2510F9-2735-4BF0-A74C-D6916F32E5C7}" type="pres">
      <dgm:prSet presAssocID="{E36E0098-AE1D-4CEB-9CFF-28A95CEC0C12}"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FC3E3DBD-A8C5-4A41-B743-ABFBBC7A166D}" type="pres">
      <dgm:prSet presAssocID="{E36E0098-AE1D-4CEB-9CFF-28A95CEC0C12}" presName="spaceRect" presStyleCnt="0"/>
      <dgm:spPr/>
    </dgm:pt>
    <dgm:pt modelId="{1A0BC702-EFB7-4254-BDD3-16AC86C81359}" type="pres">
      <dgm:prSet presAssocID="{E36E0098-AE1D-4CEB-9CFF-28A95CEC0C12}" presName="parTx" presStyleLbl="revTx" presStyleIdx="4" presStyleCnt="7">
        <dgm:presLayoutVars>
          <dgm:chMax val="0"/>
          <dgm:chPref val="0"/>
        </dgm:presLayoutVars>
      </dgm:prSet>
      <dgm:spPr/>
    </dgm:pt>
    <dgm:pt modelId="{DF10EDED-7353-490C-8385-D77F6A1C27D1}" type="pres">
      <dgm:prSet presAssocID="{E36E0098-AE1D-4CEB-9CFF-28A95CEC0C12}" presName="desTx" presStyleLbl="revTx" presStyleIdx="5" presStyleCnt="7" custScaleX="152731">
        <dgm:presLayoutVars/>
      </dgm:prSet>
      <dgm:spPr/>
    </dgm:pt>
    <dgm:pt modelId="{3B5E8D6B-D7BA-45F9-BA5B-9B0A58DC2B7C}" type="pres">
      <dgm:prSet presAssocID="{D7198B0F-9C0F-414F-BDDE-DED7D699B10E}" presName="sibTrans" presStyleCnt="0"/>
      <dgm:spPr/>
    </dgm:pt>
    <dgm:pt modelId="{3961E08B-5679-4088-B99A-95CD61936A82}" type="pres">
      <dgm:prSet presAssocID="{B3990241-29AD-4F7D-B5C7-CDE6C9A2191F}" presName="compNode" presStyleCnt="0"/>
      <dgm:spPr/>
    </dgm:pt>
    <dgm:pt modelId="{91844C5C-0D8F-425E-B951-6615B4BE47E9}" type="pres">
      <dgm:prSet presAssocID="{B3990241-29AD-4F7D-B5C7-CDE6C9A2191F}" presName="bgRect" presStyleLbl="bgShp" presStyleIdx="3" presStyleCnt="4" custLinFactNeighborX="4321" custLinFactNeighborY="-3260"/>
      <dgm:spPr/>
    </dgm:pt>
    <dgm:pt modelId="{7D5B3843-0219-4DFB-A8ED-302CC64C7315}" type="pres">
      <dgm:prSet presAssocID="{B3990241-29AD-4F7D-B5C7-CDE6C9A2191F}"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mote control"/>
        </a:ext>
      </dgm:extLst>
    </dgm:pt>
    <dgm:pt modelId="{C70D788C-E9D0-4CBC-B99A-DCFC0AD52973}" type="pres">
      <dgm:prSet presAssocID="{B3990241-29AD-4F7D-B5C7-CDE6C9A2191F}" presName="spaceRect" presStyleCnt="0"/>
      <dgm:spPr/>
    </dgm:pt>
    <dgm:pt modelId="{8AE7AF0A-34A8-4693-B7A0-402457C5491C}" type="pres">
      <dgm:prSet presAssocID="{B3990241-29AD-4F7D-B5C7-CDE6C9A2191F}" presName="parTx" presStyleLbl="revTx" presStyleIdx="6" presStyleCnt="7">
        <dgm:presLayoutVars>
          <dgm:chMax val="0"/>
          <dgm:chPref val="0"/>
        </dgm:presLayoutVars>
      </dgm:prSet>
      <dgm:spPr/>
    </dgm:pt>
  </dgm:ptLst>
  <dgm:cxnLst>
    <dgm:cxn modelId="{37A50602-1F65-4636-86A2-752E0280D0C6}" srcId="{DA8EB79B-9A68-450F-BA26-C03CD2C67ADD}" destId="{2A75D4FA-9E90-456D-B68F-B8C7FAAD14C2}" srcOrd="0" destOrd="0" parTransId="{6D241615-CCEA-4777-B1C4-C4AB0D023107}" sibTransId="{B6D51002-D7ED-4285-A258-8C21E1FD5B9B}"/>
    <dgm:cxn modelId="{C52B9E0F-12D8-4278-A27D-0D48A9D37A4F}" type="presOf" srcId="{B92A3B1A-E981-4466-902C-6D3AFA77A3A2}" destId="{54278659-FBF3-4BA9-BFF7-5E73D41844B1}" srcOrd="0" destOrd="0" presId="urn:microsoft.com/office/officeart/2018/2/layout/IconVerticalSolidList"/>
    <dgm:cxn modelId="{FC121410-0AA4-4969-AD37-15211866626D}" type="presOf" srcId="{B3990241-29AD-4F7D-B5C7-CDE6C9A2191F}" destId="{8AE7AF0A-34A8-4693-B7A0-402457C5491C}" srcOrd="0" destOrd="0" presId="urn:microsoft.com/office/officeart/2018/2/layout/IconVerticalSolidList"/>
    <dgm:cxn modelId="{8C02433C-10F2-49B7-A54E-25DE3506CFEC}" srcId="{DA8EB79B-9A68-450F-BA26-C03CD2C67ADD}" destId="{B92A3B1A-E981-4466-902C-6D3AFA77A3A2}" srcOrd="1" destOrd="0" parTransId="{DAEEBE35-4469-4FE1-BD26-25C778210FF7}" sibTransId="{DAE1BCCE-7F94-4480-93FD-383997D13FB4}"/>
    <dgm:cxn modelId="{64DD1363-1BFD-401B-859D-9A5FDD394E5F}" srcId="{DA8EB79B-9A68-450F-BA26-C03CD2C67ADD}" destId="{B3990241-29AD-4F7D-B5C7-CDE6C9A2191F}" srcOrd="3" destOrd="0" parTransId="{2973C851-8E67-464E-A87A-A6255D7AC28A}" sibTransId="{7C6D56CD-DCB6-44AB-A939-407CF520AB54}"/>
    <dgm:cxn modelId="{3F0FA146-4146-4131-84C0-C5C1FA6FBC1D}" type="presOf" srcId="{0021EFD3-7E7B-445D-A94A-92DA1C8F0A58}" destId="{DF10EDED-7353-490C-8385-D77F6A1C27D1}" srcOrd="0" destOrd="0" presId="urn:microsoft.com/office/officeart/2018/2/layout/IconVerticalSolidList"/>
    <dgm:cxn modelId="{514B3F6D-6461-479C-ADBC-2B829A7495B0}" type="presOf" srcId="{57CE6A10-46CC-4024-9FFF-DCC3B46855F5}" destId="{E086B4C9-D921-452A-8C3D-0520F65851E5}" srcOrd="0" destOrd="0" presId="urn:microsoft.com/office/officeart/2018/2/layout/IconVerticalSolidList"/>
    <dgm:cxn modelId="{DD2BFD6D-F956-43C0-B4D3-EC39A3D5FFD4}" srcId="{DA8EB79B-9A68-450F-BA26-C03CD2C67ADD}" destId="{E36E0098-AE1D-4CEB-9CFF-28A95CEC0C12}" srcOrd="2" destOrd="0" parTransId="{003215A8-3AAA-4505-AAE2-6A9C087DF07C}" sibTransId="{D7198B0F-9C0F-414F-BDDE-DED7D699B10E}"/>
    <dgm:cxn modelId="{77802E4E-CC52-41D3-BA51-B07D9D73880A}" type="presOf" srcId="{A191C6E9-0A63-4DDF-A709-85A3CB06EF9D}" destId="{099ABD96-29E7-4E73-935F-6AC0A4F2F071}" srcOrd="0" destOrd="0" presId="urn:microsoft.com/office/officeart/2018/2/layout/IconVerticalSolidList"/>
    <dgm:cxn modelId="{5B26DB71-3954-4592-B73F-21B0FEAE363E}" srcId="{B92A3B1A-E981-4466-902C-6D3AFA77A3A2}" destId="{A191C6E9-0A63-4DDF-A709-85A3CB06EF9D}" srcOrd="0" destOrd="0" parTransId="{23F2226B-660E-4B19-BEE8-84AEDDD9CC42}" sibTransId="{46BFFD3F-CEE2-4E98-978C-6F08C675ADC4}"/>
    <dgm:cxn modelId="{6BB533AA-2371-4AE3-9412-532938E3D126}" srcId="{2A75D4FA-9E90-456D-B68F-B8C7FAAD14C2}" destId="{57CE6A10-46CC-4024-9FFF-DCC3B46855F5}" srcOrd="0" destOrd="0" parTransId="{97D65D06-446D-4730-8104-E2023287912E}" sibTransId="{6B74C074-3C18-417D-B4E1-6C301B7ECB16}"/>
    <dgm:cxn modelId="{9E3292AF-6DEA-427A-8BFA-37B9DCDAAC7D}" type="presOf" srcId="{DA8EB79B-9A68-450F-BA26-C03CD2C67ADD}" destId="{B548FA0D-6421-4036-AB57-5B83AB753565}" srcOrd="0" destOrd="0" presId="urn:microsoft.com/office/officeart/2018/2/layout/IconVerticalSolidList"/>
    <dgm:cxn modelId="{CEE3D1B4-C42B-4660-AAC6-D336643CE4F3}" type="presOf" srcId="{E36E0098-AE1D-4CEB-9CFF-28A95CEC0C12}" destId="{1A0BC702-EFB7-4254-BDD3-16AC86C81359}" srcOrd="0" destOrd="0" presId="urn:microsoft.com/office/officeart/2018/2/layout/IconVerticalSolidList"/>
    <dgm:cxn modelId="{F2B41CC6-9F93-42F7-A861-25301F5D4584}" type="presOf" srcId="{2A75D4FA-9E90-456D-B68F-B8C7FAAD14C2}" destId="{5F897878-B5D6-452E-BC0D-97D02CFE27F3}" srcOrd="0" destOrd="0" presId="urn:microsoft.com/office/officeart/2018/2/layout/IconVerticalSolidList"/>
    <dgm:cxn modelId="{1E7EF2D4-D8B1-405D-A291-72075F955F9C}" srcId="{E36E0098-AE1D-4CEB-9CFF-28A95CEC0C12}" destId="{0021EFD3-7E7B-445D-A94A-92DA1C8F0A58}" srcOrd="0" destOrd="0" parTransId="{B2563897-3A68-4BD0-BF14-7E7C6764EC0C}" sibTransId="{C6358224-8E98-4488-BFED-F6723ECC2058}"/>
    <dgm:cxn modelId="{C856C74D-21FE-49A0-82FD-CF0BF8829B15}" type="presParOf" srcId="{B548FA0D-6421-4036-AB57-5B83AB753565}" destId="{DAA46052-6E57-469D-85C5-347E0D908847}" srcOrd="0" destOrd="0" presId="urn:microsoft.com/office/officeart/2018/2/layout/IconVerticalSolidList"/>
    <dgm:cxn modelId="{034EE14E-9EAC-4CD7-87AF-53981E980314}" type="presParOf" srcId="{DAA46052-6E57-469D-85C5-347E0D908847}" destId="{25BE5FB5-A705-4B7B-8E0F-552C3635D4ED}" srcOrd="0" destOrd="0" presId="urn:microsoft.com/office/officeart/2018/2/layout/IconVerticalSolidList"/>
    <dgm:cxn modelId="{56E7983B-46BF-44C3-B08C-D2EA92D9408C}" type="presParOf" srcId="{DAA46052-6E57-469D-85C5-347E0D908847}" destId="{4567ABD9-7CB8-420D-AFA4-E08D8E0F409B}" srcOrd="1" destOrd="0" presId="urn:microsoft.com/office/officeart/2018/2/layout/IconVerticalSolidList"/>
    <dgm:cxn modelId="{EC829F31-81EC-49C6-BCC3-3411C159E8B2}" type="presParOf" srcId="{DAA46052-6E57-469D-85C5-347E0D908847}" destId="{E2049C90-E5C8-46DB-A93E-352882AEB0CA}" srcOrd="2" destOrd="0" presId="urn:microsoft.com/office/officeart/2018/2/layout/IconVerticalSolidList"/>
    <dgm:cxn modelId="{E07CF36B-999E-490F-84F5-F5092CB9D63A}" type="presParOf" srcId="{DAA46052-6E57-469D-85C5-347E0D908847}" destId="{5F897878-B5D6-452E-BC0D-97D02CFE27F3}" srcOrd="3" destOrd="0" presId="urn:microsoft.com/office/officeart/2018/2/layout/IconVerticalSolidList"/>
    <dgm:cxn modelId="{FCD4C701-B814-4EF1-B418-E1841BA20995}" type="presParOf" srcId="{DAA46052-6E57-469D-85C5-347E0D908847}" destId="{E086B4C9-D921-452A-8C3D-0520F65851E5}" srcOrd="4" destOrd="0" presId="urn:microsoft.com/office/officeart/2018/2/layout/IconVerticalSolidList"/>
    <dgm:cxn modelId="{DC9BD085-8051-4074-892F-9C7DE8B2CA58}" type="presParOf" srcId="{B548FA0D-6421-4036-AB57-5B83AB753565}" destId="{6D9D0592-3832-45D9-8C89-DCA5088784B4}" srcOrd="1" destOrd="0" presId="urn:microsoft.com/office/officeart/2018/2/layout/IconVerticalSolidList"/>
    <dgm:cxn modelId="{D0749CCA-77B5-4C14-A102-648F8D7C498A}" type="presParOf" srcId="{B548FA0D-6421-4036-AB57-5B83AB753565}" destId="{70E9AD74-88C4-4312-828B-BCEE58CA5C77}" srcOrd="2" destOrd="0" presId="urn:microsoft.com/office/officeart/2018/2/layout/IconVerticalSolidList"/>
    <dgm:cxn modelId="{7FF29709-F279-4D64-B8E6-D1A71A6CDDCE}" type="presParOf" srcId="{70E9AD74-88C4-4312-828B-BCEE58CA5C77}" destId="{99980D81-71E4-4E72-AC13-BCEDA1F4B450}" srcOrd="0" destOrd="0" presId="urn:microsoft.com/office/officeart/2018/2/layout/IconVerticalSolidList"/>
    <dgm:cxn modelId="{B7E4E3AB-6670-46B2-BA9D-6A6933175DCA}" type="presParOf" srcId="{70E9AD74-88C4-4312-828B-BCEE58CA5C77}" destId="{16797F7A-8281-4B01-BB92-762DEE834DE9}" srcOrd="1" destOrd="0" presId="urn:microsoft.com/office/officeart/2018/2/layout/IconVerticalSolidList"/>
    <dgm:cxn modelId="{594B22C6-8B8E-4AC4-A2F0-E6FC4C4C5FED}" type="presParOf" srcId="{70E9AD74-88C4-4312-828B-BCEE58CA5C77}" destId="{E3FDBE9A-246A-4D9E-91C9-1143BF301001}" srcOrd="2" destOrd="0" presId="urn:microsoft.com/office/officeart/2018/2/layout/IconVerticalSolidList"/>
    <dgm:cxn modelId="{D2753EBB-57EB-45C9-9CA5-F2851A0B12FE}" type="presParOf" srcId="{70E9AD74-88C4-4312-828B-BCEE58CA5C77}" destId="{54278659-FBF3-4BA9-BFF7-5E73D41844B1}" srcOrd="3" destOrd="0" presId="urn:microsoft.com/office/officeart/2018/2/layout/IconVerticalSolidList"/>
    <dgm:cxn modelId="{30C6A9D4-4705-4BED-B9AC-B445D982B0E3}" type="presParOf" srcId="{70E9AD74-88C4-4312-828B-BCEE58CA5C77}" destId="{099ABD96-29E7-4E73-935F-6AC0A4F2F071}" srcOrd="4" destOrd="0" presId="urn:microsoft.com/office/officeart/2018/2/layout/IconVerticalSolidList"/>
    <dgm:cxn modelId="{020FB366-E5CC-42DC-B8B3-2B04B88BB09C}" type="presParOf" srcId="{B548FA0D-6421-4036-AB57-5B83AB753565}" destId="{4C8916ED-0257-4953-94B7-7DFB74C6AA03}" srcOrd="3" destOrd="0" presId="urn:microsoft.com/office/officeart/2018/2/layout/IconVerticalSolidList"/>
    <dgm:cxn modelId="{EB19F77E-B245-44C1-96F9-F06EE369DA71}" type="presParOf" srcId="{B548FA0D-6421-4036-AB57-5B83AB753565}" destId="{B77D19B0-5D88-427B-913C-3E9390FF8185}" srcOrd="4" destOrd="0" presId="urn:microsoft.com/office/officeart/2018/2/layout/IconVerticalSolidList"/>
    <dgm:cxn modelId="{B4DE222B-EECF-4C99-9F56-3CFC1D21D0CF}" type="presParOf" srcId="{B77D19B0-5D88-427B-913C-3E9390FF8185}" destId="{16AAFC73-9135-4076-A83A-EC87CD62AC45}" srcOrd="0" destOrd="0" presId="urn:microsoft.com/office/officeart/2018/2/layout/IconVerticalSolidList"/>
    <dgm:cxn modelId="{A39D441E-28DF-4092-A833-85C019717C30}" type="presParOf" srcId="{B77D19B0-5D88-427B-913C-3E9390FF8185}" destId="{EE2510F9-2735-4BF0-A74C-D6916F32E5C7}" srcOrd="1" destOrd="0" presId="urn:microsoft.com/office/officeart/2018/2/layout/IconVerticalSolidList"/>
    <dgm:cxn modelId="{65EE7AFE-5E77-4E43-8252-25A0D75D4988}" type="presParOf" srcId="{B77D19B0-5D88-427B-913C-3E9390FF8185}" destId="{FC3E3DBD-A8C5-4A41-B743-ABFBBC7A166D}" srcOrd="2" destOrd="0" presId="urn:microsoft.com/office/officeart/2018/2/layout/IconVerticalSolidList"/>
    <dgm:cxn modelId="{20C8A2CF-5286-4707-AFF6-0B4934FB870E}" type="presParOf" srcId="{B77D19B0-5D88-427B-913C-3E9390FF8185}" destId="{1A0BC702-EFB7-4254-BDD3-16AC86C81359}" srcOrd="3" destOrd="0" presId="urn:microsoft.com/office/officeart/2018/2/layout/IconVerticalSolidList"/>
    <dgm:cxn modelId="{3FBD39F0-7FDA-4293-A3CA-E167EB1A8474}" type="presParOf" srcId="{B77D19B0-5D88-427B-913C-3E9390FF8185}" destId="{DF10EDED-7353-490C-8385-D77F6A1C27D1}" srcOrd="4" destOrd="0" presId="urn:microsoft.com/office/officeart/2018/2/layout/IconVerticalSolidList"/>
    <dgm:cxn modelId="{E91D9A41-5126-49FB-8E0B-D62FD0454F2B}" type="presParOf" srcId="{B548FA0D-6421-4036-AB57-5B83AB753565}" destId="{3B5E8D6B-D7BA-45F9-BA5B-9B0A58DC2B7C}" srcOrd="5" destOrd="0" presId="urn:microsoft.com/office/officeart/2018/2/layout/IconVerticalSolidList"/>
    <dgm:cxn modelId="{F47FACA3-2004-4A24-9123-3D3AB31E6EF5}" type="presParOf" srcId="{B548FA0D-6421-4036-AB57-5B83AB753565}" destId="{3961E08B-5679-4088-B99A-95CD61936A82}" srcOrd="6" destOrd="0" presId="urn:microsoft.com/office/officeart/2018/2/layout/IconVerticalSolidList"/>
    <dgm:cxn modelId="{03CBAD98-0D76-4929-B472-CACCFD9A476A}" type="presParOf" srcId="{3961E08B-5679-4088-B99A-95CD61936A82}" destId="{91844C5C-0D8F-425E-B951-6615B4BE47E9}" srcOrd="0" destOrd="0" presId="urn:microsoft.com/office/officeart/2018/2/layout/IconVerticalSolidList"/>
    <dgm:cxn modelId="{27C436E4-4F24-4330-9CC0-B1CD00F1146F}" type="presParOf" srcId="{3961E08B-5679-4088-B99A-95CD61936A82}" destId="{7D5B3843-0219-4DFB-A8ED-302CC64C7315}" srcOrd="1" destOrd="0" presId="urn:microsoft.com/office/officeart/2018/2/layout/IconVerticalSolidList"/>
    <dgm:cxn modelId="{EEE64826-5E8A-4711-BBE2-91A61D2C6E9A}" type="presParOf" srcId="{3961E08B-5679-4088-B99A-95CD61936A82}" destId="{C70D788C-E9D0-4CBC-B99A-DCFC0AD52973}" srcOrd="2" destOrd="0" presId="urn:microsoft.com/office/officeart/2018/2/layout/IconVerticalSolidList"/>
    <dgm:cxn modelId="{C4B3A693-C8F3-48AC-9A97-18CE9150E258}" type="presParOf" srcId="{3961E08B-5679-4088-B99A-95CD61936A82}" destId="{8AE7AF0A-34A8-4693-B7A0-402457C5491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AC0D5E-EC5C-42E1-AD2E-259462EEA15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B6D82F-7EB7-4ED8-803C-FBF1F6638DDF}">
      <dgm:prSet custT="1"/>
      <dgm:spPr/>
      <dgm:t>
        <a:bodyPr/>
        <a:lstStyle/>
        <a:p>
          <a:pPr>
            <a:lnSpc>
              <a:spcPct val="100000"/>
            </a:lnSpc>
          </a:pPr>
          <a:r>
            <a:rPr lang="en-US" sz="2400" dirty="0">
              <a:latin typeface="+mn-lt"/>
              <a:cs typeface="Calibri" panose="020F0502020204030204" pitchFamily="34" charset="0"/>
            </a:rPr>
            <a:t>Repair or replace </a:t>
          </a:r>
        </a:p>
      </dgm:t>
    </dgm:pt>
    <dgm:pt modelId="{40245D91-A922-4561-AA88-E6D53E19CF77}" type="parTrans" cxnId="{4EEBB4D0-2B8F-41A6-B2DC-8D700B0E7104}">
      <dgm:prSet/>
      <dgm:spPr/>
      <dgm:t>
        <a:bodyPr/>
        <a:lstStyle/>
        <a:p>
          <a:endParaRPr lang="en-US"/>
        </a:p>
      </dgm:t>
    </dgm:pt>
    <dgm:pt modelId="{C503D586-17EC-4C83-8821-D106026A6C27}" type="sibTrans" cxnId="{4EEBB4D0-2B8F-41A6-B2DC-8D700B0E7104}">
      <dgm:prSet/>
      <dgm:spPr/>
      <dgm:t>
        <a:bodyPr/>
        <a:lstStyle/>
        <a:p>
          <a:endParaRPr lang="en-US"/>
        </a:p>
      </dgm:t>
    </dgm:pt>
    <dgm:pt modelId="{2EBD599F-DBEB-4839-BBB2-87EBBE92DB7D}">
      <dgm:prSet custT="1"/>
      <dgm:spPr/>
      <dgm:t>
        <a:bodyPr/>
        <a:lstStyle/>
        <a:p>
          <a:pPr>
            <a:lnSpc>
              <a:spcPct val="100000"/>
            </a:lnSpc>
          </a:pPr>
          <a:r>
            <a:rPr lang="en-US" sz="2400" dirty="0"/>
            <a:t>Repair quality </a:t>
          </a:r>
        </a:p>
      </dgm:t>
    </dgm:pt>
    <dgm:pt modelId="{88DCFA1E-DB3D-49ED-A35D-442ABE005CD9}" type="parTrans" cxnId="{D3485478-653E-4459-B9EB-608B849B30BA}">
      <dgm:prSet/>
      <dgm:spPr/>
      <dgm:t>
        <a:bodyPr/>
        <a:lstStyle/>
        <a:p>
          <a:endParaRPr lang="en-US"/>
        </a:p>
      </dgm:t>
    </dgm:pt>
    <dgm:pt modelId="{849069EA-5D01-42E3-945E-29FFA60C639F}" type="sibTrans" cxnId="{D3485478-653E-4459-B9EB-608B849B30BA}">
      <dgm:prSet/>
      <dgm:spPr/>
      <dgm:t>
        <a:bodyPr/>
        <a:lstStyle/>
        <a:p>
          <a:endParaRPr lang="en-US"/>
        </a:p>
      </dgm:t>
    </dgm:pt>
    <dgm:pt modelId="{51F39855-0DC0-4ED5-A469-48C66F6C8A3C}">
      <dgm:prSet custT="1"/>
      <dgm:spPr/>
      <dgm:t>
        <a:bodyPr/>
        <a:lstStyle/>
        <a:p>
          <a:pPr>
            <a:lnSpc>
              <a:spcPct val="100000"/>
            </a:lnSpc>
          </a:pPr>
          <a:endParaRPr lang="en-US" sz="2400" dirty="0"/>
        </a:p>
      </dgm:t>
    </dgm:pt>
    <dgm:pt modelId="{8785C4B9-9BC7-4AE1-9287-B4BC2839935B}" type="parTrans" cxnId="{23410960-4E93-4B80-B40E-09A06B4B6DC8}">
      <dgm:prSet/>
      <dgm:spPr/>
      <dgm:t>
        <a:bodyPr/>
        <a:lstStyle/>
        <a:p>
          <a:endParaRPr lang="en-US"/>
        </a:p>
      </dgm:t>
    </dgm:pt>
    <dgm:pt modelId="{0DF936D8-5E16-4D2A-839C-86BCC7D454FE}" type="sibTrans" cxnId="{23410960-4E93-4B80-B40E-09A06B4B6DC8}">
      <dgm:prSet/>
      <dgm:spPr/>
      <dgm:t>
        <a:bodyPr/>
        <a:lstStyle/>
        <a:p>
          <a:endParaRPr lang="en-US"/>
        </a:p>
      </dgm:t>
    </dgm:pt>
    <dgm:pt modelId="{E50D405A-8CE2-4EF1-BB83-3B673492F0B5}">
      <dgm:prSet custT="1"/>
      <dgm:spPr/>
      <dgm:t>
        <a:bodyPr/>
        <a:lstStyle/>
        <a:p>
          <a:pPr>
            <a:lnSpc>
              <a:spcPct val="100000"/>
            </a:lnSpc>
          </a:pPr>
          <a:r>
            <a:rPr lang="en-US" sz="2400" dirty="0"/>
            <a:t>Quality of fittings used</a:t>
          </a:r>
        </a:p>
      </dgm:t>
    </dgm:pt>
    <dgm:pt modelId="{5FC087F0-84F6-4687-8A3E-501308AB3FFC}" type="parTrans" cxnId="{B06DECF2-56A6-460D-8089-0D238220ED55}">
      <dgm:prSet/>
      <dgm:spPr/>
      <dgm:t>
        <a:bodyPr/>
        <a:lstStyle/>
        <a:p>
          <a:endParaRPr lang="en-US"/>
        </a:p>
      </dgm:t>
    </dgm:pt>
    <dgm:pt modelId="{E8EF14FC-8F15-4973-97E9-3C21756564C7}" type="sibTrans" cxnId="{B06DECF2-56A6-460D-8089-0D238220ED55}">
      <dgm:prSet/>
      <dgm:spPr/>
      <dgm:t>
        <a:bodyPr/>
        <a:lstStyle/>
        <a:p>
          <a:endParaRPr lang="en-US"/>
        </a:p>
      </dgm:t>
    </dgm:pt>
    <dgm:pt modelId="{32D99E19-85D0-436B-8E19-461738BC253B}">
      <dgm:prSet custT="1"/>
      <dgm:spPr/>
      <dgm:t>
        <a:bodyPr/>
        <a:lstStyle/>
        <a:p>
          <a:pPr>
            <a:lnSpc>
              <a:spcPct val="100000"/>
            </a:lnSpc>
          </a:pPr>
          <a:r>
            <a:rPr lang="en-US" sz="2400" dirty="0"/>
            <a:t>Run time of leak </a:t>
          </a:r>
        </a:p>
      </dgm:t>
    </dgm:pt>
    <dgm:pt modelId="{72329F3A-9DCD-4B7B-8AF9-DA24014691B8}" type="parTrans" cxnId="{B12D0714-316E-4528-B101-135B8FB58333}">
      <dgm:prSet/>
      <dgm:spPr/>
      <dgm:t>
        <a:bodyPr/>
        <a:lstStyle/>
        <a:p>
          <a:endParaRPr lang="en-US"/>
        </a:p>
      </dgm:t>
    </dgm:pt>
    <dgm:pt modelId="{00B47C1D-F4D0-4537-A9D9-63A8C63D6658}" type="sibTrans" cxnId="{B12D0714-316E-4528-B101-135B8FB58333}">
      <dgm:prSet/>
      <dgm:spPr/>
      <dgm:t>
        <a:bodyPr/>
        <a:lstStyle/>
        <a:p>
          <a:endParaRPr lang="en-US"/>
        </a:p>
      </dgm:t>
    </dgm:pt>
    <dgm:pt modelId="{68918168-7713-44F3-812C-A6C912096A63}" type="pres">
      <dgm:prSet presAssocID="{78AC0D5E-EC5C-42E1-AD2E-259462EEA15B}" presName="root" presStyleCnt="0">
        <dgm:presLayoutVars>
          <dgm:dir/>
          <dgm:resizeHandles val="exact"/>
        </dgm:presLayoutVars>
      </dgm:prSet>
      <dgm:spPr/>
    </dgm:pt>
    <dgm:pt modelId="{4E58A0A7-7236-4BD0-B7C4-9461ECBA84F5}" type="pres">
      <dgm:prSet presAssocID="{EAB6D82F-7EB7-4ED8-803C-FBF1F6638DDF}" presName="compNode" presStyleCnt="0"/>
      <dgm:spPr/>
    </dgm:pt>
    <dgm:pt modelId="{FBC466C0-DAC0-4682-B4A9-798ABD026494}" type="pres">
      <dgm:prSet presAssocID="{EAB6D82F-7EB7-4ED8-803C-FBF1F6638DDF}" presName="bgRect" presStyleLbl="bgShp" presStyleIdx="0" presStyleCnt="4"/>
      <dgm:spPr/>
    </dgm:pt>
    <dgm:pt modelId="{9279E599-B17F-461C-B076-2B769791DA23}" type="pres">
      <dgm:prSet presAssocID="{EAB6D82F-7EB7-4ED8-803C-FBF1F6638DDF}"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mmer"/>
        </a:ext>
      </dgm:extLst>
    </dgm:pt>
    <dgm:pt modelId="{82C7E243-AA13-4216-BBAD-A8A2BED17D5D}" type="pres">
      <dgm:prSet presAssocID="{EAB6D82F-7EB7-4ED8-803C-FBF1F6638DDF}" presName="spaceRect" presStyleCnt="0"/>
      <dgm:spPr/>
    </dgm:pt>
    <dgm:pt modelId="{E4861C1B-ABE4-4A1A-8B4D-8FA785E2D2DF}" type="pres">
      <dgm:prSet presAssocID="{EAB6D82F-7EB7-4ED8-803C-FBF1F6638DDF}" presName="parTx" presStyleLbl="revTx" presStyleIdx="0" presStyleCnt="5">
        <dgm:presLayoutVars>
          <dgm:chMax val="0"/>
          <dgm:chPref val="0"/>
        </dgm:presLayoutVars>
      </dgm:prSet>
      <dgm:spPr/>
    </dgm:pt>
    <dgm:pt modelId="{5F75A91C-608D-4D41-B4C4-EC2A9B83BD20}" type="pres">
      <dgm:prSet presAssocID="{C503D586-17EC-4C83-8821-D106026A6C27}" presName="sibTrans" presStyleCnt="0"/>
      <dgm:spPr/>
    </dgm:pt>
    <dgm:pt modelId="{A3A883CA-0EBD-4961-95B8-260735AE3144}" type="pres">
      <dgm:prSet presAssocID="{2EBD599F-DBEB-4839-BBB2-87EBBE92DB7D}" presName="compNode" presStyleCnt="0"/>
      <dgm:spPr/>
    </dgm:pt>
    <dgm:pt modelId="{CAA06CD6-413F-4852-8282-1E1DE50ECA13}" type="pres">
      <dgm:prSet presAssocID="{2EBD599F-DBEB-4839-BBB2-87EBBE92DB7D}" presName="bgRect" presStyleLbl="bgShp" presStyleIdx="1" presStyleCnt="4" custLinFactNeighborX="488"/>
      <dgm:spPr/>
    </dgm:pt>
    <dgm:pt modelId="{BBFDA142-EABC-434D-9ACF-F60ED327B969}" type="pres">
      <dgm:prSet presAssocID="{2EBD599F-DBEB-4839-BBB2-87EBBE92DB7D}"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184C1464-D117-45AD-9FD9-E553D0102902}" type="pres">
      <dgm:prSet presAssocID="{2EBD599F-DBEB-4839-BBB2-87EBBE92DB7D}" presName="spaceRect" presStyleCnt="0"/>
      <dgm:spPr/>
    </dgm:pt>
    <dgm:pt modelId="{305C2AA4-8891-4119-984E-F2F4B786DF03}" type="pres">
      <dgm:prSet presAssocID="{2EBD599F-DBEB-4839-BBB2-87EBBE92DB7D}" presName="parTx" presStyleLbl="revTx" presStyleIdx="1" presStyleCnt="5">
        <dgm:presLayoutVars>
          <dgm:chMax val="0"/>
          <dgm:chPref val="0"/>
        </dgm:presLayoutVars>
      </dgm:prSet>
      <dgm:spPr/>
    </dgm:pt>
    <dgm:pt modelId="{1DD8BE7E-992E-4882-AE33-648642CAE596}" type="pres">
      <dgm:prSet presAssocID="{2EBD599F-DBEB-4839-BBB2-87EBBE92DB7D}" presName="desTx" presStyleLbl="revTx" presStyleIdx="2" presStyleCnt="5" custScaleX="126697" custLinFactNeighborX="-12008" custLinFactNeighborY="1656">
        <dgm:presLayoutVars/>
      </dgm:prSet>
      <dgm:spPr/>
    </dgm:pt>
    <dgm:pt modelId="{9384ADA0-51C3-4FF9-BF7B-DF2DB2A6485D}" type="pres">
      <dgm:prSet presAssocID="{849069EA-5D01-42E3-945E-29FFA60C639F}" presName="sibTrans" presStyleCnt="0"/>
      <dgm:spPr/>
    </dgm:pt>
    <dgm:pt modelId="{9EFB4D8A-A4E6-417D-A288-E9530F4D68EB}" type="pres">
      <dgm:prSet presAssocID="{E50D405A-8CE2-4EF1-BB83-3B673492F0B5}" presName="compNode" presStyleCnt="0"/>
      <dgm:spPr/>
    </dgm:pt>
    <dgm:pt modelId="{518AD1D1-7E4A-411A-8337-4AAEF59E11B9}" type="pres">
      <dgm:prSet presAssocID="{E50D405A-8CE2-4EF1-BB83-3B673492F0B5}" presName="bgRect" presStyleLbl="bgShp" presStyleIdx="2" presStyleCnt="4"/>
      <dgm:spPr/>
    </dgm:pt>
    <dgm:pt modelId="{79A1E634-164C-41CF-89A9-0FFED22859FD}" type="pres">
      <dgm:prSet presAssocID="{E50D405A-8CE2-4EF1-BB83-3B673492F0B5}"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744AF03-B391-4458-9690-C34BD6D2FE48}" type="pres">
      <dgm:prSet presAssocID="{E50D405A-8CE2-4EF1-BB83-3B673492F0B5}" presName="spaceRect" presStyleCnt="0"/>
      <dgm:spPr/>
    </dgm:pt>
    <dgm:pt modelId="{6EFE1CAE-5C2C-480E-88D1-A76B68820887}" type="pres">
      <dgm:prSet presAssocID="{E50D405A-8CE2-4EF1-BB83-3B673492F0B5}" presName="parTx" presStyleLbl="revTx" presStyleIdx="3" presStyleCnt="5">
        <dgm:presLayoutVars>
          <dgm:chMax val="0"/>
          <dgm:chPref val="0"/>
        </dgm:presLayoutVars>
      </dgm:prSet>
      <dgm:spPr/>
    </dgm:pt>
    <dgm:pt modelId="{483A4D80-11D8-4E6E-AAED-5F22699094DB}" type="pres">
      <dgm:prSet presAssocID="{E8EF14FC-8F15-4973-97E9-3C21756564C7}" presName="sibTrans" presStyleCnt="0"/>
      <dgm:spPr/>
    </dgm:pt>
    <dgm:pt modelId="{AAE1BF05-2E88-49C5-A719-A9EE25DE690F}" type="pres">
      <dgm:prSet presAssocID="{32D99E19-85D0-436B-8E19-461738BC253B}" presName="compNode" presStyleCnt="0"/>
      <dgm:spPr/>
    </dgm:pt>
    <dgm:pt modelId="{41989190-A5C1-4C32-8AB2-9890971E2DB4}" type="pres">
      <dgm:prSet presAssocID="{32D99E19-85D0-436B-8E19-461738BC253B}" presName="bgRect" presStyleLbl="bgShp" presStyleIdx="3" presStyleCnt="4" custLinFactNeighborX="-1056" custLinFactNeighborY="-7450"/>
      <dgm:spPr/>
    </dgm:pt>
    <dgm:pt modelId="{60A3A723-BE5D-42CB-BE07-72A35DBD3C67}" type="pres">
      <dgm:prSet presAssocID="{32D99E19-85D0-436B-8E19-461738BC253B}"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D5448CF8-9546-44DD-A2E3-04DBA11497A4}" type="pres">
      <dgm:prSet presAssocID="{32D99E19-85D0-436B-8E19-461738BC253B}" presName="spaceRect" presStyleCnt="0"/>
      <dgm:spPr/>
    </dgm:pt>
    <dgm:pt modelId="{4733AF59-9E5F-40EE-9809-4B9DAA56E3C9}" type="pres">
      <dgm:prSet presAssocID="{32D99E19-85D0-436B-8E19-461738BC253B}" presName="parTx" presStyleLbl="revTx" presStyleIdx="4" presStyleCnt="5" custLinFactNeighborX="1338" custLinFactNeighborY="4139">
        <dgm:presLayoutVars>
          <dgm:chMax val="0"/>
          <dgm:chPref val="0"/>
        </dgm:presLayoutVars>
      </dgm:prSet>
      <dgm:spPr/>
    </dgm:pt>
  </dgm:ptLst>
  <dgm:cxnLst>
    <dgm:cxn modelId="{B12D0714-316E-4528-B101-135B8FB58333}" srcId="{78AC0D5E-EC5C-42E1-AD2E-259462EEA15B}" destId="{32D99E19-85D0-436B-8E19-461738BC253B}" srcOrd="3" destOrd="0" parTransId="{72329F3A-9DCD-4B7B-8AF9-DA24014691B8}" sibTransId="{00B47C1D-F4D0-4537-A9D9-63A8C63D6658}"/>
    <dgm:cxn modelId="{355AFE2B-7039-40BE-9648-AC4E12449977}" type="presOf" srcId="{78AC0D5E-EC5C-42E1-AD2E-259462EEA15B}" destId="{68918168-7713-44F3-812C-A6C912096A63}" srcOrd="0" destOrd="0" presId="urn:microsoft.com/office/officeart/2018/2/layout/IconVerticalSolidList"/>
    <dgm:cxn modelId="{23410960-4E93-4B80-B40E-09A06B4B6DC8}" srcId="{2EBD599F-DBEB-4839-BBB2-87EBBE92DB7D}" destId="{51F39855-0DC0-4ED5-A469-48C66F6C8A3C}" srcOrd="0" destOrd="0" parTransId="{8785C4B9-9BC7-4AE1-9287-B4BC2839935B}" sibTransId="{0DF936D8-5E16-4D2A-839C-86BCC7D454FE}"/>
    <dgm:cxn modelId="{8CEEAA75-2EBA-4448-B19C-CDA939BED99F}" type="presOf" srcId="{51F39855-0DC0-4ED5-A469-48C66F6C8A3C}" destId="{1DD8BE7E-992E-4882-AE33-648642CAE596}" srcOrd="0" destOrd="0" presId="urn:microsoft.com/office/officeart/2018/2/layout/IconVerticalSolidList"/>
    <dgm:cxn modelId="{D3485478-653E-4459-B9EB-608B849B30BA}" srcId="{78AC0D5E-EC5C-42E1-AD2E-259462EEA15B}" destId="{2EBD599F-DBEB-4839-BBB2-87EBBE92DB7D}" srcOrd="1" destOrd="0" parTransId="{88DCFA1E-DB3D-49ED-A35D-442ABE005CD9}" sibTransId="{849069EA-5D01-42E3-945E-29FFA60C639F}"/>
    <dgm:cxn modelId="{4EEBB4D0-2B8F-41A6-B2DC-8D700B0E7104}" srcId="{78AC0D5E-EC5C-42E1-AD2E-259462EEA15B}" destId="{EAB6D82F-7EB7-4ED8-803C-FBF1F6638DDF}" srcOrd="0" destOrd="0" parTransId="{40245D91-A922-4561-AA88-E6D53E19CF77}" sibTransId="{C503D586-17EC-4C83-8821-D106026A6C27}"/>
    <dgm:cxn modelId="{0F10EEE6-56E4-42A7-B2D0-A4145371F251}" type="presOf" srcId="{32D99E19-85D0-436B-8E19-461738BC253B}" destId="{4733AF59-9E5F-40EE-9809-4B9DAA56E3C9}" srcOrd="0" destOrd="0" presId="urn:microsoft.com/office/officeart/2018/2/layout/IconVerticalSolidList"/>
    <dgm:cxn modelId="{B06DECF2-56A6-460D-8089-0D238220ED55}" srcId="{78AC0D5E-EC5C-42E1-AD2E-259462EEA15B}" destId="{E50D405A-8CE2-4EF1-BB83-3B673492F0B5}" srcOrd="2" destOrd="0" parTransId="{5FC087F0-84F6-4687-8A3E-501308AB3FFC}" sibTransId="{E8EF14FC-8F15-4973-97E9-3C21756564C7}"/>
    <dgm:cxn modelId="{34FC1AF6-AEF0-4A4D-8ADE-E6F4E27C9AF2}" type="presOf" srcId="{2EBD599F-DBEB-4839-BBB2-87EBBE92DB7D}" destId="{305C2AA4-8891-4119-984E-F2F4B786DF03}" srcOrd="0" destOrd="0" presId="urn:microsoft.com/office/officeart/2018/2/layout/IconVerticalSolidList"/>
    <dgm:cxn modelId="{1ACA58FC-B17A-4734-8EA3-5DFA81D74A09}" type="presOf" srcId="{E50D405A-8CE2-4EF1-BB83-3B673492F0B5}" destId="{6EFE1CAE-5C2C-480E-88D1-A76B68820887}" srcOrd="0" destOrd="0" presId="urn:microsoft.com/office/officeart/2018/2/layout/IconVerticalSolidList"/>
    <dgm:cxn modelId="{9A06A9FD-F9C1-44E9-8103-A9DCDA04370A}" type="presOf" srcId="{EAB6D82F-7EB7-4ED8-803C-FBF1F6638DDF}" destId="{E4861C1B-ABE4-4A1A-8B4D-8FA785E2D2DF}" srcOrd="0" destOrd="0" presId="urn:microsoft.com/office/officeart/2018/2/layout/IconVerticalSolidList"/>
    <dgm:cxn modelId="{C2B6C8B1-518E-47F9-83E6-CF45E08A8163}" type="presParOf" srcId="{68918168-7713-44F3-812C-A6C912096A63}" destId="{4E58A0A7-7236-4BD0-B7C4-9461ECBA84F5}" srcOrd="0" destOrd="0" presId="urn:microsoft.com/office/officeart/2018/2/layout/IconVerticalSolidList"/>
    <dgm:cxn modelId="{C2FA2E45-AB24-48BF-B4C6-1DFAC35D79F6}" type="presParOf" srcId="{4E58A0A7-7236-4BD0-B7C4-9461ECBA84F5}" destId="{FBC466C0-DAC0-4682-B4A9-798ABD026494}" srcOrd="0" destOrd="0" presId="urn:microsoft.com/office/officeart/2018/2/layout/IconVerticalSolidList"/>
    <dgm:cxn modelId="{97C47E06-67F7-497A-A29A-13B49C2A5B29}" type="presParOf" srcId="{4E58A0A7-7236-4BD0-B7C4-9461ECBA84F5}" destId="{9279E599-B17F-461C-B076-2B769791DA23}" srcOrd="1" destOrd="0" presId="urn:microsoft.com/office/officeart/2018/2/layout/IconVerticalSolidList"/>
    <dgm:cxn modelId="{A48BA5E5-FC03-47DC-9AE4-702C078F2882}" type="presParOf" srcId="{4E58A0A7-7236-4BD0-B7C4-9461ECBA84F5}" destId="{82C7E243-AA13-4216-BBAD-A8A2BED17D5D}" srcOrd="2" destOrd="0" presId="urn:microsoft.com/office/officeart/2018/2/layout/IconVerticalSolidList"/>
    <dgm:cxn modelId="{DE232049-C515-4949-B5E7-5601080D97E3}" type="presParOf" srcId="{4E58A0A7-7236-4BD0-B7C4-9461ECBA84F5}" destId="{E4861C1B-ABE4-4A1A-8B4D-8FA785E2D2DF}" srcOrd="3" destOrd="0" presId="urn:microsoft.com/office/officeart/2018/2/layout/IconVerticalSolidList"/>
    <dgm:cxn modelId="{F421FDD7-6A3B-47D6-A80F-7C5D0EEFAC8B}" type="presParOf" srcId="{68918168-7713-44F3-812C-A6C912096A63}" destId="{5F75A91C-608D-4D41-B4C4-EC2A9B83BD20}" srcOrd="1" destOrd="0" presId="urn:microsoft.com/office/officeart/2018/2/layout/IconVerticalSolidList"/>
    <dgm:cxn modelId="{DFA49D3B-2B42-4E74-AA97-F763C49E58C0}" type="presParOf" srcId="{68918168-7713-44F3-812C-A6C912096A63}" destId="{A3A883CA-0EBD-4961-95B8-260735AE3144}" srcOrd="2" destOrd="0" presId="urn:microsoft.com/office/officeart/2018/2/layout/IconVerticalSolidList"/>
    <dgm:cxn modelId="{13DCF22E-B5BE-4E1C-B6DF-EAE391358B82}" type="presParOf" srcId="{A3A883CA-0EBD-4961-95B8-260735AE3144}" destId="{CAA06CD6-413F-4852-8282-1E1DE50ECA13}" srcOrd="0" destOrd="0" presId="urn:microsoft.com/office/officeart/2018/2/layout/IconVerticalSolidList"/>
    <dgm:cxn modelId="{5EF2D657-793C-4F75-B7F2-B194297951DC}" type="presParOf" srcId="{A3A883CA-0EBD-4961-95B8-260735AE3144}" destId="{BBFDA142-EABC-434D-9ACF-F60ED327B969}" srcOrd="1" destOrd="0" presId="urn:microsoft.com/office/officeart/2018/2/layout/IconVerticalSolidList"/>
    <dgm:cxn modelId="{825904E5-8806-4CF9-8A36-C56CEA638D3C}" type="presParOf" srcId="{A3A883CA-0EBD-4961-95B8-260735AE3144}" destId="{184C1464-D117-45AD-9FD9-E553D0102902}" srcOrd="2" destOrd="0" presId="urn:microsoft.com/office/officeart/2018/2/layout/IconVerticalSolidList"/>
    <dgm:cxn modelId="{E800896B-41E8-43A6-8826-BCBA7224054B}" type="presParOf" srcId="{A3A883CA-0EBD-4961-95B8-260735AE3144}" destId="{305C2AA4-8891-4119-984E-F2F4B786DF03}" srcOrd="3" destOrd="0" presId="urn:microsoft.com/office/officeart/2018/2/layout/IconVerticalSolidList"/>
    <dgm:cxn modelId="{810004CB-336C-49B0-9E3E-7BA09A276DC2}" type="presParOf" srcId="{A3A883CA-0EBD-4961-95B8-260735AE3144}" destId="{1DD8BE7E-992E-4882-AE33-648642CAE596}" srcOrd="4" destOrd="0" presId="urn:microsoft.com/office/officeart/2018/2/layout/IconVerticalSolidList"/>
    <dgm:cxn modelId="{E3E74BF7-C6F1-40A5-978F-EA07C381F727}" type="presParOf" srcId="{68918168-7713-44F3-812C-A6C912096A63}" destId="{9384ADA0-51C3-4FF9-BF7B-DF2DB2A6485D}" srcOrd="3" destOrd="0" presId="urn:microsoft.com/office/officeart/2018/2/layout/IconVerticalSolidList"/>
    <dgm:cxn modelId="{20F30739-44F5-4380-8762-D98296CC17BB}" type="presParOf" srcId="{68918168-7713-44F3-812C-A6C912096A63}" destId="{9EFB4D8A-A4E6-417D-A288-E9530F4D68EB}" srcOrd="4" destOrd="0" presId="urn:microsoft.com/office/officeart/2018/2/layout/IconVerticalSolidList"/>
    <dgm:cxn modelId="{89A755D0-24EF-45D3-A3C9-B48AE3DE57E9}" type="presParOf" srcId="{9EFB4D8A-A4E6-417D-A288-E9530F4D68EB}" destId="{518AD1D1-7E4A-411A-8337-4AAEF59E11B9}" srcOrd="0" destOrd="0" presId="urn:microsoft.com/office/officeart/2018/2/layout/IconVerticalSolidList"/>
    <dgm:cxn modelId="{39656D63-F084-485F-AA3C-44EDDBCA747D}" type="presParOf" srcId="{9EFB4D8A-A4E6-417D-A288-E9530F4D68EB}" destId="{79A1E634-164C-41CF-89A9-0FFED22859FD}" srcOrd="1" destOrd="0" presId="urn:microsoft.com/office/officeart/2018/2/layout/IconVerticalSolidList"/>
    <dgm:cxn modelId="{E4811E81-5048-4B8D-A256-27D0DEB02D25}" type="presParOf" srcId="{9EFB4D8A-A4E6-417D-A288-E9530F4D68EB}" destId="{C744AF03-B391-4458-9690-C34BD6D2FE48}" srcOrd="2" destOrd="0" presId="urn:microsoft.com/office/officeart/2018/2/layout/IconVerticalSolidList"/>
    <dgm:cxn modelId="{54153B57-4F7E-4536-B1F5-6C3C4965A7A4}" type="presParOf" srcId="{9EFB4D8A-A4E6-417D-A288-E9530F4D68EB}" destId="{6EFE1CAE-5C2C-480E-88D1-A76B68820887}" srcOrd="3" destOrd="0" presId="urn:microsoft.com/office/officeart/2018/2/layout/IconVerticalSolidList"/>
    <dgm:cxn modelId="{43DF157C-223A-447E-B7CC-9D1C5E17D34C}" type="presParOf" srcId="{68918168-7713-44F3-812C-A6C912096A63}" destId="{483A4D80-11D8-4E6E-AAED-5F22699094DB}" srcOrd="5" destOrd="0" presId="urn:microsoft.com/office/officeart/2018/2/layout/IconVerticalSolidList"/>
    <dgm:cxn modelId="{576C82BA-E723-4ED1-9E1C-216335214B4A}" type="presParOf" srcId="{68918168-7713-44F3-812C-A6C912096A63}" destId="{AAE1BF05-2E88-49C5-A719-A9EE25DE690F}" srcOrd="6" destOrd="0" presId="urn:microsoft.com/office/officeart/2018/2/layout/IconVerticalSolidList"/>
    <dgm:cxn modelId="{19393E9B-FBD6-42E2-AD39-616F8F16F15D}" type="presParOf" srcId="{AAE1BF05-2E88-49C5-A719-A9EE25DE690F}" destId="{41989190-A5C1-4C32-8AB2-9890971E2DB4}" srcOrd="0" destOrd="0" presId="urn:microsoft.com/office/officeart/2018/2/layout/IconVerticalSolidList"/>
    <dgm:cxn modelId="{BFCFD5AB-B03A-4F80-B39E-E29310541B16}" type="presParOf" srcId="{AAE1BF05-2E88-49C5-A719-A9EE25DE690F}" destId="{60A3A723-BE5D-42CB-BE07-72A35DBD3C67}" srcOrd="1" destOrd="0" presId="urn:microsoft.com/office/officeart/2018/2/layout/IconVerticalSolidList"/>
    <dgm:cxn modelId="{7C5B3C36-28B9-4A40-B184-13067537E997}" type="presParOf" srcId="{AAE1BF05-2E88-49C5-A719-A9EE25DE690F}" destId="{D5448CF8-9546-44DD-A2E3-04DBA11497A4}" srcOrd="2" destOrd="0" presId="urn:microsoft.com/office/officeart/2018/2/layout/IconVerticalSolidList"/>
    <dgm:cxn modelId="{152EB0CE-F80E-452A-8E83-C048824E2E98}" type="presParOf" srcId="{AAE1BF05-2E88-49C5-A719-A9EE25DE690F}" destId="{4733AF59-9E5F-40EE-9809-4B9DAA56E3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357CB-E823-47E2-9B42-5482120ADBA4}">
      <dsp:nvSpPr>
        <dsp:cNvPr id="0" name=""/>
        <dsp:cNvSpPr/>
      </dsp:nvSpPr>
      <dsp:spPr>
        <a:xfrm>
          <a:off x="0" y="249282"/>
          <a:ext cx="5732584" cy="11103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912" tIns="312420" rIns="44491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Must get to and from site </a:t>
          </a:r>
        </a:p>
        <a:p>
          <a:pPr marL="114300" lvl="1" indent="-114300" algn="l" defTabSz="666750">
            <a:lnSpc>
              <a:spcPct val="90000"/>
            </a:lnSpc>
            <a:spcBef>
              <a:spcPct val="0"/>
            </a:spcBef>
            <a:spcAft>
              <a:spcPct val="15000"/>
            </a:spcAft>
            <a:buChar char="•"/>
          </a:pPr>
          <a:r>
            <a:rPr lang="en-US" sz="1500" kern="1200" dirty="0"/>
            <a:t>Don’t know if any leaks present in the region surveyed</a:t>
          </a:r>
        </a:p>
        <a:p>
          <a:pPr marL="114300" lvl="1" indent="-114300" algn="l" defTabSz="666750">
            <a:lnSpc>
              <a:spcPct val="90000"/>
            </a:lnSpc>
            <a:spcBef>
              <a:spcPct val="0"/>
            </a:spcBef>
            <a:spcAft>
              <a:spcPct val="15000"/>
            </a:spcAft>
            <a:buChar char="•"/>
          </a:pPr>
          <a:r>
            <a:rPr lang="en-US" sz="1500" kern="1200" dirty="0"/>
            <a:t>Low footprint if area is surveyed by foot</a:t>
          </a:r>
        </a:p>
      </dsp:txBody>
      <dsp:txXfrm>
        <a:off x="0" y="249282"/>
        <a:ext cx="5732584" cy="1110375"/>
      </dsp:txXfrm>
    </dsp:sp>
    <dsp:sp modelId="{2C1F1991-37AE-4415-BE14-CE288B0D8588}">
      <dsp:nvSpPr>
        <dsp:cNvPr id="0" name=""/>
        <dsp:cNvSpPr/>
      </dsp:nvSpPr>
      <dsp:spPr>
        <a:xfrm>
          <a:off x="286629" y="27882"/>
          <a:ext cx="40128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675" tIns="0" rIns="151675" bIns="0" numCol="1" spcCol="1270" anchor="ctr" anchorCtr="0">
          <a:noAutofit/>
        </a:bodyPr>
        <a:lstStyle/>
        <a:p>
          <a:pPr marL="0" lvl="0" indent="0" algn="l" defTabSz="666750">
            <a:lnSpc>
              <a:spcPct val="90000"/>
            </a:lnSpc>
            <a:spcBef>
              <a:spcPct val="0"/>
            </a:spcBef>
            <a:spcAft>
              <a:spcPct val="35000"/>
            </a:spcAft>
            <a:buNone/>
          </a:pPr>
          <a:r>
            <a:rPr lang="en-US" sz="1500" kern="1200" dirty="0"/>
            <a:t>Listening on each stop tap</a:t>
          </a:r>
        </a:p>
      </dsp:txBody>
      <dsp:txXfrm>
        <a:off x="308245" y="49498"/>
        <a:ext cx="3969576" cy="399568"/>
      </dsp:txXfrm>
    </dsp:sp>
    <dsp:sp modelId="{15CB69EA-0B9B-4375-898B-FDF236501107}">
      <dsp:nvSpPr>
        <dsp:cNvPr id="0" name=""/>
        <dsp:cNvSpPr/>
      </dsp:nvSpPr>
      <dsp:spPr>
        <a:xfrm>
          <a:off x="0" y="1662057"/>
          <a:ext cx="5732584" cy="106312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912" tIns="312420" rIns="44491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Movement of staff  in vehicles doing lift and shift and follow up Active Leakage Control activities </a:t>
          </a:r>
        </a:p>
        <a:p>
          <a:pPr marL="114300" lvl="1" indent="-114300" algn="l" defTabSz="666750">
            <a:lnSpc>
              <a:spcPct val="90000"/>
            </a:lnSpc>
            <a:spcBef>
              <a:spcPct val="0"/>
            </a:spcBef>
            <a:spcAft>
              <a:spcPct val="15000"/>
            </a:spcAft>
            <a:buChar char="•"/>
          </a:pPr>
          <a:r>
            <a:rPr lang="en-US" sz="1500" kern="1200" dirty="0"/>
            <a:t>Don’t know if any leaks present in the region surveyed </a:t>
          </a:r>
        </a:p>
      </dsp:txBody>
      <dsp:txXfrm>
        <a:off x="0" y="1662057"/>
        <a:ext cx="5732584" cy="1063125"/>
      </dsp:txXfrm>
    </dsp:sp>
    <dsp:sp modelId="{6D8E1209-033C-421A-A6F8-FD8D1D874782}">
      <dsp:nvSpPr>
        <dsp:cNvPr id="0" name=""/>
        <dsp:cNvSpPr/>
      </dsp:nvSpPr>
      <dsp:spPr>
        <a:xfrm>
          <a:off x="286629" y="1440657"/>
          <a:ext cx="40128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675" tIns="0" rIns="151675" bIns="0" numCol="1" spcCol="1270" anchor="ctr" anchorCtr="0">
          <a:noAutofit/>
        </a:bodyPr>
        <a:lstStyle/>
        <a:p>
          <a:pPr marL="0" lvl="0" indent="0" algn="l" defTabSz="666750">
            <a:lnSpc>
              <a:spcPct val="90000"/>
            </a:lnSpc>
            <a:spcBef>
              <a:spcPct val="0"/>
            </a:spcBef>
            <a:spcAft>
              <a:spcPct val="35000"/>
            </a:spcAft>
            <a:buNone/>
          </a:pPr>
          <a:r>
            <a:rPr lang="en-US" sz="1500" kern="1200" dirty="0"/>
            <a:t>Lift and shift of noise loggers</a:t>
          </a:r>
        </a:p>
      </dsp:txBody>
      <dsp:txXfrm>
        <a:off x="308245" y="1462273"/>
        <a:ext cx="3969576" cy="399568"/>
      </dsp:txXfrm>
    </dsp:sp>
    <dsp:sp modelId="{4543A667-CC5C-4730-ADB7-194ACAA15EC1}">
      <dsp:nvSpPr>
        <dsp:cNvPr id="0" name=""/>
        <dsp:cNvSpPr/>
      </dsp:nvSpPr>
      <dsp:spPr>
        <a:xfrm>
          <a:off x="0" y="3027582"/>
          <a:ext cx="5732584" cy="8268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912" tIns="312420" rIns="44491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Once installed only go to alarms – reduced unnecessary vehicle usage </a:t>
          </a:r>
        </a:p>
      </dsp:txBody>
      <dsp:txXfrm>
        <a:off x="0" y="3027582"/>
        <a:ext cx="5732584" cy="826875"/>
      </dsp:txXfrm>
    </dsp:sp>
    <dsp:sp modelId="{3DAFC216-9489-4586-B5ED-93538A3C0D49}">
      <dsp:nvSpPr>
        <dsp:cNvPr id="0" name=""/>
        <dsp:cNvSpPr/>
      </dsp:nvSpPr>
      <dsp:spPr>
        <a:xfrm>
          <a:off x="286629" y="2806183"/>
          <a:ext cx="40128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675" tIns="0" rIns="151675" bIns="0" numCol="1" spcCol="1270" anchor="ctr" anchorCtr="0">
          <a:noAutofit/>
        </a:bodyPr>
        <a:lstStyle/>
        <a:p>
          <a:pPr marL="0" lvl="0" indent="0" algn="l" defTabSz="666750">
            <a:lnSpc>
              <a:spcPct val="90000"/>
            </a:lnSpc>
            <a:spcBef>
              <a:spcPct val="0"/>
            </a:spcBef>
            <a:spcAft>
              <a:spcPct val="35000"/>
            </a:spcAft>
            <a:buNone/>
          </a:pPr>
          <a:r>
            <a:rPr lang="en-US" sz="1500" kern="1200" dirty="0"/>
            <a:t>Permanent installed equipment </a:t>
          </a:r>
        </a:p>
      </dsp:txBody>
      <dsp:txXfrm>
        <a:off x="308245" y="2827799"/>
        <a:ext cx="3969576" cy="399568"/>
      </dsp:txXfrm>
    </dsp:sp>
    <dsp:sp modelId="{877D9F08-B4CB-4FC7-B5C8-7FC615491D91}">
      <dsp:nvSpPr>
        <dsp:cNvPr id="0" name=""/>
        <dsp:cNvSpPr/>
      </dsp:nvSpPr>
      <dsp:spPr>
        <a:xfrm>
          <a:off x="0" y="4156858"/>
          <a:ext cx="5732584" cy="8268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912" tIns="312420" rIns="44491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Only go to areas of Interest – reduced unnecessary vehicle usage </a:t>
          </a:r>
        </a:p>
      </dsp:txBody>
      <dsp:txXfrm>
        <a:off x="0" y="4156858"/>
        <a:ext cx="5732584" cy="826875"/>
      </dsp:txXfrm>
    </dsp:sp>
    <dsp:sp modelId="{00A8113D-8C10-4C67-A9A3-9108E773D2E2}">
      <dsp:nvSpPr>
        <dsp:cNvPr id="0" name=""/>
        <dsp:cNvSpPr/>
      </dsp:nvSpPr>
      <dsp:spPr>
        <a:xfrm>
          <a:off x="286629" y="3935458"/>
          <a:ext cx="40128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675" tIns="0" rIns="151675" bIns="0" numCol="1" spcCol="1270" anchor="ctr" anchorCtr="0">
          <a:noAutofit/>
        </a:bodyPr>
        <a:lstStyle/>
        <a:p>
          <a:pPr marL="0" lvl="0" indent="0" algn="l" defTabSz="666750">
            <a:lnSpc>
              <a:spcPct val="90000"/>
            </a:lnSpc>
            <a:spcBef>
              <a:spcPct val="0"/>
            </a:spcBef>
            <a:spcAft>
              <a:spcPct val="35000"/>
            </a:spcAft>
            <a:buNone/>
          </a:pPr>
          <a:r>
            <a:rPr lang="en-US" sz="1500" kern="1200" dirty="0"/>
            <a:t>Satellite leakage </a:t>
          </a:r>
        </a:p>
      </dsp:txBody>
      <dsp:txXfrm>
        <a:off x="308245" y="3957074"/>
        <a:ext cx="396957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4B160-189F-451A-B6A5-DDF0B545670A}">
      <dsp:nvSpPr>
        <dsp:cNvPr id="0" name=""/>
        <dsp:cNvSpPr/>
      </dsp:nvSpPr>
      <dsp:spPr>
        <a:xfrm rot="5400000">
          <a:off x="3803655" y="-1504524"/>
          <a:ext cx="727092" cy="3922072"/>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Open-cut</a:t>
          </a:r>
        </a:p>
        <a:p>
          <a:pPr marL="171450" lvl="1" indent="-171450" algn="l" defTabSz="844550">
            <a:lnSpc>
              <a:spcPct val="90000"/>
            </a:lnSpc>
            <a:spcBef>
              <a:spcPct val="0"/>
            </a:spcBef>
            <a:spcAft>
              <a:spcPct val="15000"/>
            </a:spcAft>
            <a:buChar char="•"/>
          </a:pPr>
          <a:r>
            <a:rPr lang="en-US" sz="1900" kern="1200" dirty="0"/>
            <a:t>Bored / pipe-bursting </a:t>
          </a:r>
        </a:p>
      </dsp:txBody>
      <dsp:txXfrm rot="-5400000">
        <a:off x="2206165" y="128460"/>
        <a:ext cx="3886578" cy="656104"/>
      </dsp:txXfrm>
    </dsp:sp>
    <dsp:sp modelId="{604B6E76-F7D6-4E30-A721-09601B29C289}">
      <dsp:nvSpPr>
        <dsp:cNvPr id="0" name=""/>
        <dsp:cNvSpPr/>
      </dsp:nvSpPr>
      <dsp:spPr>
        <a:xfrm>
          <a:off x="0" y="2078"/>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Method of pipe installation</a:t>
          </a:r>
        </a:p>
      </dsp:txBody>
      <dsp:txXfrm>
        <a:off x="44367" y="46445"/>
        <a:ext cx="2117431" cy="820132"/>
      </dsp:txXfrm>
    </dsp:sp>
    <dsp:sp modelId="{472810BF-1DE0-47D1-8AD5-F003B64BDF8A}">
      <dsp:nvSpPr>
        <dsp:cNvPr id="0" name=""/>
        <dsp:cNvSpPr/>
      </dsp:nvSpPr>
      <dsp:spPr>
        <a:xfrm rot="5400000">
          <a:off x="3803655" y="-550215"/>
          <a:ext cx="727092" cy="3922072"/>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Concrete / tarmac</a:t>
          </a:r>
        </a:p>
        <a:p>
          <a:pPr marL="171450" lvl="1" indent="-171450" algn="l" defTabSz="844550">
            <a:lnSpc>
              <a:spcPct val="90000"/>
            </a:lnSpc>
            <a:spcBef>
              <a:spcPct val="0"/>
            </a:spcBef>
            <a:spcAft>
              <a:spcPct val="15000"/>
            </a:spcAft>
            <a:buChar char="•"/>
          </a:pPr>
          <a:r>
            <a:rPr lang="en-US" sz="1900" kern="1200" dirty="0"/>
            <a:t>Sand / grass </a:t>
          </a:r>
        </a:p>
      </dsp:txBody>
      <dsp:txXfrm rot="-5400000">
        <a:off x="2206165" y="1082769"/>
        <a:ext cx="3886578" cy="656104"/>
      </dsp:txXfrm>
    </dsp:sp>
    <dsp:sp modelId="{D3AF63E1-E65D-4F84-974D-FED9D60CAC59}">
      <dsp:nvSpPr>
        <dsp:cNvPr id="0" name=""/>
        <dsp:cNvSpPr/>
      </dsp:nvSpPr>
      <dsp:spPr>
        <a:xfrm>
          <a:off x="0" y="956388"/>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Ground type </a:t>
          </a:r>
        </a:p>
      </dsp:txBody>
      <dsp:txXfrm>
        <a:off x="44367" y="1000755"/>
        <a:ext cx="2117431" cy="820132"/>
      </dsp:txXfrm>
    </dsp:sp>
    <dsp:sp modelId="{49534E40-7393-42F0-9C6F-5AB99437CD8F}">
      <dsp:nvSpPr>
        <dsp:cNvPr id="0" name=""/>
        <dsp:cNvSpPr/>
      </dsp:nvSpPr>
      <dsp:spPr>
        <a:xfrm rot="5400000">
          <a:off x="3803655" y="404094"/>
          <a:ext cx="727092" cy="3922072"/>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Metallic</a:t>
          </a:r>
        </a:p>
        <a:p>
          <a:pPr marL="171450" lvl="1" indent="-171450" algn="l" defTabSz="844550">
            <a:lnSpc>
              <a:spcPct val="90000"/>
            </a:lnSpc>
            <a:spcBef>
              <a:spcPct val="0"/>
            </a:spcBef>
            <a:spcAft>
              <a:spcPct val="15000"/>
            </a:spcAft>
            <a:buChar char="•"/>
          </a:pPr>
          <a:r>
            <a:rPr lang="en-US" sz="1900" kern="1200" dirty="0"/>
            <a:t>Non-metallic</a:t>
          </a:r>
        </a:p>
      </dsp:txBody>
      <dsp:txXfrm rot="-5400000">
        <a:off x="2206165" y="2037078"/>
        <a:ext cx="3886578" cy="656104"/>
      </dsp:txXfrm>
    </dsp:sp>
    <dsp:sp modelId="{79046713-859D-4E1A-ABC8-2D72B674C9D7}">
      <dsp:nvSpPr>
        <dsp:cNvPr id="0" name=""/>
        <dsp:cNvSpPr/>
      </dsp:nvSpPr>
      <dsp:spPr>
        <a:xfrm>
          <a:off x="0" y="1910697"/>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Material used </a:t>
          </a:r>
        </a:p>
      </dsp:txBody>
      <dsp:txXfrm>
        <a:off x="44367" y="1955064"/>
        <a:ext cx="2117431" cy="820132"/>
      </dsp:txXfrm>
    </dsp:sp>
    <dsp:sp modelId="{AB75D825-5948-4F96-A79D-BAE540D61035}">
      <dsp:nvSpPr>
        <dsp:cNvPr id="0" name=""/>
        <dsp:cNvSpPr/>
      </dsp:nvSpPr>
      <dsp:spPr>
        <a:xfrm>
          <a:off x="0" y="2865006"/>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Life expectancy 30 - 60 years </a:t>
          </a:r>
        </a:p>
      </dsp:txBody>
      <dsp:txXfrm>
        <a:off x="44367" y="2909373"/>
        <a:ext cx="2117431" cy="820132"/>
      </dsp:txXfrm>
    </dsp:sp>
    <dsp:sp modelId="{FC068767-5192-4220-9A12-17E8FB949F0E}">
      <dsp:nvSpPr>
        <dsp:cNvPr id="0" name=""/>
        <dsp:cNvSpPr/>
      </dsp:nvSpPr>
      <dsp:spPr>
        <a:xfrm rot="5400000">
          <a:off x="3803655" y="2312713"/>
          <a:ext cx="727092" cy="3922072"/>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Material</a:t>
          </a:r>
        </a:p>
        <a:p>
          <a:pPr marL="171450" lvl="1" indent="-171450" algn="l" defTabSz="844550">
            <a:lnSpc>
              <a:spcPct val="90000"/>
            </a:lnSpc>
            <a:spcBef>
              <a:spcPct val="0"/>
            </a:spcBef>
            <a:spcAft>
              <a:spcPct val="15000"/>
            </a:spcAft>
            <a:buChar char="•"/>
          </a:pPr>
          <a:r>
            <a:rPr lang="en-US" sz="1900" kern="1200" dirty="0"/>
            <a:t>Renew or use existing </a:t>
          </a:r>
        </a:p>
      </dsp:txBody>
      <dsp:txXfrm rot="-5400000">
        <a:off x="2206165" y="3945697"/>
        <a:ext cx="3886578" cy="656104"/>
      </dsp:txXfrm>
    </dsp:sp>
    <dsp:sp modelId="{337BD55F-8394-4290-B7F8-19FE7EA5BE9C}">
      <dsp:nvSpPr>
        <dsp:cNvPr id="0" name=""/>
        <dsp:cNvSpPr/>
      </dsp:nvSpPr>
      <dsp:spPr>
        <a:xfrm>
          <a:off x="0" y="3819316"/>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Service pipe </a:t>
          </a:r>
        </a:p>
      </dsp:txBody>
      <dsp:txXfrm>
        <a:off x="44367" y="3863683"/>
        <a:ext cx="2117431" cy="820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E5FB5-A705-4B7B-8E0F-552C3635D4ED}">
      <dsp:nvSpPr>
        <dsp:cNvPr id="0" name=""/>
        <dsp:cNvSpPr/>
      </dsp:nvSpPr>
      <dsp:spPr>
        <a:xfrm>
          <a:off x="-24359" y="52396"/>
          <a:ext cx="5290135" cy="107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7ABD9-7CB8-420D-AFA4-E08D8E0F409B}">
      <dsp:nvSpPr>
        <dsp:cNvPr id="0" name=""/>
        <dsp:cNvSpPr/>
      </dsp:nvSpPr>
      <dsp:spPr>
        <a:xfrm>
          <a:off x="108563" y="252380"/>
          <a:ext cx="593327" cy="59332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897878-B5D6-452E-BC0D-97D02CFE27F3}">
      <dsp:nvSpPr>
        <dsp:cNvPr id="0" name=""/>
        <dsp:cNvSpPr/>
      </dsp:nvSpPr>
      <dsp:spPr>
        <a:xfrm>
          <a:off x="1028220" y="9655"/>
          <a:ext cx="238056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Installation of PRV and servicing valves </a:t>
          </a:r>
        </a:p>
      </dsp:txBody>
      <dsp:txXfrm>
        <a:off x="1028220" y="9655"/>
        <a:ext cx="2380560" cy="1078776"/>
      </dsp:txXfrm>
    </dsp:sp>
    <dsp:sp modelId="{E086B4C9-D921-452A-8C3D-0520F65851E5}">
      <dsp:nvSpPr>
        <dsp:cNvPr id="0" name=""/>
        <dsp:cNvSpPr/>
      </dsp:nvSpPr>
      <dsp:spPr>
        <a:xfrm>
          <a:off x="3408781" y="9655"/>
          <a:ext cx="166115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Single time installation </a:t>
          </a:r>
        </a:p>
      </dsp:txBody>
      <dsp:txXfrm>
        <a:off x="3408781" y="9655"/>
        <a:ext cx="1661150" cy="1078776"/>
      </dsp:txXfrm>
    </dsp:sp>
    <dsp:sp modelId="{99980D81-71E4-4E72-AC13-BCEDA1F4B450}">
      <dsp:nvSpPr>
        <dsp:cNvPr id="0" name=""/>
        <dsp:cNvSpPr/>
      </dsp:nvSpPr>
      <dsp:spPr>
        <a:xfrm>
          <a:off x="0" y="1393294"/>
          <a:ext cx="5290135" cy="107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797F7A-8281-4B01-BB92-762DEE834DE9}">
      <dsp:nvSpPr>
        <dsp:cNvPr id="0" name=""/>
        <dsp:cNvSpPr/>
      </dsp:nvSpPr>
      <dsp:spPr>
        <a:xfrm>
          <a:off x="108563" y="1600851"/>
          <a:ext cx="593327" cy="59332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278659-FBF3-4BA9-BFF7-5E73D41844B1}">
      <dsp:nvSpPr>
        <dsp:cNvPr id="0" name=""/>
        <dsp:cNvSpPr/>
      </dsp:nvSpPr>
      <dsp:spPr>
        <a:xfrm>
          <a:off x="1028220" y="1358126"/>
          <a:ext cx="238056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Type of pressure management</a:t>
          </a:r>
        </a:p>
      </dsp:txBody>
      <dsp:txXfrm>
        <a:off x="1028220" y="1358126"/>
        <a:ext cx="2380560" cy="1078776"/>
      </dsp:txXfrm>
    </dsp:sp>
    <dsp:sp modelId="{099ABD96-29E7-4E73-935F-6AC0A4F2F071}">
      <dsp:nvSpPr>
        <dsp:cNvPr id="0" name=""/>
        <dsp:cNvSpPr/>
      </dsp:nvSpPr>
      <dsp:spPr>
        <a:xfrm>
          <a:off x="2988426" y="1428462"/>
          <a:ext cx="2255675"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Chose right type of installation for best results </a:t>
          </a:r>
        </a:p>
      </dsp:txBody>
      <dsp:txXfrm>
        <a:off x="2988426" y="1428462"/>
        <a:ext cx="2255675" cy="1078776"/>
      </dsp:txXfrm>
    </dsp:sp>
    <dsp:sp modelId="{16AAFC73-9135-4076-A83A-EC87CD62AC45}">
      <dsp:nvSpPr>
        <dsp:cNvPr id="0" name=""/>
        <dsp:cNvSpPr/>
      </dsp:nvSpPr>
      <dsp:spPr>
        <a:xfrm>
          <a:off x="0" y="2715389"/>
          <a:ext cx="5290135" cy="107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510F9-2735-4BF0-A74C-D6916F32E5C7}">
      <dsp:nvSpPr>
        <dsp:cNvPr id="0" name=""/>
        <dsp:cNvSpPr/>
      </dsp:nvSpPr>
      <dsp:spPr>
        <a:xfrm>
          <a:off x="108563" y="2949321"/>
          <a:ext cx="593327" cy="59332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0BC702-EFB7-4254-BDD3-16AC86C81359}">
      <dsp:nvSpPr>
        <dsp:cNvPr id="0" name=""/>
        <dsp:cNvSpPr/>
      </dsp:nvSpPr>
      <dsp:spPr>
        <a:xfrm>
          <a:off x="1028220" y="2706597"/>
          <a:ext cx="238056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Lowest cost on carbons once installed </a:t>
          </a:r>
        </a:p>
      </dsp:txBody>
      <dsp:txXfrm>
        <a:off x="1028220" y="2706597"/>
        <a:ext cx="2380560" cy="1078776"/>
      </dsp:txXfrm>
    </dsp:sp>
    <dsp:sp modelId="{DF10EDED-7353-490C-8385-D77F6A1C27D1}">
      <dsp:nvSpPr>
        <dsp:cNvPr id="0" name=""/>
        <dsp:cNvSpPr/>
      </dsp:nvSpPr>
      <dsp:spPr>
        <a:xfrm>
          <a:off x="2970810" y="2706597"/>
          <a:ext cx="2537091"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Reduces losses without needing to visit site </a:t>
          </a:r>
        </a:p>
      </dsp:txBody>
      <dsp:txXfrm>
        <a:off x="2970810" y="2706597"/>
        <a:ext cx="2537091" cy="1078776"/>
      </dsp:txXfrm>
    </dsp:sp>
    <dsp:sp modelId="{91844C5C-0D8F-425E-B951-6615B4BE47E9}">
      <dsp:nvSpPr>
        <dsp:cNvPr id="0" name=""/>
        <dsp:cNvSpPr/>
      </dsp:nvSpPr>
      <dsp:spPr>
        <a:xfrm>
          <a:off x="0" y="4019899"/>
          <a:ext cx="5290135" cy="107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B3843-0219-4DFB-A8ED-302CC64C7315}">
      <dsp:nvSpPr>
        <dsp:cNvPr id="0" name=""/>
        <dsp:cNvSpPr/>
      </dsp:nvSpPr>
      <dsp:spPr>
        <a:xfrm>
          <a:off x="108563" y="4297792"/>
          <a:ext cx="593327" cy="593327"/>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E7AF0A-34A8-4693-B7A0-402457C5491C}">
      <dsp:nvSpPr>
        <dsp:cNvPr id="0" name=""/>
        <dsp:cNvSpPr/>
      </dsp:nvSpPr>
      <dsp:spPr>
        <a:xfrm>
          <a:off x="1028220" y="4055067"/>
          <a:ext cx="404171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Controlled remotely and serviced annually </a:t>
          </a:r>
        </a:p>
      </dsp:txBody>
      <dsp:txXfrm>
        <a:off x="1028220" y="4055067"/>
        <a:ext cx="4041710" cy="1078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466C0-DAC0-4682-B4A9-798ABD026494}">
      <dsp:nvSpPr>
        <dsp:cNvPr id="0" name=""/>
        <dsp:cNvSpPr/>
      </dsp:nvSpPr>
      <dsp:spPr>
        <a:xfrm>
          <a:off x="-130743" y="9507"/>
          <a:ext cx="5829300" cy="1062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9E599-B17F-461C-B076-2B769791DA23}">
      <dsp:nvSpPr>
        <dsp:cNvPr id="0" name=""/>
        <dsp:cNvSpPr/>
      </dsp:nvSpPr>
      <dsp:spPr>
        <a:xfrm>
          <a:off x="190566" y="248497"/>
          <a:ext cx="584198" cy="584198"/>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861C1B-ABE4-4A1A-8B4D-8FA785E2D2DF}">
      <dsp:nvSpPr>
        <dsp:cNvPr id="0" name=""/>
        <dsp:cNvSpPr/>
      </dsp:nvSpPr>
      <dsp:spPr>
        <a:xfrm>
          <a:off x="1096074" y="9507"/>
          <a:ext cx="4600082"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cs typeface="Calibri" panose="020F0502020204030204" pitchFamily="34" charset="0"/>
            </a:rPr>
            <a:t>Repair or replace </a:t>
          </a:r>
        </a:p>
      </dsp:txBody>
      <dsp:txXfrm>
        <a:off x="1096074" y="9507"/>
        <a:ext cx="4600082" cy="1062179"/>
      </dsp:txXfrm>
    </dsp:sp>
    <dsp:sp modelId="{CAA06CD6-413F-4852-8282-1E1DE50ECA13}">
      <dsp:nvSpPr>
        <dsp:cNvPr id="0" name=""/>
        <dsp:cNvSpPr/>
      </dsp:nvSpPr>
      <dsp:spPr>
        <a:xfrm>
          <a:off x="-102296" y="1337232"/>
          <a:ext cx="5829300" cy="1062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DA142-EABC-434D-9ACF-F60ED327B969}">
      <dsp:nvSpPr>
        <dsp:cNvPr id="0" name=""/>
        <dsp:cNvSpPr/>
      </dsp:nvSpPr>
      <dsp:spPr>
        <a:xfrm>
          <a:off x="190566" y="1576222"/>
          <a:ext cx="584198" cy="584198"/>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5C2AA4-8891-4119-984E-F2F4B786DF03}">
      <dsp:nvSpPr>
        <dsp:cNvPr id="0" name=""/>
        <dsp:cNvSpPr/>
      </dsp:nvSpPr>
      <dsp:spPr>
        <a:xfrm>
          <a:off x="1096074" y="1337232"/>
          <a:ext cx="2623185"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r>
            <a:rPr lang="en-US" sz="2400" kern="1200" dirty="0"/>
            <a:t>Repair quality </a:t>
          </a:r>
        </a:p>
      </dsp:txBody>
      <dsp:txXfrm>
        <a:off x="1096074" y="1337232"/>
        <a:ext cx="2623185" cy="1062179"/>
      </dsp:txXfrm>
    </dsp:sp>
    <dsp:sp modelId="{1DD8BE7E-992E-4882-AE33-648642CAE596}">
      <dsp:nvSpPr>
        <dsp:cNvPr id="0" name=""/>
        <dsp:cNvSpPr/>
      </dsp:nvSpPr>
      <dsp:spPr>
        <a:xfrm>
          <a:off x="3217987" y="1354821"/>
          <a:ext cx="2504669"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endParaRPr lang="en-US" sz="2400" kern="1200" dirty="0"/>
        </a:p>
      </dsp:txBody>
      <dsp:txXfrm>
        <a:off x="3217987" y="1354821"/>
        <a:ext cx="2504669" cy="1062179"/>
      </dsp:txXfrm>
    </dsp:sp>
    <dsp:sp modelId="{518AD1D1-7E4A-411A-8337-4AAEF59E11B9}">
      <dsp:nvSpPr>
        <dsp:cNvPr id="0" name=""/>
        <dsp:cNvSpPr/>
      </dsp:nvSpPr>
      <dsp:spPr>
        <a:xfrm>
          <a:off x="-130743" y="2664956"/>
          <a:ext cx="5829300" cy="1062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1E634-164C-41CF-89A9-0FFED22859FD}">
      <dsp:nvSpPr>
        <dsp:cNvPr id="0" name=""/>
        <dsp:cNvSpPr/>
      </dsp:nvSpPr>
      <dsp:spPr>
        <a:xfrm>
          <a:off x="190566" y="2903947"/>
          <a:ext cx="584198" cy="584198"/>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FE1CAE-5C2C-480E-88D1-A76B68820887}">
      <dsp:nvSpPr>
        <dsp:cNvPr id="0" name=""/>
        <dsp:cNvSpPr/>
      </dsp:nvSpPr>
      <dsp:spPr>
        <a:xfrm>
          <a:off x="1096074" y="2664956"/>
          <a:ext cx="4600082"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r>
            <a:rPr lang="en-US" sz="2400" kern="1200" dirty="0"/>
            <a:t>Quality of fittings used</a:t>
          </a:r>
        </a:p>
      </dsp:txBody>
      <dsp:txXfrm>
        <a:off x="1096074" y="2664956"/>
        <a:ext cx="4600082" cy="1062179"/>
      </dsp:txXfrm>
    </dsp:sp>
    <dsp:sp modelId="{41989190-A5C1-4C32-8AB2-9890971E2DB4}">
      <dsp:nvSpPr>
        <dsp:cNvPr id="0" name=""/>
        <dsp:cNvSpPr/>
      </dsp:nvSpPr>
      <dsp:spPr>
        <a:xfrm>
          <a:off x="-130743" y="3913549"/>
          <a:ext cx="5829300" cy="1062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A3A723-BE5D-42CB-BE07-72A35DBD3C67}">
      <dsp:nvSpPr>
        <dsp:cNvPr id="0" name=""/>
        <dsp:cNvSpPr/>
      </dsp:nvSpPr>
      <dsp:spPr>
        <a:xfrm>
          <a:off x="190566" y="4231672"/>
          <a:ext cx="584198" cy="584198"/>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33AF59-9E5F-40EE-9809-4B9DAA56E3C9}">
      <dsp:nvSpPr>
        <dsp:cNvPr id="0" name=""/>
        <dsp:cNvSpPr/>
      </dsp:nvSpPr>
      <dsp:spPr>
        <a:xfrm>
          <a:off x="1157623" y="4002189"/>
          <a:ext cx="4600082"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r>
            <a:rPr lang="en-US" sz="2400" kern="1200" dirty="0"/>
            <a:t>Run time of leak </a:t>
          </a:r>
        </a:p>
      </dsp:txBody>
      <dsp:txXfrm>
        <a:off x="1157623" y="4002189"/>
        <a:ext cx="4600082" cy="10621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F0FC8-8921-49D0-84D3-C9A9E14BA0BF}" type="datetimeFigureOut">
              <a:rPr lang="en-US" smtClean="0"/>
              <a:t>9/29/2023</a:t>
            </a:fld>
            <a:endParaRPr lang="en-US"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728F4-2FE1-4F05-964F-6D4E8CB852E2}" type="slidenum">
              <a:rPr lang="en-US" smtClean="0"/>
              <a:t>‹#›</a:t>
            </a:fld>
            <a:endParaRPr lang="en-US" dirty="0"/>
          </a:p>
        </p:txBody>
      </p:sp>
    </p:spTree>
    <p:extLst>
      <p:ext uri="{BB962C8B-B14F-4D97-AF65-F5344CB8AC3E}">
        <p14:creationId xmlns:p14="http://schemas.microsoft.com/office/powerpoint/2010/main" val="356329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3FDB1125-5F2F-459C-8A0C-9DB712AF45CA}" type="slidenum">
              <a:rPr lang="en-US" smtClean="0"/>
              <a:pPr>
                <a:defRPr/>
              </a:pPr>
              <a:t>6</a:t>
            </a:fld>
            <a:endParaRPr lang="en-US" dirty="0"/>
          </a:p>
        </p:txBody>
      </p:sp>
    </p:spTree>
    <p:extLst>
      <p:ext uri="{BB962C8B-B14F-4D97-AF65-F5344CB8AC3E}">
        <p14:creationId xmlns:p14="http://schemas.microsoft.com/office/powerpoint/2010/main" val="124532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Source: </a:t>
            </a:r>
            <a:r>
              <a:rPr lang="en-US" dirty="0"/>
              <a:t>Farley, M (2008) The Manager’s Non-Revenue Water Handbook - A Guide to Understanding Water Losses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7</a:t>
            </a:fld>
            <a:endParaRPr lang="en-US" altLang="en-US" dirty="0"/>
          </a:p>
        </p:txBody>
      </p:sp>
    </p:spTree>
    <p:extLst>
      <p:ext uri="{BB962C8B-B14F-4D97-AF65-F5344CB8AC3E}">
        <p14:creationId xmlns:p14="http://schemas.microsoft.com/office/powerpoint/2010/main" val="139986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Source: </a:t>
            </a:r>
            <a:r>
              <a:rPr lang="en-US" dirty="0"/>
              <a:t>Farley, M (2008) The Manager’s Non-Revenue Water Handbook - A Guide to Understanding Water Losses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8</a:t>
            </a:fld>
            <a:endParaRPr lang="en-US" altLang="en-US" dirty="0"/>
          </a:p>
        </p:txBody>
      </p:sp>
    </p:spTree>
    <p:extLst>
      <p:ext uri="{BB962C8B-B14F-4D97-AF65-F5344CB8AC3E}">
        <p14:creationId xmlns:p14="http://schemas.microsoft.com/office/powerpoint/2010/main" val="195983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Source: </a:t>
            </a:r>
            <a:r>
              <a:rPr lang="en-US" dirty="0"/>
              <a:t>Farley, M (2008) The Manager’s Non-Revenue Water Handbook - A Guide to Understanding Water Losses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19</a:t>
            </a:fld>
            <a:endParaRPr lang="en-US" altLang="en-US" dirty="0"/>
          </a:p>
        </p:txBody>
      </p:sp>
    </p:spTree>
    <p:extLst>
      <p:ext uri="{BB962C8B-B14F-4D97-AF65-F5344CB8AC3E}">
        <p14:creationId xmlns:p14="http://schemas.microsoft.com/office/powerpoint/2010/main" val="164414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40209285"/>
      </p:ext>
    </p:extLst>
  </p:cSld>
  <p:clrMapOvr>
    <a:masterClrMapping/>
  </p:clrMapOvr>
  <p:transition spd="med">
    <p:pull/>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245518631"/>
      </p:ext>
    </p:extLst>
  </p:cSld>
  <p:clrMapOvr>
    <a:masterClrMapping/>
  </p:clrMapOvr>
  <p:transition spd="med">
    <p:pull/>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55679472"/>
      </p:ext>
    </p:extLst>
  </p:cSld>
  <p:clrMapOvr>
    <a:masterClrMapping/>
  </p:clrMapOvr>
  <p:transition spd="med">
    <p:pull/>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0945614"/>
      </p:ext>
    </p:extLst>
  </p:cSld>
  <p:clrMapOvr>
    <a:masterClrMapping/>
  </p:clrMapOvr>
  <p:transition spd="med">
    <p:pull/>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216827885"/>
      </p:ext>
    </p:extLst>
  </p:cSld>
  <p:clrMapOvr>
    <a:masterClrMapping/>
  </p:clrMapOvr>
  <p:transition spd="med">
    <p:pull/>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4868768"/>
      </p:ext>
    </p:extLst>
  </p:cSld>
  <p:clrMapOvr>
    <a:masterClrMapping/>
  </p:clrMapOvr>
  <p:transition spd="med">
    <p:pull/>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29928360"/>
      </p:ext>
    </p:extLst>
  </p:cSld>
  <p:clrMapOvr>
    <a:masterClrMapping/>
  </p:clrMapOvr>
  <p:transition spd="med">
    <p:pull/>
  </p:transition>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07/05/2018</a:t>
            </a:r>
          </a:p>
        </p:txBody>
      </p:sp>
      <p:sp>
        <p:nvSpPr>
          <p:cNvPr id="5" name="Footer Placeholder 4"/>
          <p:cNvSpPr>
            <a:spLocks noGrp="1"/>
          </p:cNvSpPr>
          <p:nvPr>
            <p:ph type="ftr" sz="quarter" idx="11"/>
          </p:nvPr>
        </p:nvSpPr>
        <p:spPr/>
        <p:txBody>
          <a:bodyPr/>
          <a:lstStyle/>
          <a:p>
            <a:r>
              <a:rPr lang="en-US" dirty="0"/>
              <a:t>Water Loss 2018</a:t>
            </a:r>
          </a:p>
        </p:txBody>
      </p:sp>
      <p:sp>
        <p:nvSpPr>
          <p:cNvPr id="6" name="Slide Number Placeholder 5"/>
          <p:cNvSpPr>
            <a:spLocks noGrp="1"/>
          </p:cNvSpPr>
          <p:nvPr>
            <p:ph type="sldNum" sz="quarter" idx="12"/>
          </p:nvPr>
        </p:nvSpPr>
        <p:spPr/>
        <p:txBody>
          <a:bodyPr/>
          <a:lstStyle/>
          <a:p>
            <a:fld id="{1221AFF3-F958-40E6-9E02-AFD4BEB4DED2}" type="slidenum">
              <a:rPr lang="en-US" smtClean="0"/>
              <a:pPr/>
              <a:t>‹#›</a:t>
            </a:fld>
            <a:endParaRPr lang="en-US" dirty="0"/>
          </a:p>
        </p:txBody>
      </p:sp>
    </p:spTree>
    <p:extLst>
      <p:ext uri="{BB962C8B-B14F-4D97-AF65-F5344CB8AC3E}">
        <p14:creationId xmlns:p14="http://schemas.microsoft.com/office/powerpoint/2010/main" val="176390426"/>
      </p:ext>
    </p:extLst>
  </p:cSld>
  <p:clrMapOvr>
    <a:masterClrMapping/>
  </p:clrMapOvr>
  <p:transition spd="med">
    <p:pull/>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80911244"/>
      </p:ext>
    </p:extLst>
  </p:cSld>
  <p:clrMapOvr>
    <a:masterClrMapping/>
  </p:clrMapOvr>
  <p:transition spd="med">
    <p:pull/>
  </p:transition>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Tree>
    <p:extLst>
      <p:ext uri="{BB962C8B-B14F-4D97-AF65-F5344CB8AC3E}">
        <p14:creationId xmlns:p14="http://schemas.microsoft.com/office/powerpoint/2010/main" val="330767584"/>
      </p:ext>
    </p:extLst>
  </p:cSld>
  <p:clrMapOvr>
    <a:masterClrMapping/>
  </p:clrMapOvr>
  <p:transition spd="med">
    <p:pull/>
  </p:transition>
  <p:hf hd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120146"/>
      </p:ext>
    </p:extLst>
  </p:cSld>
  <p:clrMapOvr>
    <a:masterClrMapping/>
  </p:clrMapOvr>
  <p:transition spd="med">
    <p:pull/>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93430290"/>
      </p:ext>
    </p:extLst>
  </p:cSld>
  <p:clrMapOvr>
    <a:masterClrMapping/>
  </p:clrMapOvr>
  <p:transition spd="med">
    <p:pull/>
  </p:transition>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400174" y="365126"/>
            <a:ext cx="7399793" cy="1325563"/>
          </a:xfrm>
        </p:spPr>
        <p:txBody>
          <a:bodyPr/>
          <a:lstStyle/>
          <a:p>
            <a:r>
              <a:rPr lang="de-DE" dirty="0"/>
              <a:t>Titelmasterformat durch Klicken bearbeiten</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Title 1"/>
          <p:cNvSpPr txBox="1">
            <a:spLocks/>
          </p:cNvSpPr>
          <p:nvPr userDrawn="1"/>
        </p:nvSpPr>
        <p:spPr>
          <a:xfrm>
            <a:off x="307818" y="365127"/>
            <a:ext cx="909920"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n-lt"/>
                <a:ea typeface="+mj-ea"/>
                <a:cs typeface="+mj-cs"/>
              </a:defRPr>
            </a:lvl1pPr>
          </a:lstStyle>
          <a:p>
            <a:endParaRPr lang="en-US" sz="11500" dirty="0">
              <a:solidFill>
                <a:srgbClr val="C00000"/>
              </a:solidFill>
            </a:endParaRPr>
          </a:p>
        </p:txBody>
      </p:sp>
      <p:sp>
        <p:nvSpPr>
          <p:cNvPr id="12" name="Textplatzhalter 11"/>
          <p:cNvSpPr>
            <a:spLocks noGrp="1"/>
          </p:cNvSpPr>
          <p:nvPr>
            <p:ph type="body" sz="quarter" idx="13" hasCustomPrompt="1"/>
          </p:nvPr>
        </p:nvSpPr>
        <p:spPr>
          <a:xfrm>
            <a:off x="307975" y="365126"/>
            <a:ext cx="977900" cy="1325562"/>
          </a:xfrm>
        </p:spPr>
        <p:txBody>
          <a:bodyPr anchor="ctr">
            <a:noAutofit/>
          </a:bodyPr>
          <a:lstStyle>
            <a:lvl1pPr marL="0" indent="0">
              <a:buNone/>
              <a:defRPr/>
            </a:lvl1pPr>
            <a:lvl5pPr marL="0" indent="0">
              <a:spcBef>
                <a:spcPts val="0"/>
              </a:spcBef>
              <a:buFontTx/>
              <a:buNone/>
              <a:defRPr sz="13800" b="1">
                <a:solidFill>
                  <a:srgbClr val="C00000"/>
                </a:solidFill>
              </a:defRPr>
            </a:lvl5pPr>
          </a:lstStyle>
          <a:p>
            <a:pPr lvl="4"/>
            <a:r>
              <a:rPr lang="en-US" dirty="0"/>
              <a:t>#</a:t>
            </a:r>
          </a:p>
        </p:txBody>
      </p:sp>
    </p:spTree>
    <p:extLst>
      <p:ext uri="{BB962C8B-B14F-4D97-AF65-F5344CB8AC3E}">
        <p14:creationId xmlns:p14="http://schemas.microsoft.com/office/powerpoint/2010/main" val="467742360"/>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(Arial 30, Bold)</a:t>
            </a:r>
          </a:p>
        </p:txBody>
      </p:sp>
      <p:sp>
        <p:nvSpPr>
          <p:cNvPr id="8" name="Slide Number Placeholder 13"/>
          <p:cNvSpPr>
            <a:spLocks noGrp="1"/>
          </p:cNvSpPr>
          <p:nvPr>
            <p:ph type="sldNum" sz="quarter" idx="4"/>
          </p:nvPr>
        </p:nvSpPr>
        <p:spPr>
          <a:xfrm>
            <a:off x="228601" y="6297018"/>
            <a:ext cx="480950" cy="365125"/>
          </a:xfrm>
          <a:prstGeom prst="rect">
            <a:avLst/>
          </a:prstGeom>
        </p:spPr>
        <p:txBody>
          <a:bodyPr vert="horz" lIns="91440" tIns="45720" rIns="91440" bIns="45720" rtlCol="0" anchor="ctr"/>
          <a:lstStyle>
            <a:lvl1pPr algn="r">
              <a:defRPr sz="75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10" name="Content Placeholder 9"/>
          <p:cNvSpPr>
            <a:spLocks noGrp="1"/>
          </p:cNvSpPr>
          <p:nvPr>
            <p:ph sz="quarter" idx="12" hasCustomPrompt="1"/>
          </p:nvPr>
        </p:nvSpPr>
        <p:spPr>
          <a:xfrm>
            <a:off x="457200" y="1448564"/>
            <a:ext cx="8229600" cy="4560887"/>
          </a:xfrm>
        </p:spPr>
        <p:txBody>
          <a:bodyPr/>
          <a:lstStyle>
            <a:lvl1pPr marL="0" indent="0">
              <a:buNone/>
              <a:defRPr baseline="0"/>
            </a:lvl1pPr>
          </a:lstStyle>
          <a:p>
            <a:pPr lvl="0"/>
            <a:r>
              <a:rPr lang="en-US" dirty="0"/>
              <a:t>Picture, Graph, etc.</a:t>
            </a:r>
          </a:p>
        </p:txBody>
      </p:sp>
    </p:spTree>
    <p:extLst>
      <p:ext uri="{BB962C8B-B14F-4D97-AF65-F5344CB8AC3E}">
        <p14:creationId xmlns:p14="http://schemas.microsoft.com/office/powerpoint/2010/main" val="158904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53573803"/>
      </p:ext>
    </p:extLst>
  </p:cSld>
  <p:clrMapOvr>
    <a:masterClrMapping/>
  </p:clrMapOvr>
  <p:transition spd="med">
    <p:pull/>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95057855"/>
      </p:ext>
    </p:extLst>
  </p:cSld>
  <p:clrMapOvr>
    <a:masterClrMapping/>
  </p:clrMapOvr>
  <p:transition spd="med">
    <p:pull/>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32173150"/>
      </p:ext>
    </p:extLst>
  </p:cSld>
  <p:clrMapOvr>
    <a:masterClrMapping/>
  </p:clrMapOvr>
  <p:transition spd="med">
    <p:pull/>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24778341"/>
      </p:ext>
    </p:extLst>
  </p:cSld>
  <p:clrMapOvr>
    <a:masterClrMapping/>
  </p:clrMapOvr>
  <p:transition spd="med">
    <p:pull/>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07/05/2018</a:t>
            </a:r>
          </a:p>
        </p:txBody>
      </p:sp>
      <p:sp>
        <p:nvSpPr>
          <p:cNvPr id="3" name="Footer Placeholder 2"/>
          <p:cNvSpPr>
            <a:spLocks noGrp="1"/>
          </p:cNvSpPr>
          <p:nvPr>
            <p:ph type="ftr" sz="quarter" idx="11"/>
          </p:nvPr>
        </p:nvSpPr>
        <p:spPr/>
        <p:txBody>
          <a:bodyPr/>
          <a:lstStyle/>
          <a:p>
            <a:r>
              <a:rPr lang="en-US" dirty="0"/>
              <a:t>Water Loss 2018</a:t>
            </a:r>
          </a:p>
        </p:txBody>
      </p:sp>
      <p:sp>
        <p:nvSpPr>
          <p:cNvPr id="4" name="Slide Number Placeholder 3"/>
          <p:cNvSpPr>
            <a:spLocks noGrp="1"/>
          </p:cNvSpPr>
          <p:nvPr>
            <p:ph type="sldNum" sz="quarter" idx="12"/>
          </p:nvPr>
        </p:nvSpPr>
        <p:spPr/>
        <p:txBody>
          <a:bodyPr/>
          <a:lstStyle/>
          <a:p>
            <a:fld id="{1221AFF3-F958-40E6-9E02-AFD4BEB4DED2}" type="slidenum">
              <a:rPr lang="en-US" smtClean="0"/>
              <a:pPr/>
              <a:t>‹#›</a:t>
            </a:fld>
            <a:endParaRPr lang="en-US" dirty="0"/>
          </a:p>
        </p:txBody>
      </p:sp>
    </p:spTree>
    <p:extLst>
      <p:ext uri="{BB962C8B-B14F-4D97-AF65-F5344CB8AC3E}">
        <p14:creationId xmlns:p14="http://schemas.microsoft.com/office/powerpoint/2010/main" val="2955938070"/>
      </p:ext>
    </p:extLst>
  </p:cSld>
  <p:clrMapOvr>
    <a:masterClrMapping/>
  </p:clrMapOvr>
  <p:transition spd="med">
    <p:pull/>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7372983"/>
      </p:ext>
    </p:extLst>
  </p:cSld>
  <p:clrMapOvr>
    <a:masterClrMapping/>
  </p:clrMapOvr>
  <p:transition spd="med">
    <p:pull/>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78513100"/>
      </p:ext>
    </p:extLst>
  </p:cSld>
  <p:clrMapOvr>
    <a:masterClrMapping/>
  </p:clrMapOvr>
  <p:transition spd="med">
    <p:pull/>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60EA64-D806-43AC-9DF2-F8C432F32B4C}" type="datetimeFigureOut">
              <a:rPr lang="en-US" smtClean="0"/>
              <a:pPr/>
              <a:t>9/29/2023</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0167048"/>
      </p:ext>
    </p:extLst>
  </p:cSld>
  <p:clrMap bg1="dk1" tx1="lt1" bg2="dk2"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672" r:id="rId20"/>
    <p:sldLayoutId id="2147483922" r:id="rId21"/>
  </p:sldLayoutIdLst>
  <p:transition spd="med">
    <p:pull/>
  </p:transition>
  <p:hf hdr="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wwt.org.uk/our-work/projects/blue-recovery/blue-recovery-launch/?fbclid=IwAR2M2fXCTpM8kPGbmclS26JJg-Dm92qzM3JzsKvHBwtp1VQ5LCsu1c1I5WM" TargetMode="External"/><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hyperlink" Target="https://creativecommons.org/licenses/by-nc-sa/3.0/" TargetMode="External"/><Relationship Id="rId5" Type="http://schemas.openxmlformats.org/officeDocument/2006/relationships/hyperlink" Target="https://adanziger1.uneportfolio.org/2018/07/17/how-to-recycle/"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5.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mailto:bcharalambous@cytanet.com.cy" TargetMode="External"/><Relationship Id="rId7" Type="http://schemas.openxmlformats.org/officeDocument/2006/relationships/hyperlink" Target="mailto:John.Ikeda@castalia-advisors.com" TargetMode="External"/><Relationship Id="rId2" Type="http://schemas.openxmlformats.org/officeDocument/2006/relationships/hyperlink" Target="mailto:Stuart.Hamilton@miya-water.com" TargetMode="External"/><Relationship Id="rId1" Type="http://schemas.openxmlformats.org/officeDocument/2006/relationships/slideLayout" Target="../slideLayouts/slideLayout13.xml"/><Relationship Id="rId6" Type="http://schemas.openxmlformats.org/officeDocument/2006/relationships/hyperlink" Target="mailto:lburkhard@KM-Advisorsllc.com" TargetMode="External"/><Relationship Id="rId5" Type="http://schemas.openxmlformats.org/officeDocument/2006/relationships/hyperlink" Target="mailto:njanson@KM-Advisorsllc.com" TargetMode="External"/><Relationship Id="rId4" Type="http://schemas.openxmlformats.org/officeDocument/2006/relationships/hyperlink" Target="mailto:sarajade.govia@gmai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Water">
            <a:extLst>
              <a:ext uri="{FF2B5EF4-FFF2-40B4-BE49-F238E27FC236}">
                <a16:creationId xmlns:a16="http://schemas.microsoft.com/office/drawing/2014/main" id="{707DAF49-C558-4598-844C-459112BFCB3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22829" y="3338037"/>
            <a:ext cx="974589" cy="974589"/>
          </a:xfrm>
          <a:prstGeom prst="rect">
            <a:avLst/>
          </a:prstGeom>
          <a:effectLst>
            <a:outerShdw blurRad="50800" dist="38100" dir="5400000" algn="t" rotWithShape="0">
              <a:prstClr val="black">
                <a:alpha val="43000"/>
              </a:prstClr>
            </a:outerShdw>
          </a:effectLst>
        </p:spPr>
      </p:pic>
      <p:pic>
        <p:nvPicPr>
          <p:cNvPr id="10" name="Graphic 9" descr="Water">
            <a:extLst>
              <a:ext uri="{FF2B5EF4-FFF2-40B4-BE49-F238E27FC236}">
                <a16:creationId xmlns:a16="http://schemas.microsoft.com/office/drawing/2014/main" id="{F737C74B-ACBE-4154-9ACB-5E8EC5170A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49206" y="4411951"/>
            <a:ext cx="970289" cy="970289"/>
          </a:xfrm>
          <a:prstGeom prst="rect">
            <a:avLst/>
          </a:prstGeom>
          <a:effectLst>
            <a:outerShdw blurRad="50800" dist="38100" dir="5400000" algn="t" rotWithShape="0">
              <a:prstClr val="black">
                <a:alpha val="43000"/>
              </a:prstClr>
            </a:outerShdw>
          </a:effectLst>
        </p:spPr>
      </p:pic>
      <p:pic>
        <p:nvPicPr>
          <p:cNvPr id="12" name="Graphic 11" descr="Water">
            <a:extLst>
              <a:ext uri="{FF2B5EF4-FFF2-40B4-BE49-F238E27FC236}">
                <a16:creationId xmlns:a16="http://schemas.microsoft.com/office/drawing/2014/main" id="{7B063188-12C1-4330-94C5-7E932329E1E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01961" y="5508498"/>
            <a:ext cx="1062696" cy="1062696"/>
          </a:xfrm>
          <a:prstGeom prst="rect">
            <a:avLst/>
          </a:prstGeom>
          <a:effectLst>
            <a:outerShdw blurRad="50800" dist="38100" dir="5400000" algn="t" rotWithShape="0">
              <a:prstClr val="black">
                <a:alpha val="43000"/>
              </a:prstClr>
            </a:outerShdw>
          </a:effectLst>
        </p:spPr>
      </p:pic>
      <p:pic>
        <p:nvPicPr>
          <p:cNvPr id="3074" name="Picture 2" descr="Image result for leaking tap pipe&quot;">
            <a:extLst>
              <a:ext uri="{FF2B5EF4-FFF2-40B4-BE49-F238E27FC236}">
                <a16:creationId xmlns:a16="http://schemas.microsoft.com/office/drawing/2014/main" id="{278F4BC8-0F92-48C6-9A00-AD54B36CE700}"/>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412040" y="576544"/>
            <a:ext cx="3027866" cy="302786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7B1F8066-5980-FCE7-22CA-0FFA6DD1ADBD}"/>
              </a:ext>
            </a:extLst>
          </p:cNvPr>
          <p:cNvSpPr txBox="1">
            <a:spLocks/>
          </p:cNvSpPr>
          <p:nvPr/>
        </p:nvSpPr>
        <p:spPr>
          <a:xfrm>
            <a:off x="239200" y="5008494"/>
            <a:ext cx="6885889" cy="1189985"/>
          </a:xfrm>
          <a:prstGeom prst="rect">
            <a:avLst/>
          </a:prstGeom>
        </p:spPr>
        <p:txBody>
          <a:bodyPr vert="horz" lIns="91440" tIns="45720" rIns="91440" bIns="45720" rtlCol="0" anchor="b">
            <a:noAutofit/>
          </a:bodyPr>
          <a:lstStyle>
            <a:lvl1pPr algn="ctr" defTabSz="914400" rtl="0" eaLnBrk="1" latinLnBrk="0" hangingPunct="1">
              <a:lnSpc>
                <a:spcPct val="80000"/>
              </a:lnSpc>
              <a:spcBef>
                <a:spcPct val="0"/>
              </a:spcBef>
              <a:buNone/>
              <a:defRPr sz="6000" b="1" i="0" kern="1200" cap="all" spc="0" baseline="0">
                <a:solidFill>
                  <a:schemeClr val="tx1"/>
                </a:solidFill>
                <a:effectLst>
                  <a:outerShdw blurRad="50800" dist="63500" dir="2700000" algn="tl" rotWithShape="0">
                    <a:srgbClr val="000000">
                      <a:alpha val="48000"/>
                    </a:srgbClr>
                  </a:outerShdw>
                </a:effectLst>
                <a:latin typeface="+mj-lt"/>
                <a:ea typeface="+mj-ea"/>
                <a:cs typeface="+mj-cs"/>
              </a:defRPr>
            </a:lvl1pPr>
          </a:lstStyle>
          <a:p>
            <a:pPr algn="l" defTabSz="457200"/>
            <a:br>
              <a:rPr lang="en-US" sz="3600" spc="150" dirty="0"/>
            </a:br>
            <a:r>
              <a:rPr lang="en-US" sz="4000" spc="150" dirty="0">
                <a:latin typeface="Calibri" panose="020F0502020204030204" pitchFamily="34" charset="0"/>
                <a:cs typeface="Calibri" panose="020F0502020204030204" pitchFamily="34" charset="0"/>
              </a:rPr>
              <a:t>The Global </a:t>
            </a:r>
            <a:br>
              <a:rPr lang="en-US" sz="4000" spc="150" dirty="0">
                <a:latin typeface="Calibri" panose="020F0502020204030204" pitchFamily="34" charset="0"/>
                <a:cs typeface="Calibri" panose="020F0502020204030204" pitchFamily="34" charset="0"/>
              </a:rPr>
            </a:br>
            <a:r>
              <a:rPr lang="en-US" sz="4000" spc="150" dirty="0">
                <a:latin typeface="Calibri" panose="020F0502020204030204" pitchFamily="34" charset="0"/>
                <a:cs typeface="Calibri" panose="020F0502020204030204" pitchFamily="34" charset="0"/>
              </a:rPr>
              <a:t>Non-Revenue Water Issue:</a:t>
            </a:r>
            <a:br>
              <a:rPr lang="en-US" sz="4000" spc="150" dirty="0">
                <a:latin typeface="Calibri" panose="020F0502020204030204" pitchFamily="34" charset="0"/>
                <a:cs typeface="Calibri" panose="020F0502020204030204" pitchFamily="34" charset="0"/>
              </a:rPr>
            </a:br>
            <a:r>
              <a:rPr lang="en-US" sz="2500" spc="150" dirty="0">
                <a:latin typeface="Calibri" panose="020F0502020204030204" pitchFamily="34" charset="0"/>
                <a:cs typeface="Calibri" panose="020F0502020204030204" pitchFamily="34" charset="0"/>
              </a:rPr>
              <a:t>how reducing nrw can help the world mitigate and adapt to climate change</a:t>
            </a:r>
          </a:p>
        </p:txBody>
      </p:sp>
      <p:pic>
        <p:nvPicPr>
          <p:cNvPr id="1026" name="Picture 2" descr="Best Dripping Tap GIFs | Gfycat">
            <a:extLst>
              <a:ext uri="{FF2B5EF4-FFF2-40B4-BE49-F238E27FC236}">
                <a16:creationId xmlns:a16="http://schemas.microsoft.com/office/drawing/2014/main" id="{52A88E1C-9685-4090-B029-7CB8F3A151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276" t="214" r="9641" b="13061"/>
          <a:stretch/>
        </p:blipFill>
        <p:spPr bwMode="auto">
          <a:xfrm flipH="1">
            <a:off x="5702189" y="576544"/>
            <a:ext cx="3027866" cy="254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5112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703386" y="135670"/>
            <a:ext cx="6400800" cy="1506537"/>
          </a:xfrm>
        </p:spPr>
        <p:txBody>
          <a:bodyPr vert="horz" lIns="91440" tIns="45720" rIns="91440" bIns="45720" rtlCol="0" anchor="ctr">
            <a:normAutofit/>
          </a:bodyPr>
          <a:lstStyle/>
          <a:p>
            <a:pPr algn="l"/>
            <a:r>
              <a:rPr lang="en-US" sz="3200" b="0" dirty="0">
                <a:latin typeface="Calibri" panose="020F0502020204030204" pitchFamily="34" charset="0"/>
                <a:cs typeface="Calibri" panose="020F0502020204030204" pitchFamily="34" charset="0"/>
              </a:rPr>
              <a:t>How do we reduce</a:t>
            </a: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Leakage Emissions</a:t>
            </a:r>
          </a:p>
        </p:txBody>
      </p:sp>
      <p:sp>
        <p:nvSpPr>
          <p:cNvPr id="6" name="Inhaltsplatzhalter 5"/>
          <p:cNvSpPr>
            <a:spLocks noGrp="1"/>
          </p:cNvSpPr>
          <p:nvPr>
            <p:ph idx="4294967295"/>
          </p:nvPr>
        </p:nvSpPr>
        <p:spPr>
          <a:xfrm>
            <a:off x="325316" y="1917211"/>
            <a:ext cx="5400675" cy="3614738"/>
          </a:xfrm>
        </p:spPr>
        <p:txBody>
          <a:bodyPr vert="horz" lIns="91440" tIns="45720" rIns="91440" bIns="45720" rtlCol="0" anchor="ctr">
            <a:normAutofit lnSpcReduction="10000"/>
          </a:bodyPr>
          <a:lstStyle/>
          <a:p>
            <a:r>
              <a:rPr lang="en-US" sz="2800" dirty="0">
                <a:solidFill>
                  <a:schemeClr val="tx1"/>
                </a:solidFill>
                <a:latin typeface="Calibri" panose="020F0502020204030204" pitchFamily="34" charset="0"/>
                <a:cs typeface="Calibri" panose="020F0502020204030204" pitchFamily="34" charset="0"/>
              </a:rPr>
              <a:t>We already know how…………….. By reducing Real Losses!</a:t>
            </a:r>
          </a:p>
          <a:p>
            <a:r>
              <a:rPr lang="en-US" sz="2800" dirty="0">
                <a:solidFill>
                  <a:schemeClr val="tx1"/>
                </a:solidFill>
                <a:latin typeface="Calibri" panose="020F0502020204030204" pitchFamily="34" charset="0"/>
                <a:cs typeface="Calibri" panose="020F0502020204030204" pitchFamily="34" charset="0"/>
              </a:rPr>
              <a:t>When we reduce Real Loss, we are reducing the amount of energy and resources used in our water supply chain for water that is ultimately wasted.</a:t>
            </a:r>
          </a:p>
          <a:p>
            <a:endParaRPr lang="en-US" dirty="0"/>
          </a:p>
        </p:txBody>
      </p:sp>
      <p:pic>
        <p:nvPicPr>
          <p:cNvPr id="3" name="Picture 2" descr="A picture containing nature&#10;&#10;Description automatically generated">
            <a:extLst>
              <a:ext uri="{FF2B5EF4-FFF2-40B4-BE49-F238E27FC236}">
                <a16:creationId xmlns:a16="http://schemas.microsoft.com/office/drawing/2014/main" id="{2F6C3F1C-0F13-2878-5EE7-5B397A12B0CF}"/>
              </a:ext>
            </a:extLst>
          </p:cNvPr>
          <p:cNvPicPr>
            <a:picLocks noChangeAspect="1"/>
          </p:cNvPicPr>
          <p:nvPr/>
        </p:nvPicPr>
        <p:blipFill rotWithShape="1">
          <a:blip r:embed="rId2">
            <a:extLst>
              <a:ext uri="{28A0092B-C50C-407E-A947-70E740481C1C}">
                <a14:useLocalDpi xmlns:a14="http://schemas.microsoft.com/office/drawing/2010/main"/>
              </a:ext>
            </a:extLst>
          </a:blip>
          <a:srcRect t="990" b="32361"/>
          <a:stretch/>
        </p:blipFill>
        <p:spPr>
          <a:xfrm rot="16200000">
            <a:off x="5383716" y="2152989"/>
            <a:ext cx="4482381" cy="2500963"/>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73853034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571499" y="266334"/>
            <a:ext cx="6400800" cy="1508125"/>
          </a:xfrm>
        </p:spPr>
        <p:txBody>
          <a:bodyPr vert="horz" lIns="91440" tIns="45720" rIns="91440" bIns="45720" rtlCol="0" anchor="ctr">
            <a:normAutofit/>
          </a:bodyPr>
          <a:lstStyle/>
          <a:p>
            <a:pPr algn="l"/>
            <a:r>
              <a:rPr lang="en-US" sz="3200" b="0" dirty="0">
                <a:effectLst/>
                <a:latin typeface="Calibri" panose="020F0502020204030204" pitchFamily="34" charset="0"/>
                <a:cs typeface="Calibri" panose="020F0502020204030204" pitchFamily="34" charset="0"/>
              </a:rPr>
              <a:t>How do we reduce</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Leakage Emissions</a:t>
            </a:r>
          </a:p>
        </p:txBody>
      </p:sp>
      <p:sp>
        <p:nvSpPr>
          <p:cNvPr id="6" name="Inhaltsplatzhalter 5"/>
          <p:cNvSpPr>
            <a:spLocks noGrp="1"/>
          </p:cNvSpPr>
          <p:nvPr>
            <p:ph idx="4294967295"/>
          </p:nvPr>
        </p:nvSpPr>
        <p:spPr>
          <a:xfrm>
            <a:off x="448408" y="984739"/>
            <a:ext cx="5694363" cy="5556250"/>
          </a:xfrm>
        </p:spPr>
        <p:txBody>
          <a:bodyPr vert="horz" lIns="91440" tIns="45720" rIns="91440" bIns="45720" rtlCol="0" anchor="ctr">
            <a:normAutofit/>
          </a:bodyPr>
          <a:lstStyle/>
          <a:p>
            <a:r>
              <a:rPr lang="en-US" sz="2800" dirty="0">
                <a:solidFill>
                  <a:srgbClr val="FFFFFF"/>
                </a:solidFill>
                <a:latin typeface="Calibri" panose="020F0502020204030204" pitchFamily="34" charset="0"/>
                <a:cs typeface="Calibri" panose="020F0502020204030204" pitchFamily="34" charset="0"/>
              </a:rPr>
              <a:t>Where do we use energy in that supply chain?</a:t>
            </a:r>
          </a:p>
          <a:p>
            <a:pPr lvl="1"/>
            <a:r>
              <a:rPr lang="en-US" sz="2800" dirty="0">
                <a:solidFill>
                  <a:srgbClr val="FFFFFF"/>
                </a:solidFill>
                <a:latin typeface="Calibri" panose="020F0502020204030204" pitchFamily="34" charset="0"/>
                <a:cs typeface="Calibri" panose="020F0502020204030204" pitchFamily="34" charset="0"/>
              </a:rPr>
              <a:t>Water Acquisition (Abstraction) </a:t>
            </a:r>
          </a:p>
          <a:p>
            <a:pPr lvl="1"/>
            <a:r>
              <a:rPr lang="en-US" sz="2800" dirty="0">
                <a:solidFill>
                  <a:srgbClr val="FFFFFF"/>
                </a:solidFill>
                <a:latin typeface="Calibri" panose="020F0502020204030204" pitchFamily="34" charset="0"/>
                <a:cs typeface="Calibri" panose="020F0502020204030204" pitchFamily="34" charset="0"/>
              </a:rPr>
              <a:t>Water Treatment</a:t>
            </a:r>
          </a:p>
          <a:p>
            <a:pPr lvl="1"/>
            <a:r>
              <a:rPr lang="en-US" sz="2800" dirty="0">
                <a:solidFill>
                  <a:srgbClr val="FFFFFF"/>
                </a:solidFill>
                <a:latin typeface="Calibri" panose="020F0502020204030204" pitchFamily="34" charset="0"/>
                <a:cs typeface="Calibri" panose="020F0502020204030204" pitchFamily="34" charset="0"/>
              </a:rPr>
              <a:t>Water Transportation (Pumping)</a:t>
            </a:r>
          </a:p>
          <a:p>
            <a:pPr lvl="1"/>
            <a:r>
              <a:rPr lang="en-US" sz="2800" dirty="0">
                <a:solidFill>
                  <a:srgbClr val="FFFFFF"/>
                </a:solidFill>
                <a:latin typeface="Calibri" panose="020F0502020204030204" pitchFamily="34" charset="0"/>
                <a:cs typeface="Calibri" panose="020F0502020204030204" pitchFamily="34" charset="0"/>
              </a:rPr>
              <a:t>Reactive Repairs</a:t>
            </a:r>
          </a:p>
          <a:p>
            <a:pPr lvl="1"/>
            <a:r>
              <a:rPr lang="en-US" sz="2800" dirty="0">
                <a:solidFill>
                  <a:srgbClr val="FFFFFF"/>
                </a:solidFill>
                <a:latin typeface="Calibri" panose="020F0502020204030204" pitchFamily="34" charset="0"/>
                <a:cs typeface="Calibri" panose="020F0502020204030204" pitchFamily="34" charset="0"/>
              </a:rPr>
              <a:t>Leak Location </a:t>
            </a:r>
          </a:p>
        </p:txBody>
      </p:sp>
      <p:pic>
        <p:nvPicPr>
          <p:cNvPr id="2" name="Picture 1">
            <a:extLst>
              <a:ext uri="{FF2B5EF4-FFF2-40B4-BE49-F238E27FC236}">
                <a16:creationId xmlns:a16="http://schemas.microsoft.com/office/drawing/2014/main" id="{C8CB9727-4CFD-D9DF-2438-C3B63BBD46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5301264" y="2128843"/>
            <a:ext cx="4466493" cy="2512402"/>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5062258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3552093" y="93662"/>
            <a:ext cx="5205045" cy="1506538"/>
          </a:xfrm>
        </p:spPr>
        <p:txBody>
          <a:bodyPr vert="horz" lIns="91440" tIns="45720" rIns="91440" bIns="45720" rtlCol="0" anchor="ctr">
            <a:normAutofit/>
          </a:bodyPr>
          <a:lstStyle/>
          <a:p>
            <a:r>
              <a:rPr lang="en-US" sz="3200" b="0" dirty="0">
                <a:latin typeface="Calibri" panose="020F0502020204030204" pitchFamily="34" charset="0"/>
                <a:cs typeface="Calibri" panose="020F0502020204030204" pitchFamily="34" charset="0"/>
              </a:rPr>
              <a:t>GLOBAL LEAKAGE RECOVERY </a:t>
            </a:r>
          </a:p>
        </p:txBody>
      </p:sp>
      <p:sp>
        <p:nvSpPr>
          <p:cNvPr id="6" name="Inhaltsplatzhalter 5"/>
          <p:cNvSpPr>
            <a:spLocks noGrp="1"/>
          </p:cNvSpPr>
          <p:nvPr>
            <p:ph idx="4294967295"/>
          </p:nvPr>
        </p:nvSpPr>
        <p:spPr>
          <a:xfrm>
            <a:off x="3402624" y="1732084"/>
            <a:ext cx="5530362" cy="4141788"/>
          </a:xfrm>
        </p:spPr>
        <p:txBody>
          <a:bodyPr vert="horz" lIns="91440" tIns="45720" rIns="91440" bIns="45720" rtlCol="0" anchor="ctr">
            <a:noAutofit/>
          </a:bodyPr>
          <a:lstStyle/>
          <a:p>
            <a:pPr marL="400050" lvl="1"/>
            <a:r>
              <a:rPr lang="en-US" sz="2400" dirty="0">
                <a:solidFill>
                  <a:srgbClr val="FFFFFF"/>
                </a:solidFill>
                <a:latin typeface="Calibri" panose="020F0502020204030204" pitchFamily="34" charset="0"/>
                <a:cs typeface="Calibri" panose="020F0502020204030204" pitchFamily="34" charset="0"/>
              </a:rPr>
              <a:t>Global NRW – 126 billion m</a:t>
            </a:r>
            <a:r>
              <a:rPr lang="en-US" sz="2400" baseline="30000" dirty="0">
                <a:solidFill>
                  <a:srgbClr val="FFFFFF"/>
                </a:solidFill>
                <a:latin typeface="Calibri" panose="020F0502020204030204" pitchFamily="34" charset="0"/>
                <a:cs typeface="Calibri" panose="020F0502020204030204" pitchFamily="34" charset="0"/>
              </a:rPr>
              <a:t>3</a:t>
            </a:r>
            <a:r>
              <a:rPr lang="en-US" sz="2400" dirty="0">
                <a:solidFill>
                  <a:srgbClr val="FFFFFF"/>
                </a:solidFill>
                <a:latin typeface="Calibri" panose="020F0502020204030204" pitchFamily="34" charset="0"/>
                <a:cs typeface="Calibri" panose="020F0502020204030204" pitchFamily="34" charset="0"/>
              </a:rPr>
              <a:t>/year</a:t>
            </a:r>
          </a:p>
          <a:p>
            <a:pPr marL="400050" lvl="1"/>
            <a:r>
              <a:rPr lang="en-US" sz="2400" dirty="0">
                <a:solidFill>
                  <a:srgbClr val="FFFFFF"/>
                </a:solidFill>
                <a:latin typeface="Calibri" panose="020F0502020204030204" pitchFamily="34" charset="0"/>
                <a:cs typeface="Calibri" panose="020F0502020204030204" pitchFamily="34" charset="0"/>
              </a:rPr>
              <a:t>On average it has been found that 70% of NRW are Real Losses – 88 billion m</a:t>
            </a:r>
            <a:r>
              <a:rPr lang="en-US" sz="2400" baseline="30000" dirty="0">
                <a:solidFill>
                  <a:srgbClr val="FFFFFF"/>
                </a:solidFill>
                <a:latin typeface="Calibri" panose="020F0502020204030204" pitchFamily="34" charset="0"/>
                <a:cs typeface="Calibri" panose="020F0502020204030204" pitchFamily="34" charset="0"/>
              </a:rPr>
              <a:t>3</a:t>
            </a:r>
            <a:r>
              <a:rPr lang="en-US" sz="2400" dirty="0">
                <a:solidFill>
                  <a:srgbClr val="FFFFFF"/>
                </a:solidFill>
                <a:latin typeface="Calibri" panose="020F0502020204030204" pitchFamily="34" charset="0"/>
                <a:cs typeface="Calibri" panose="020F0502020204030204" pitchFamily="34" charset="0"/>
              </a:rPr>
              <a:t>/year. </a:t>
            </a:r>
          </a:p>
          <a:p>
            <a:pPr marL="400050" lvl="1"/>
            <a:r>
              <a:rPr lang="en-US" sz="2400" dirty="0">
                <a:solidFill>
                  <a:srgbClr val="FFFFFF"/>
                </a:solidFill>
                <a:latin typeface="Calibri" panose="020F0502020204030204" pitchFamily="34" charset="0"/>
                <a:cs typeface="Calibri" panose="020F0502020204030204" pitchFamily="34" charset="0"/>
              </a:rPr>
              <a:t>These losses have a Carbon Footprint and are being produced and lost and are Carbon recoverable.</a:t>
            </a:r>
          </a:p>
          <a:p>
            <a:pPr marL="400050" lvl="1"/>
            <a:r>
              <a:rPr lang="en-US" sz="2400" dirty="0">
                <a:solidFill>
                  <a:srgbClr val="FFFFFF"/>
                </a:solidFill>
                <a:latin typeface="Calibri" panose="020F0502020204030204" pitchFamily="34" charset="0"/>
                <a:cs typeface="Calibri" panose="020F0502020204030204" pitchFamily="34" charset="0"/>
              </a:rPr>
              <a:t>Apparent losses is estimated at 30% of NRW, 38 billion m</a:t>
            </a:r>
            <a:r>
              <a:rPr lang="en-US" sz="2400" baseline="30000" dirty="0">
                <a:solidFill>
                  <a:srgbClr val="FFFFFF"/>
                </a:solidFill>
                <a:latin typeface="Calibri" panose="020F0502020204030204" pitchFamily="34" charset="0"/>
                <a:cs typeface="Calibri" panose="020F0502020204030204" pitchFamily="34" charset="0"/>
              </a:rPr>
              <a:t>3</a:t>
            </a:r>
            <a:r>
              <a:rPr lang="en-US" sz="2400" dirty="0">
                <a:solidFill>
                  <a:srgbClr val="FFFFFF"/>
                </a:solidFill>
                <a:latin typeface="Calibri" panose="020F0502020204030204" pitchFamily="34" charset="0"/>
                <a:cs typeface="Calibri" panose="020F0502020204030204" pitchFamily="34" charset="0"/>
              </a:rPr>
              <a:t>/year, however not all of this can be accounted as carbon recoverable as some items of this water will be sold.</a:t>
            </a:r>
          </a:p>
        </p:txBody>
      </p:sp>
      <p:pic>
        <p:nvPicPr>
          <p:cNvPr id="3" name="Picture 2" descr="Icon&#10;&#10;Description automatically generated">
            <a:extLst>
              <a:ext uri="{FF2B5EF4-FFF2-40B4-BE49-F238E27FC236}">
                <a16:creationId xmlns:a16="http://schemas.microsoft.com/office/drawing/2014/main" id="{FE394611-298E-67B9-9B3D-18A70DB7B39E}"/>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t="3556" r="1" b="663"/>
          <a:stretch/>
        </p:blipFill>
        <p:spPr>
          <a:xfrm>
            <a:off x="716286" y="1078818"/>
            <a:ext cx="2266158" cy="2170571"/>
          </a:xfrm>
          <a:prstGeom prst="rect">
            <a:avLst/>
          </a:prstGeom>
        </p:spPr>
      </p:pic>
      <p:pic>
        <p:nvPicPr>
          <p:cNvPr id="7" name="Picture 6" descr="Shape&#10;&#10;Description automatically generated">
            <a:extLst>
              <a:ext uri="{FF2B5EF4-FFF2-40B4-BE49-F238E27FC236}">
                <a16:creationId xmlns:a16="http://schemas.microsoft.com/office/drawing/2014/main" id="{ACC7CA9E-8CEA-4233-6CAB-564A9BC55501}"/>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t="3676"/>
          <a:stretch/>
        </p:blipFill>
        <p:spPr>
          <a:xfrm>
            <a:off x="796132" y="3563552"/>
            <a:ext cx="2105500" cy="2022275"/>
          </a:xfrm>
          <a:prstGeom prst="rect">
            <a:avLst/>
          </a:prstGeom>
        </p:spPr>
      </p:pic>
      <p:sp>
        <p:nvSpPr>
          <p:cNvPr id="9" name="TextBox 8">
            <a:extLst>
              <a:ext uri="{FF2B5EF4-FFF2-40B4-BE49-F238E27FC236}">
                <a16:creationId xmlns:a16="http://schemas.microsoft.com/office/drawing/2014/main" id="{B462D0EE-8473-B436-938C-5AB112D3E0CB}"/>
              </a:ext>
            </a:extLst>
          </p:cNvPr>
          <p:cNvSpPr txBox="1"/>
          <p:nvPr/>
        </p:nvSpPr>
        <p:spPr>
          <a:xfrm>
            <a:off x="0" y="6657945"/>
            <a:ext cx="2850459" cy="200055"/>
          </a:xfrm>
          <a:prstGeom prst="rect">
            <a:avLst/>
          </a:prstGeom>
          <a:solidFill>
            <a:srgbClr val="000000"/>
          </a:solidFill>
        </p:spPr>
        <p:txBody>
          <a:bodyPr wrap="none" rtlCol="0">
            <a:spAutoFit/>
          </a:bodyPr>
          <a:lstStyle/>
          <a:p>
            <a:pPr algn="r">
              <a:spcAft>
                <a:spcPts val="600"/>
              </a:spcAft>
            </a:pPr>
            <a:r>
              <a:rPr lang="en-CY" sz="700" dirty="0">
                <a:solidFill>
                  <a:srgbClr val="FFFFFF"/>
                </a:solidFill>
                <a:hlinkClick r:id="rId5" tooltip="https://adanziger1.uneportfolio.org/2018/07/17/how-to-recycle/">
                  <a:extLst>
                    <a:ext uri="{A12FA001-AC4F-418D-AE19-62706E023703}">
                      <ahyp:hlinkClr xmlns:ahyp="http://schemas.microsoft.com/office/drawing/2018/hyperlinkcolor" val="tx"/>
                    </a:ext>
                  </a:extLst>
                </a:hlinkClick>
              </a:rPr>
              <a:t>This Photo</a:t>
            </a:r>
            <a:r>
              <a:rPr lang="en-CY" sz="700" dirty="0">
                <a:solidFill>
                  <a:srgbClr val="FFFFFF"/>
                </a:solidFill>
              </a:rPr>
              <a:t> by Unknown Author is licensed under </a:t>
            </a:r>
            <a:r>
              <a:rPr lang="en-CY" sz="700" dirty="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CY" sz="700" dirty="0">
              <a:solidFill>
                <a:srgbClr val="FFFFFF"/>
              </a:solidFill>
            </a:endParaRPr>
          </a:p>
        </p:txBody>
      </p:sp>
    </p:spTree>
    <p:extLst>
      <p:ext uri="{BB962C8B-B14F-4D97-AF65-F5344CB8AC3E}">
        <p14:creationId xmlns:p14="http://schemas.microsoft.com/office/powerpoint/2010/main" val="29853415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92979" y="4414471"/>
            <a:ext cx="8202613" cy="1352550"/>
          </a:xfrm>
        </p:spPr>
        <p:txBody>
          <a:bodyPr vert="horz" lIns="91440" tIns="45720" rIns="91440" bIns="45720" rtlCol="0" anchor="b">
            <a:normAutofit/>
          </a:bodyPr>
          <a:lstStyle/>
          <a:p>
            <a:pPr>
              <a:spcAft>
                <a:spcPts val="1200"/>
              </a:spcAft>
            </a:pPr>
            <a:r>
              <a:rPr lang="en-US" sz="3200" b="0" dirty="0">
                <a:latin typeface="Calibri" panose="020F0502020204030204" pitchFamily="34" charset="0"/>
                <a:cs typeface="Calibri" panose="020F0502020204030204" pitchFamily="34" charset="0"/>
              </a:rPr>
              <a:t>Estimated global water production per source</a:t>
            </a:r>
          </a:p>
        </p:txBody>
      </p:sp>
      <p:graphicFrame>
        <p:nvGraphicFramePr>
          <p:cNvPr id="2" name="Table 1">
            <a:extLst>
              <a:ext uri="{FF2B5EF4-FFF2-40B4-BE49-F238E27FC236}">
                <a16:creationId xmlns:a16="http://schemas.microsoft.com/office/drawing/2014/main" id="{63957487-E23F-D4C3-F4E5-C0CD199CCFB0}"/>
              </a:ext>
            </a:extLst>
          </p:cNvPr>
          <p:cNvGraphicFramePr>
            <a:graphicFrameLocks noGrp="1"/>
          </p:cNvGraphicFramePr>
          <p:nvPr>
            <p:extLst>
              <p:ext uri="{D42A27DB-BD31-4B8C-83A1-F6EECF244321}">
                <p14:modId xmlns:p14="http://schemas.microsoft.com/office/powerpoint/2010/main" val="1769541789"/>
              </p:ext>
            </p:extLst>
          </p:nvPr>
        </p:nvGraphicFramePr>
        <p:xfrm>
          <a:off x="474785" y="659424"/>
          <a:ext cx="8159262" cy="3314700"/>
        </p:xfrm>
        <a:graphic>
          <a:graphicData uri="http://schemas.openxmlformats.org/drawingml/2006/table">
            <a:tbl>
              <a:tblPr>
                <a:effectLst/>
                <a:tableStyleId>{5C22544A-7EE6-4342-B048-85BDC9FD1C3A}</a:tableStyleId>
              </a:tblPr>
              <a:tblGrid>
                <a:gridCol w="1945918">
                  <a:extLst>
                    <a:ext uri="{9D8B030D-6E8A-4147-A177-3AD203B41FA5}">
                      <a16:colId xmlns:a16="http://schemas.microsoft.com/office/drawing/2014/main" val="47869864"/>
                    </a:ext>
                  </a:extLst>
                </a:gridCol>
                <a:gridCol w="1827408">
                  <a:extLst>
                    <a:ext uri="{9D8B030D-6E8A-4147-A177-3AD203B41FA5}">
                      <a16:colId xmlns:a16="http://schemas.microsoft.com/office/drawing/2014/main" val="1957168727"/>
                    </a:ext>
                  </a:extLst>
                </a:gridCol>
                <a:gridCol w="1860228">
                  <a:extLst>
                    <a:ext uri="{9D8B030D-6E8A-4147-A177-3AD203B41FA5}">
                      <a16:colId xmlns:a16="http://schemas.microsoft.com/office/drawing/2014/main" val="1355068208"/>
                    </a:ext>
                  </a:extLst>
                </a:gridCol>
                <a:gridCol w="2525708">
                  <a:extLst>
                    <a:ext uri="{9D8B030D-6E8A-4147-A177-3AD203B41FA5}">
                      <a16:colId xmlns:a16="http://schemas.microsoft.com/office/drawing/2014/main" val="1682670390"/>
                    </a:ext>
                  </a:extLst>
                </a:gridCol>
              </a:tblGrid>
              <a:tr h="2878554">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Basic Water Source - no pumping and minimum chemicals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Traditional Water Systems – combination of pumping / treatment / chemicals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u="none" strike="noStrike" dirty="0">
                          <a:solidFill>
                            <a:srgbClr val="000000"/>
                          </a:solidFill>
                          <a:effectLst/>
                          <a:latin typeface="Calibri" panose="020F0502020204030204" pitchFamily="34" charset="0"/>
                          <a:cs typeface="Calibri" panose="020F0502020204030204" pitchFamily="34" charset="0"/>
                        </a:rPr>
                        <a:t>Desalination Sea Water Reverse Osmosis (Average)</a:t>
                      </a:r>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Desalination Sea Water Reverse Osmosis (high) and plants run by fuel oil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5647924"/>
                  </a:ext>
                </a:extLst>
              </a:tr>
              <a:tr h="436146">
                <a:tc>
                  <a:txBody>
                    <a:bodyPr/>
                    <a:lstStyle/>
                    <a:p>
                      <a:pPr algn="ctr" fontAlgn="b">
                        <a:spcBef>
                          <a:spcPts val="1200"/>
                        </a:spcBef>
                        <a:spcAft>
                          <a:spcPts val="1200"/>
                        </a:spcAft>
                      </a:pPr>
                      <a:r>
                        <a:rPr lang="en-CY" sz="2000" u="none" strike="noStrike" dirty="0">
                          <a:solidFill>
                            <a:srgbClr val="000000"/>
                          </a:solidFill>
                          <a:effectLst/>
                        </a:rPr>
                        <a:t>10%</a:t>
                      </a:r>
                      <a:endParaRPr lang="en-CY" sz="2000" b="0" i="0" u="none" strike="noStrike" dirty="0">
                        <a:solidFill>
                          <a:srgbClr val="000000"/>
                        </a:solidFill>
                        <a:effectLst/>
                        <a:latin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60%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20%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10%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8428811"/>
                  </a:ext>
                </a:extLst>
              </a:tr>
            </a:tbl>
          </a:graphicData>
        </a:graphic>
      </p:graphicFrame>
    </p:spTree>
    <p:extLst>
      <p:ext uri="{BB962C8B-B14F-4D97-AF65-F5344CB8AC3E}">
        <p14:creationId xmlns:p14="http://schemas.microsoft.com/office/powerpoint/2010/main" val="136821488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92979" y="4625486"/>
            <a:ext cx="8202613" cy="1352550"/>
          </a:xfrm>
        </p:spPr>
        <p:txBody>
          <a:bodyPr vert="horz" lIns="91440" tIns="45720" rIns="91440" bIns="45720" rtlCol="0" anchor="b">
            <a:normAutofit fontScale="90000"/>
          </a:bodyPr>
          <a:lstStyle/>
          <a:p>
            <a:pPr>
              <a:spcAft>
                <a:spcPts val="1200"/>
              </a:spcAft>
            </a:pPr>
            <a:r>
              <a:rPr lang="en-GB" sz="3200" b="0" i="0" u="none" strike="noStrike" dirty="0">
                <a:solidFill>
                  <a:srgbClr val="000000"/>
                </a:solidFill>
                <a:effectLst/>
                <a:latin typeface="Calibri" panose="020F0502020204030204" pitchFamily="34" charset="0"/>
              </a:rPr>
              <a:t> </a:t>
            </a:r>
            <a:r>
              <a:rPr lang="en-US" sz="3200" b="0" dirty="0">
                <a:latin typeface="Calibri" panose="020F0502020204030204" pitchFamily="34" charset="0"/>
                <a:cs typeface="Calibri" panose="020F0502020204030204" pitchFamily="34" charset="0"/>
              </a:rPr>
              <a:t>CO</a:t>
            </a:r>
            <a:r>
              <a:rPr lang="en-US" sz="3200" b="0" baseline="-25000" dirty="0">
                <a:latin typeface="Calibri" panose="020F0502020204030204" pitchFamily="34" charset="0"/>
                <a:cs typeface="Calibri" panose="020F0502020204030204" pitchFamily="34" charset="0"/>
              </a:rPr>
              <a:t>2</a:t>
            </a:r>
            <a:r>
              <a:rPr lang="en-GB" sz="3200" b="0" i="0" u="none" strike="noStrike" dirty="0">
                <a:effectLst/>
                <a:latin typeface="Calibri" panose="020F0502020204030204" pitchFamily="34" charset="0"/>
              </a:rPr>
              <a:t> in grams per m</a:t>
            </a:r>
            <a:r>
              <a:rPr lang="en-GB" sz="3200" b="0" i="0" u="none" strike="noStrike" baseline="30000" dirty="0">
                <a:effectLst/>
                <a:latin typeface="Calibri" panose="020F0502020204030204" pitchFamily="34" charset="0"/>
              </a:rPr>
              <a:t>3</a:t>
            </a:r>
            <a:r>
              <a:rPr lang="en-GB" sz="3200" b="0" i="0" u="none" strike="noStrike" dirty="0">
                <a:effectLst/>
                <a:latin typeface="Calibri" panose="020F0502020204030204" pitchFamily="34" charset="0"/>
              </a:rPr>
              <a:t> of water per water production source </a:t>
            </a:r>
            <a:br>
              <a:rPr lang="en-GB" sz="3200" b="0" i="0" u="none" strike="noStrike" dirty="0">
                <a:solidFill>
                  <a:srgbClr val="000000"/>
                </a:solidFill>
                <a:effectLst/>
                <a:latin typeface="Calibri" panose="020F0502020204030204" pitchFamily="34" charset="0"/>
              </a:rPr>
            </a:br>
            <a:endParaRPr lang="en-US" sz="3200" b="0"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3957487-E23F-D4C3-F4E5-C0CD199CCFB0}"/>
              </a:ext>
            </a:extLst>
          </p:cNvPr>
          <p:cNvGraphicFramePr>
            <a:graphicFrameLocks noGrp="1"/>
          </p:cNvGraphicFramePr>
          <p:nvPr>
            <p:extLst>
              <p:ext uri="{D42A27DB-BD31-4B8C-83A1-F6EECF244321}">
                <p14:modId xmlns:p14="http://schemas.microsoft.com/office/powerpoint/2010/main" val="3406052405"/>
              </p:ext>
            </p:extLst>
          </p:nvPr>
        </p:nvGraphicFramePr>
        <p:xfrm>
          <a:off x="395655" y="615463"/>
          <a:ext cx="8255976" cy="3314700"/>
        </p:xfrm>
        <a:graphic>
          <a:graphicData uri="http://schemas.openxmlformats.org/drawingml/2006/table">
            <a:tbl>
              <a:tblPr>
                <a:effectLst/>
                <a:tableStyleId>{5C22544A-7EE6-4342-B048-85BDC9FD1C3A}</a:tableStyleId>
              </a:tblPr>
              <a:tblGrid>
                <a:gridCol w="1968984">
                  <a:extLst>
                    <a:ext uri="{9D8B030D-6E8A-4147-A177-3AD203B41FA5}">
                      <a16:colId xmlns:a16="http://schemas.microsoft.com/office/drawing/2014/main" val="47869864"/>
                    </a:ext>
                  </a:extLst>
                </a:gridCol>
                <a:gridCol w="1849069">
                  <a:extLst>
                    <a:ext uri="{9D8B030D-6E8A-4147-A177-3AD203B41FA5}">
                      <a16:colId xmlns:a16="http://schemas.microsoft.com/office/drawing/2014/main" val="1957168727"/>
                    </a:ext>
                  </a:extLst>
                </a:gridCol>
                <a:gridCol w="1882277">
                  <a:extLst>
                    <a:ext uri="{9D8B030D-6E8A-4147-A177-3AD203B41FA5}">
                      <a16:colId xmlns:a16="http://schemas.microsoft.com/office/drawing/2014/main" val="1355068208"/>
                    </a:ext>
                  </a:extLst>
                </a:gridCol>
                <a:gridCol w="2555646">
                  <a:extLst>
                    <a:ext uri="{9D8B030D-6E8A-4147-A177-3AD203B41FA5}">
                      <a16:colId xmlns:a16="http://schemas.microsoft.com/office/drawing/2014/main" val="1682670390"/>
                    </a:ext>
                  </a:extLst>
                </a:gridCol>
              </a:tblGrid>
              <a:tr h="2878554">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Basic Water Source - no pumping and minimum chemicals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Traditional Water Systems – combination of pumping / treatment / chemicals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u="none" strike="noStrike" dirty="0">
                          <a:solidFill>
                            <a:srgbClr val="000000"/>
                          </a:solidFill>
                          <a:effectLst/>
                          <a:latin typeface="Calibri" panose="020F0502020204030204" pitchFamily="34" charset="0"/>
                          <a:cs typeface="Calibri" panose="020F0502020204030204" pitchFamily="34" charset="0"/>
                        </a:rPr>
                        <a:t>Desalination Sea Water Reverse Osmosis (Average)</a:t>
                      </a:r>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Desalination Sea Water Reverse Osmosis (high) and plants run by fuel oil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5647924"/>
                  </a:ext>
                </a:extLst>
              </a:tr>
              <a:tr h="436146">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30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298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3,170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 6,700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65135278"/>
                  </a:ext>
                </a:extLst>
              </a:tr>
            </a:tbl>
          </a:graphicData>
        </a:graphic>
      </p:graphicFrame>
    </p:spTree>
    <p:extLst>
      <p:ext uri="{BB962C8B-B14F-4D97-AF65-F5344CB8AC3E}">
        <p14:creationId xmlns:p14="http://schemas.microsoft.com/office/powerpoint/2010/main" val="322311684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92370" y="3781059"/>
            <a:ext cx="8202613" cy="2251075"/>
          </a:xfrm>
        </p:spPr>
        <p:txBody>
          <a:bodyPr vert="horz" lIns="91440" tIns="45720" rIns="91440" bIns="45720" rtlCol="0" anchor="b">
            <a:noAutofit/>
          </a:bodyPr>
          <a:lstStyle/>
          <a:p>
            <a:pPr>
              <a:lnSpc>
                <a:spcPct val="90000"/>
              </a:lnSpc>
            </a:pPr>
            <a:r>
              <a:rPr lang="en-US" sz="3200" b="0" dirty="0">
                <a:latin typeface="Calibri" panose="020F0502020204030204" pitchFamily="34" charset="0"/>
                <a:cs typeface="Calibri" panose="020F0502020204030204" pitchFamily="34" charset="0"/>
              </a:rPr>
              <a:t>Global CO</a:t>
            </a:r>
            <a:r>
              <a:rPr lang="en-US" sz="3200" b="0" baseline="-25000" dirty="0">
                <a:latin typeface="Calibri" panose="020F0502020204030204" pitchFamily="34" charset="0"/>
                <a:cs typeface="Calibri" panose="020F0502020204030204" pitchFamily="34" charset="0"/>
              </a:rPr>
              <a:t>2</a:t>
            </a:r>
            <a:r>
              <a:rPr lang="en-US" sz="3200" b="0" dirty="0">
                <a:latin typeface="Calibri" panose="020F0502020204030204" pitchFamily="34" charset="0"/>
                <a:cs typeface="Calibri" panose="020F0502020204030204" pitchFamily="34" charset="0"/>
              </a:rPr>
              <a:t> emission savings from leakage reduction</a:t>
            </a:r>
            <a:br>
              <a:rPr lang="en-US" sz="3200" b="0" dirty="0">
                <a:latin typeface="Calibri" panose="020F0502020204030204" pitchFamily="34" charset="0"/>
                <a:cs typeface="Calibri" panose="020F0502020204030204" pitchFamily="34" charset="0"/>
              </a:rPr>
            </a:b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This equates to 0.4% of global CO</a:t>
            </a:r>
            <a:r>
              <a:rPr lang="en-US" sz="3200" b="0" baseline="-25000" dirty="0">
                <a:latin typeface="Calibri" panose="020F0502020204030204" pitchFamily="34" charset="0"/>
                <a:cs typeface="Calibri" panose="020F0502020204030204" pitchFamily="34" charset="0"/>
              </a:rPr>
              <a:t>2 </a:t>
            </a:r>
            <a:r>
              <a:rPr lang="en-US" sz="3200" b="0" dirty="0">
                <a:latin typeface="Calibri" panose="020F0502020204030204" pitchFamily="34" charset="0"/>
                <a:cs typeface="Calibri" panose="020F0502020204030204" pitchFamily="34" charset="0"/>
              </a:rPr>
              <a:t>emissions</a:t>
            </a:r>
          </a:p>
        </p:txBody>
      </p:sp>
      <p:graphicFrame>
        <p:nvGraphicFramePr>
          <p:cNvPr id="2" name="Table 1">
            <a:extLst>
              <a:ext uri="{FF2B5EF4-FFF2-40B4-BE49-F238E27FC236}">
                <a16:creationId xmlns:a16="http://schemas.microsoft.com/office/drawing/2014/main" id="{63957487-E23F-D4C3-F4E5-C0CD199CCFB0}"/>
              </a:ext>
            </a:extLst>
          </p:cNvPr>
          <p:cNvGraphicFramePr>
            <a:graphicFrameLocks noGrp="1"/>
          </p:cNvGraphicFramePr>
          <p:nvPr>
            <p:extLst>
              <p:ext uri="{D42A27DB-BD31-4B8C-83A1-F6EECF244321}">
                <p14:modId xmlns:p14="http://schemas.microsoft.com/office/powerpoint/2010/main" val="1344452880"/>
              </p:ext>
            </p:extLst>
          </p:nvPr>
        </p:nvGraphicFramePr>
        <p:xfrm>
          <a:off x="246186" y="553915"/>
          <a:ext cx="8634045" cy="2739649"/>
        </p:xfrm>
        <a:graphic>
          <a:graphicData uri="http://schemas.openxmlformats.org/drawingml/2006/table">
            <a:tbl>
              <a:tblPr>
                <a:effectLst/>
                <a:tableStyleId>{5C22544A-7EE6-4342-B048-85BDC9FD1C3A}</a:tableStyleId>
              </a:tblPr>
              <a:tblGrid>
                <a:gridCol w="1187628">
                  <a:extLst>
                    <a:ext uri="{9D8B030D-6E8A-4147-A177-3AD203B41FA5}">
                      <a16:colId xmlns:a16="http://schemas.microsoft.com/office/drawing/2014/main" val="47869864"/>
                    </a:ext>
                  </a:extLst>
                </a:gridCol>
                <a:gridCol w="1923193">
                  <a:extLst>
                    <a:ext uri="{9D8B030D-6E8A-4147-A177-3AD203B41FA5}">
                      <a16:colId xmlns:a16="http://schemas.microsoft.com/office/drawing/2014/main" val="1957168727"/>
                    </a:ext>
                  </a:extLst>
                </a:gridCol>
                <a:gridCol w="1795285">
                  <a:extLst>
                    <a:ext uri="{9D8B030D-6E8A-4147-A177-3AD203B41FA5}">
                      <a16:colId xmlns:a16="http://schemas.microsoft.com/office/drawing/2014/main" val="1355068208"/>
                    </a:ext>
                  </a:extLst>
                </a:gridCol>
                <a:gridCol w="2084296">
                  <a:extLst>
                    <a:ext uri="{9D8B030D-6E8A-4147-A177-3AD203B41FA5}">
                      <a16:colId xmlns:a16="http://schemas.microsoft.com/office/drawing/2014/main" val="1682670390"/>
                    </a:ext>
                  </a:extLst>
                </a:gridCol>
                <a:gridCol w="1643643">
                  <a:extLst>
                    <a:ext uri="{9D8B030D-6E8A-4147-A177-3AD203B41FA5}">
                      <a16:colId xmlns:a16="http://schemas.microsoft.com/office/drawing/2014/main" val="2660187273"/>
                    </a:ext>
                  </a:extLst>
                </a:gridCol>
              </a:tblGrid>
              <a:tr h="547543">
                <a:tc gridSpan="5">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CO</a:t>
                      </a:r>
                      <a:r>
                        <a:rPr lang="en-US" sz="2000" b="0" i="0" u="none" strike="noStrike" baseline="-25000" dirty="0">
                          <a:solidFill>
                            <a:srgbClr val="000000"/>
                          </a:solidFill>
                          <a:effectLst/>
                          <a:latin typeface="Calibri" panose="020F0502020204030204" pitchFamily="34" charset="0"/>
                        </a:rPr>
                        <a:t>2</a:t>
                      </a:r>
                      <a:r>
                        <a:rPr lang="en-US" sz="2000" b="0" i="0" u="none" strike="noStrike" dirty="0">
                          <a:solidFill>
                            <a:srgbClr val="000000"/>
                          </a:solidFill>
                          <a:effectLst/>
                          <a:latin typeface="Calibri" panose="020F0502020204030204" pitchFamily="34" charset="0"/>
                        </a:rPr>
                        <a:t> SAVINGS METRIC TONS / YEAR</a:t>
                      </a:r>
                    </a:p>
                  </a:txBody>
                  <a:tcPr marL="3202" marR="3202" marT="320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GB"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3337786"/>
                  </a:ext>
                </a:extLst>
              </a:tr>
              <a:tr h="1720217">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Basic Water Source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202" marR="3202" marT="3202"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Traditional Water System</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Desalinated Sea Water – Reverse Osmosis</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Desalinated Sea Water – RO using Fuel Oil</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TOTAL</a:t>
                      </a: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5647924"/>
                  </a:ext>
                </a:extLst>
              </a:tr>
              <a:tr h="471889">
                <a:tc>
                  <a:txBody>
                    <a:bodyPr/>
                    <a:lstStyle/>
                    <a:p>
                      <a:pPr algn="ctr" fontAlgn="b"/>
                      <a:r>
                        <a:rPr lang="en-GB" sz="2000" b="0" i="0" u="none" strike="noStrike" dirty="0">
                          <a:solidFill>
                            <a:srgbClr val="000000"/>
                          </a:solidFill>
                          <a:effectLst/>
                          <a:latin typeface="Corbel" panose="020B0503020204020204" pitchFamily="34" charset="0"/>
                        </a:rPr>
                        <a:t>264,600</a:t>
                      </a:r>
                      <a:endParaRPr lang="en-CY" sz="2000" b="0" i="0" u="none" strike="noStrike" dirty="0">
                        <a:solidFill>
                          <a:srgbClr val="000000"/>
                        </a:solidFill>
                        <a:effectLst/>
                        <a:latin typeface="Corbel" panose="020B0503020204020204" pitchFamily="34" charset="0"/>
                      </a:endParaRPr>
                    </a:p>
                  </a:txBody>
                  <a:tcPr marL="3202" marR="3202" marT="3202"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15,770,160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55,918,800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59,094,000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131,047,560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8428811"/>
                  </a:ext>
                </a:extLst>
              </a:tr>
            </a:tbl>
          </a:graphicData>
        </a:graphic>
      </p:graphicFrame>
    </p:spTree>
    <p:extLst>
      <p:ext uri="{BB962C8B-B14F-4D97-AF65-F5344CB8AC3E}">
        <p14:creationId xmlns:p14="http://schemas.microsoft.com/office/powerpoint/2010/main" val="167903198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316524" y="4924059"/>
            <a:ext cx="8202613" cy="957995"/>
          </a:xfrm>
        </p:spPr>
        <p:txBody>
          <a:bodyPr vert="horz" lIns="91440" tIns="45720" rIns="91440" bIns="45720" rtlCol="0" anchor="b">
            <a:noAutofit/>
          </a:bodyPr>
          <a:lstStyle/>
          <a:p>
            <a:pPr>
              <a:lnSpc>
                <a:spcPct val="90000"/>
              </a:lnSpc>
            </a:pPr>
            <a:r>
              <a:rPr lang="en-US" sz="3200" b="0" dirty="0">
                <a:latin typeface="Calibri" panose="020F0502020204030204" pitchFamily="34" charset="0"/>
                <a:cs typeface="Calibri" panose="020F0502020204030204" pitchFamily="34" charset="0"/>
              </a:rPr>
              <a:t>So…. what does this look like ?</a:t>
            </a:r>
          </a:p>
        </p:txBody>
      </p:sp>
      <p:graphicFrame>
        <p:nvGraphicFramePr>
          <p:cNvPr id="2" name="Table 1">
            <a:extLst>
              <a:ext uri="{FF2B5EF4-FFF2-40B4-BE49-F238E27FC236}">
                <a16:creationId xmlns:a16="http://schemas.microsoft.com/office/drawing/2014/main" id="{63957487-E23F-D4C3-F4E5-C0CD199CCFB0}"/>
              </a:ext>
            </a:extLst>
          </p:cNvPr>
          <p:cNvGraphicFramePr>
            <a:graphicFrameLocks noGrp="1"/>
          </p:cNvGraphicFramePr>
          <p:nvPr>
            <p:extLst>
              <p:ext uri="{D42A27DB-BD31-4B8C-83A1-F6EECF244321}">
                <p14:modId xmlns:p14="http://schemas.microsoft.com/office/powerpoint/2010/main" val="621711309"/>
              </p:ext>
            </p:extLst>
          </p:nvPr>
        </p:nvGraphicFramePr>
        <p:xfrm>
          <a:off x="246186" y="553915"/>
          <a:ext cx="8686799" cy="4155316"/>
        </p:xfrm>
        <a:graphic>
          <a:graphicData uri="http://schemas.openxmlformats.org/drawingml/2006/table">
            <a:tbl>
              <a:tblPr>
                <a:effectLst/>
                <a:tableStyleId>{5C22544A-7EE6-4342-B048-85BDC9FD1C3A}</a:tableStyleId>
              </a:tblPr>
              <a:tblGrid>
                <a:gridCol w="1194884">
                  <a:extLst>
                    <a:ext uri="{9D8B030D-6E8A-4147-A177-3AD203B41FA5}">
                      <a16:colId xmlns:a16="http://schemas.microsoft.com/office/drawing/2014/main" val="47869864"/>
                    </a:ext>
                  </a:extLst>
                </a:gridCol>
                <a:gridCol w="1934944">
                  <a:extLst>
                    <a:ext uri="{9D8B030D-6E8A-4147-A177-3AD203B41FA5}">
                      <a16:colId xmlns:a16="http://schemas.microsoft.com/office/drawing/2014/main" val="1957168727"/>
                    </a:ext>
                  </a:extLst>
                </a:gridCol>
                <a:gridCol w="1806254">
                  <a:extLst>
                    <a:ext uri="{9D8B030D-6E8A-4147-A177-3AD203B41FA5}">
                      <a16:colId xmlns:a16="http://schemas.microsoft.com/office/drawing/2014/main" val="1355068208"/>
                    </a:ext>
                  </a:extLst>
                </a:gridCol>
                <a:gridCol w="2097031">
                  <a:extLst>
                    <a:ext uri="{9D8B030D-6E8A-4147-A177-3AD203B41FA5}">
                      <a16:colId xmlns:a16="http://schemas.microsoft.com/office/drawing/2014/main" val="1682670390"/>
                    </a:ext>
                  </a:extLst>
                </a:gridCol>
                <a:gridCol w="1653686">
                  <a:extLst>
                    <a:ext uri="{9D8B030D-6E8A-4147-A177-3AD203B41FA5}">
                      <a16:colId xmlns:a16="http://schemas.microsoft.com/office/drawing/2014/main" val="2660187273"/>
                    </a:ext>
                  </a:extLst>
                </a:gridCol>
              </a:tblGrid>
              <a:tr h="547543">
                <a:tc gridSpan="5">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CO</a:t>
                      </a:r>
                      <a:r>
                        <a:rPr lang="en-US" sz="2000" b="0" i="0" u="none" strike="noStrike" baseline="-25000" dirty="0">
                          <a:solidFill>
                            <a:srgbClr val="000000"/>
                          </a:solidFill>
                          <a:effectLst/>
                          <a:latin typeface="Calibri" panose="020F0502020204030204" pitchFamily="34" charset="0"/>
                        </a:rPr>
                        <a:t>2</a:t>
                      </a:r>
                      <a:r>
                        <a:rPr lang="en-US" sz="2000" b="0" i="0" u="none" strike="noStrike" dirty="0">
                          <a:solidFill>
                            <a:srgbClr val="000000"/>
                          </a:solidFill>
                          <a:effectLst/>
                          <a:latin typeface="Calibri" panose="020F0502020204030204" pitchFamily="34" charset="0"/>
                        </a:rPr>
                        <a:t> OVERVIEW PER WATER SOURCE PER YEAR</a:t>
                      </a:r>
                    </a:p>
                  </a:txBody>
                  <a:tcPr marL="3202" marR="3202" marT="320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GB"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3337786"/>
                  </a:ext>
                </a:extLst>
              </a:tr>
              <a:tr h="1720217">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Basic Water Source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202" marR="3202" marT="3202"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Traditional Water System</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Desalinated Sea Water – Reverse Osmosis</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Desalinated Sea Water – RO using Fuel Oil</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TOTAL</a:t>
                      </a: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5647924"/>
                  </a:ext>
                </a:extLst>
              </a:tr>
              <a:tr h="471889">
                <a:tc>
                  <a:txBody>
                    <a:bodyPr/>
                    <a:lstStyle/>
                    <a:p>
                      <a:pPr algn="ctr" fontAlgn="b"/>
                      <a:r>
                        <a:rPr lang="en-GB" sz="2000" b="0" i="0" u="none" strike="noStrike" dirty="0">
                          <a:solidFill>
                            <a:srgbClr val="000000"/>
                          </a:solidFill>
                          <a:effectLst/>
                          <a:latin typeface="Corbel" panose="020B0503020204020204" pitchFamily="34" charset="0"/>
                        </a:rPr>
                        <a:t>264,600</a:t>
                      </a:r>
                      <a:endParaRPr lang="en-CY" sz="2000" b="0" i="0" u="none" strike="noStrike" dirty="0">
                        <a:solidFill>
                          <a:srgbClr val="000000"/>
                        </a:solidFill>
                        <a:effectLst/>
                        <a:latin typeface="Corbel" panose="020B0503020204020204" pitchFamily="34" charset="0"/>
                      </a:endParaRPr>
                    </a:p>
                  </a:txBody>
                  <a:tcPr marL="3202" marR="3202" marT="3202"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15,770,160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55,918,800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59,094,000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tons per year</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8428811"/>
                  </a:ext>
                </a:extLst>
              </a:tr>
              <a:tr h="471889">
                <a:tc>
                  <a:txBody>
                    <a:bodyPr/>
                    <a:lstStyle/>
                    <a:p>
                      <a:pPr algn="ctr" fontAlgn="b">
                        <a:spcBef>
                          <a:spcPts val="1200"/>
                        </a:spcBef>
                        <a:spcAft>
                          <a:spcPts val="1200"/>
                        </a:spcAft>
                      </a:pPr>
                      <a:r>
                        <a:rPr lang="en-CY" sz="2000" u="none" strike="noStrike" dirty="0">
                          <a:solidFill>
                            <a:srgbClr val="000000"/>
                          </a:solidFill>
                          <a:effectLst/>
                        </a:rPr>
                        <a:t>10%</a:t>
                      </a:r>
                      <a:endParaRPr lang="en-CY" sz="2000" b="0" i="0" u="none" strike="noStrike" dirty="0">
                        <a:solidFill>
                          <a:srgbClr val="000000"/>
                        </a:solidFill>
                        <a:effectLst/>
                        <a:latin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60%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20%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10%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 water source</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8614308"/>
                  </a:ext>
                </a:extLst>
              </a:tr>
              <a:tr h="471889">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30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298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3,170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 6,700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CO</a:t>
                      </a:r>
                      <a:r>
                        <a:rPr lang="en-US" sz="2000" b="0" i="0" u="none" strike="noStrike" baseline="-25000" dirty="0">
                          <a:solidFill>
                            <a:srgbClr val="000000"/>
                          </a:solidFill>
                          <a:effectLst/>
                          <a:latin typeface="Calibri" panose="020F0502020204030204" pitchFamily="34" charset="0"/>
                        </a:rPr>
                        <a:t>2</a:t>
                      </a:r>
                      <a:r>
                        <a:rPr lang="en-US" sz="2000" b="0" i="0" u="none" strike="noStrike" baseline="30000" dirty="0">
                          <a:solidFill>
                            <a:srgbClr val="000000"/>
                          </a:solidFill>
                          <a:effectLst/>
                          <a:latin typeface="Calibri" panose="020F0502020204030204" pitchFamily="34" charset="0"/>
                        </a:rPr>
                        <a:t> </a:t>
                      </a:r>
                      <a:r>
                        <a:rPr lang="en-GB" sz="2000" b="0" i="0" u="none" strike="noStrike" dirty="0">
                          <a:solidFill>
                            <a:srgbClr val="000000"/>
                          </a:solidFill>
                          <a:effectLst/>
                          <a:latin typeface="Calibri" panose="020F0502020204030204" pitchFamily="34" charset="0"/>
                        </a:rPr>
                        <a:t>g/m</a:t>
                      </a:r>
                      <a:r>
                        <a:rPr lang="en-GB" sz="2000" b="0" i="0" u="none" strike="noStrike" baseline="30000" dirty="0">
                          <a:solidFill>
                            <a:srgbClr val="000000"/>
                          </a:solidFill>
                          <a:effectLst/>
                          <a:latin typeface="Calibri" panose="020F0502020204030204" pitchFamily="34" charset="0"/>
                        </a:rPr>
                        <a:t>3</a:t>
                      </a:r>
                      <a:endParaRPr lang="en-CY" sz="2000" b="1"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6160821"/>
                  </a:ext>
                </a:extLst>
              </a:tr>
              <a:tr h="471889">
                <a:tc>
                  <a:txBody>
                    <a:bodyPr/>
                    <a:lstStyle/>
                    <a:p>
                      <a:pPr algn="ctr" fontAlgn="b"/>
                      <a:r>
                        <a:rPr lang="en-GB" sz="2000" b="0" i="0" u="none" strike="noStrike" dirty="0">
                          <a:solidFill>
                            <a:srgbClr val="000000"/>
                          </a:solidFill>
                          <a:effectLst/>
                          <a:latin typeface="Calibri" panose="020F0502020204030204" pitchFamily="34" charset="0"/>
                        </a:rPr>
                        <a:t>0.21%</a:t>
                      </a:r>
                    </a:p>
                  </a:txBody>
                  <a:tcPr marL="8626" marR="8626" marT="8626" marB="0"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12.03%</a:t>
                      </a:r>
                    </a:p>
                  </a:txBody>
                  <a:tcPr marL="8626" marR="8626" marT="86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42.67%</a:t>
                      </a:r>
                    </a:p>
                  </a:txBody>
                  <a:tcPr marL="8626" marR="8626" marT="86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45.09%</a:t>
                      </a:r>
                    </a:p>
                  </a:txBody>
                  <a:tcPr marL="8626" marR="8626" marT="86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 of </a:t>
                      </a:r>
                      <a:r>
                        <a:rPr lang="en-US" sz="2000" b="0" i="0" u="none" strike="noStrike" dirty="0">
                          <a:solidFill>
                            <a:srgbClr val="000000"/>
                          </a:solidFill>
                          <a:effectLst/>
                          <a:latin typeface="Calibri" panose="020F0502020204030204" pitchFamily="34" charset="0"/>
                        </a:rPr>
                        <a:t>CO</a:t>
                      </a:r>
                      <a:r>
                        <a:rPr lang="en-US" sz="2000" b="0" i="0" u="none" strike="noStrike" baseline="-25000" dirty="0">
                          <a:solidFill>
                            <a:srgbClr val="000000"/>
                          </a:solidFill>
                          <a:effectLst/>
                          <a:latin typeface="Calibri" panose="020F0502020204030204" pitchFamily="34" charset="0"/>
                        </a:rPr>
                        <a:t>2</a:t>
                      </a:r>
                      <a:endParaRPr lang="en-CY" sz="2000" b="0" i="0" u="none" strike="noStrike" baseline="-25000"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99716832"/>
                  </a:ext>
                </a:extLst>
              </a:tr>
            </a:tbl>
          </a:graphicData>
        </a:graphic>
      </p:graphicFrame>
    </p:spTree>
    <p:extLst>
      <p:ext uri="{BB962C8B-B14F-4D97-AF65-F5344CB8AC3E}">
        <p14:creationId xmlns:p14="http://schemas.microsoft.com/office/powerpoint/2010/main" val="371008123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flying, plane&#10;&#10;Description automatically generated">
            <a:extLst>
              <a:ext uri="{FF2B5EF4-FFF2-40B4-BE49-F238E27FC236}">
                <a16:creationId xmlns:a16="http://schemas.microsoft.com/office/drawing/2014/main" id="{21415284-6283-3D61-9E53-2967F1F4422B}"/>
              </a:ext>
            </a:extLst>
          </p:cNvPr>
          <p:cNvPicPr>
            <a:picLocks noChangeAspect="1"/>
          </p:cNvPicPr>
          <p:nvPr/>
        </p:nvPicPr>
        <p:blipFill rotWithShape="1">
          <a:blip r:embed="rId2">
            <a:extLst>
              <a:ext uri="{28A0092B-C50C-407E-A947-70E740481C1C}">
                <a14:useLocalDpi xmlns:a14="http://schemas.microsoft.com/office/drawing/2010/main"/>
              </a:ext>
            </a:extLst>
          </a:blip>
          <a:srcRect t="2902" r="-2" b="14535"/>
          <a:stretch/>
        </p:blipFill>
        <p:spPr>
          <a:xfrm>
            <a:off x="248" y="0"/>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extBox 1">
            <a:extLst>
              <a:ext uri="{FF2B5EF4-FFF2-40B4-BE49-F238E27FC236}">
                <a16:creationId xmlns:a16="http://schemas.microsoft.com/office/drawing/2014/main" id="{384B1005-772D-4241-9080-2791676ADCF5}"/>
              </a:ext>
            </a:extLst>
          </p:cNvPr>
          <p:cNvSpPr txBox="1"/>
          <p:nvPr/>
        </p:nvSpPr>
        <p:spPr>
          <a:xfrm>
            <a:off x="474784" y="1107831"/>
            <a:ext cx="8229600" cy="2936457"/>
          </a:xfrm>
          <a:prstGeom prst="rect">
            <a:avLst/>
          </a:prstGeom>
        </p:spPr>
        <p:txBody>
          <a:bodyPr vert="horz" lIns="91440" tIns="45720" rIns="91440" bIns="45720" rtlCol="0" anchor="b">
            <a:noAutofit/>
          </a:bodyPr>
          <a:lstStyle/>
          <a:p>
            <a:pPr>
              <a:lnSpc>
                <a:spcPct val="170000"/>
              </a:lnSpc>
              <a:spcBef>
                <a:spcPct val="0"/>
              </a:spcBef>
              <a:spcAft>
                <a:spcPts val="600"/>
              </a:spcAft>
            </a:pPr>
            <a:r>
              <a:rPr lang="en-US" sz="2800" dirty="0">
                <a:solidFill>
                  <a:srgbClr val="EBEBEB"/>
                </a:solidFill>
                <a:latin typeface="Calibri" panose="020F0502020204030204" pitchFamily="34" charset="0"/>
                <a:ea typeface="+mj-ea"/>
                <a:cs typeface="Calibri" panose="020F0502020204030204" pitchFamily="34" charset="0"/>
              </a:rPr>
              <a:t>Carbon emissions from leakages alone is equivalent to: </a:t>
            </a:r>
          </a:p>
          <a:p>
            <a:pPr marL="342900" indent="-342900">
              <a:spcBef>
                <a:spcPct val="0"/>
              </a:spcBef>
              <a:spcAft>
                <a:spcPts val="600"/>
              </a:spcAft>
              <a:buFont typeface="Arial" panose="020B0604020202020204" pitchFamily="34" charset="0"/>
              <a:buChar char="•"/>
            </a:pPr>
            <a:r>
              <a:rPr lang="en-US" sz="2800" dirty="0">
                <a:solidFill>
                  <a:srgbClr val="EBEBEB"/>
                </a:solidFill>
                <a:latin typeface="Calibri" panose="020F0502020204030204" pitchFamily="34" charset="0"/>
                <a:ea typeface="+mj-ea"/>
                <a:cs typeface="Calibri" panose="020F0502020204030204" pitchFamily="34" charset="0"/>
              </a:rPr>
              <a:t>A plane annually circumnavigating the earth 52,419 times  </a:t>
            </a:r>
          </a:p>
          <a:p>
            <a:pPr>
              <a:spcBef>
                <a:spcPct val="0"/>
              </a:spcBef>
              <a:spcAft>
                <a:spcPts val="600"/>
              </a:spcAft>
            </a:pPr>
            <a:r>
              <a:rPr lang="en-US" sz="2800" dirty="0">
                <a:solidFill>
                  <a:srgbClr val="EBEBEB"/>
                </a:solidFill>
                <a:latin typeface="Calibri" panose="020F0502020204030204" pitchFamily="34" charset="0"/>
                <a:ea typeface="+mj-ea"/>
                <a:cs typeface="Calibri" panose="020F0502020204030204" pitchFamily="34" charset="0"/>
              </a:rPr>
              <a:t>Or </a:t>
            </a:r>
          </a:p>
          <a:p>
            <a:pPr marL="342900" indent="-342900">
              <a:spcBef>
                <a:spcPct val="0"/>
              </a:spcBef>
              <a:spcAft>
                <a:spcPts val="600"/>
              </a:spcAft>
              <a:buFont typeface="Arial" panose="020B0604020202020204" pitchFamily="34" charset="0"/>
              <a:buChar char="•"/>
            </a:pPr>
            <a:r>
              <a:rPr lang="en-US" sz="2800" dirty="0">
                <a:solidFill>
                  <a:srgbClr val="EBEBEB"/>
                </a:solidFill>
                <a:latin typeface="Calibri" panose="020F0502020204030204" pitchFamily="34" charset="0"/>
                <a:ea typeface="+mj-ea"/>
                <a:cs typeface="Calibri" panose="020F0502020204030204" pitchFamily="34" charset="0"/>
              </a:rPr>
              <a:t>To offset the footprint annually planting  218.4 million hectares of trees – equivalent in size to a quarter of Brazil, the fifth largest country in the world</a:t>
            </a:r>
            <a:r>
              <a:rPr lang="en-US" sz="2400" dirty="0">
                <a:solidFill>
                  <a:srgbClr val="EBEBEB"/>
                </a:solidFill>
                <a:ea typeface="+mj-ea"/>
                <a:cs typeface="Calibri" panose="020F0502020204030204" pitchFamily="34" charset="0"/>
              </a:rPr>
              <a:t>.</a:t>
            </a:r>
          </a:p>
        </p:txBody>
      </p:sp>
      <p:sp>
        <p:nvSpPr>
          <p:cNvPr id="3" name="TextBox 2">
            <a:extLst>
              <a:ext uri="{FF2B5EF4-FFF2-40B4-BE49-F238E27FC236}">
                <a16:creationId xmlns:a16="http://schemas.microsoft.com/office/drawing/2014/main" id="{8F12C3C0-991D-2F3B-5ECE-B71455A28704}"/>
              </a:ext>
            </a:extLst>
          </p:cNvPr>
          <p:cNvSpPr txBox="1"/>
          <p:nvPr/>
        </p:nvSpPr>
        <p:spPr>
          <a:xfrm>
            <a:off x="430824" y="4826724"/>
            <a:ext cx="8185638" cy="1815882"/>
          </a:xfrm>
          <a:prstGeom prst="rect">
            <a:avLst/>
          </a:prstGeom>
          <a:noFill/>
          <a:ln>
            <a:solidFill>
              <a:srgbClr val="FF0000"/>
            </a:solidFill>
          </a:ln>
        </p:spPr>
        <p:txBody>
          <a:bodyPr wrap="square" rtlCol="0">
            <a:spAutoFit/>
          </a:bodyPr>
          <a:lstStyle/>
          <a:p>
            <a:pPr algn="ctr"/>
            <a:r>
              <a:rPr lang="en-US" sz="2800" dirty="0">
                <a:latin typeface="Calibri" panose="020F0502020204030204" pitchFamily="34" charset="0"/>
                <a:cs typeface="Calibri" panose="020F0502020204030204" pitchFamily="34" charset="0"/>
              </a:rPr>
              <a:t>To offset the Carbon Emissions from Leakage only, if no action is taken and leakage remains the same, the whole of the Earth’s land area will be planted with trees over the next 64 years</a:t>
            </a:r>
            <a:r>
              <a:rPr lang="en-US" sz="2400" dirty="0">
                <a:cs typeface="Calibri" panose="020F0502020204030204" pitchFamily="34" charset="0"/>
              </a:rPr>
              <a:t>.</a:t>
            </a:r>
            <a:endParaRPr lang="en-CY" sz="2400" dirty="0">
              <a:cs typeface="Calibri" panose="020F0502020204030204" pitchFamily="34" charset="0"/>
            </a:endParaRPr>
          </a:p>
        </p:txBody>
      </p:sp>
    </p:spTree>
    <p:extLst>
      <p:ext uri="{BB962C8B-B14F-4D97-AF65-F5344CB8AC3E}">
        <p14:creationId xmlns:p14="http://schemas.microsoft.com/office/powerpoint/2010/main" val="354982761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0F171F-BF9B-48C5-9DC7-FFF9CF4DD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B1CE1D-B45A-432B-A782-860C949FE720}"/>
              </a:ext>
            </a:extLst>
          </p:cNvPr>
          <p:cNvSpPr>
            <a:spLocks noGrp="1"/>
          </p:cNvSpPr>
          <p:nvPr>
            <p:ph type="title"/>
          </p:nvPr>
        </p:nvSpPr>
        <p:spPr>
          <a:xfrm>
            <a:off x="808439" y="1003160"/>
            <a:ext cx="2400753" cy="4746172"/>
          </a:xfrm>
        </p:spPr>
        <p:txBody>
          <a:bodyPr vert="horz" lIns="91440" tIns="45720" rIns="91440" bIns="45720" rtlCol="0" anchor="ctr">
            <a:normAutofit/>
          </a:bodyPr>
          <a:lstStyle/>
          <a:p>
            <a:pPr algn="l"/>
            <a:r>
              <a:rPr lang="en-US" sz="2800" b="0" dirty="0">
                <a:solidFill>
                  <a:schemeClr val="tx2"/>
                </a:solidFill>
                <a:latin typeface="Calibri" panose="020F0502020204030204" pitchFamily="34" charset="0"/>
                <a:cs typeface="Calibri" panose="020F0502020204030204" pitchFamily="34" charset="0"/>
              </a:rPr>
              <a:t>where it all started </a:t>
            </a:r>
            <a:br>
              <a:rPr lang="en-US" sz="2800" b="0" dirty="0">
                <a:solidFill>
                  <a:schemeClr val="tx2"/>
                </a:solidFill>
                <a:latin typeface="Calibri" panose="020F0502020204030204" pitchFamily="34" charset="0"/>
                <a:cs typeface="Calibri" panose="020F0502020204030204" pitchFamily="34" charset="0"/>
              </a:rPr>
            </a:br>
            <a:br>
              <a:rPr lang="en-US" sz="2800" b="0" dirty="0">
                <a:solidFill>
                  <a:schemeClr val="tx2"/>
                </a:solidFill>
                <a:latin typeface="Calibri" panose="020F0502020204030204" pitchFamily="34" charset="0"/>
                <a:cs typeface="Calibri" panose="020F0502020204030204" pitchFamily="34" charset="0"/>
              </a:rPr>
            </a:br>
            <a:r>
              <a:rPr lang="en-US" sz="2800" b="0" dirty="0">
                <a:solidFill>
                  <a:schemeClr val="tx2"/>
                </a:solidFill>
                <a:latin typeface="Calibri" panose="020F0502020204030204" pitchFamily="34" charset="0"/>
                <a:cs typeface="Calibri" panose="020F0502020204030204" pitchFamily="34" charset="0"/>
              </a:rPr>
              <a:t>Paris agreement 2015 </a:t>
            </a:r>
          </a:p>
        </p:txBody>
      </p:sp>
      <p:cxnSp>
        <p:nvCxnSpPr>
          <p:cNvPr id="12" name="Straight Connector 11">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436"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FEE422F-9ACD-F62D-3595-1BC2E979097D}"/>
              </a:ext>
            </a:extLst>
          </p:cNvPr>
          <p:cNvSpPr txBox="1"/>
          <p:nvPr/>
        </p:nvSpPr>
        <p:spPr>
          <a:xfrm>
            <a:off x="3314700" y="518747"/>
            <a:ext cx="5547945" cy="5978768"/>
          </a:xfrm>
          <a:prstGeom prst="rect">
            <a:avLst/>
          </a:prstGeom>
        </p:spPr>
        <p:txBody>
          <a:bodyPr vert="horz" lIns="91440" tIns="45720" rIns="91440" bIns="45720" rtlCol="0" anchor="ctr">
            <a:normAutofit fontScale="92500" lnSpcReduction="10000"/>
          </a:bodyPr>
          <a:lstStyle/>
          <a:p>
            <a:pPr lvl="1" indent="-228600" defTabSz="914400">
              <a:lnSpc>
                <a:spcPct val="110000"/>
              </a:lnSpc>
              <a:spcAft>
                <a:spcPts val="800"/>
              </a:spcAft>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At COP 21 in Paris, on 12 December 2015, Parties to the UNFCCC being nearly 200 countries reached a landmark agreement to combat climate change and to accelerate and intensify the actions and investments needed for a sustainable low carbon future.</a:t>
            </a:r>
          </a:p>
          <a:p>
            <a:pPr lvl="1" indent="-228600" defTabSz="914400">
              <a:lnSpc>
                <a:spcPct val="110000"/>
              </a:lnSpc>
              <a:spcAft>
                <a:spcPts val="800"/>
              </a:spcAft>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It also prescribes that Parties shall communicate their NDCs (plans) every 5 years and provide information necessary for clarity and transparency. To set a firm foundation for higher ambition, each successive NDC will represent a progression beyond the previous one and reflect the highest possible ambition.</a:t>
            </a:r>
          </a:p>
          <a:p>
            <a:pPr marL="228600" lvl="1" defTabSz="914400">
              <a:lnSpc>
                <a:spcPct val="110000"/>
              </a:lnSpc>
              <a:spcAft>
                <a:spcPts val="800"/>
              </a:spcAft>
            </a:pPr>
            <a:r>
              <a:rPr lang="en-US" sz="210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Main goals are </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Limit temperature rise 'well below' 2 C.</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First universal climate agreement. </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Helping poorer nations. </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Publishing greenhouse gas reduction targets. </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Carbon neutral by 2050.</a:t>
            </a:r>
          </a:p>
          <a:p>
            <a:pPr indent="-228600" defTabSz="914400">
              <a:lnSpc>
                <a:spcPct val="110000"/>
              </a:lnSpc>
              <a:spcAft>
                <a:spcPts val="800"/>
              </a:spcAft>
              <a:buFont typeface="Arial" panose="020B0604020202020204" pitchFamily="34" charset="0"/>
              <a:buChar char="•"/>
            </a:pPr>
            <a:endParaRPr lang="en-US" sz="1400" dirty="0">
              <a:solidFill>
                <a:schemeClr val="tx1">
                  <a:lumMod val="85000"/>
                  <a:lumOff val="15000"/>
                </a:schemeClr>
              </a:solidFill>
              <a:effectLst>
                <a:outerShdw blurRad="50800" dist="38100" dir="2700000" algn="tl" rotWithShape="0">
                  <a:srgbClr val="000000">
                    <a:alpha val="48000"/>
                  </a:srgbClr>
                </a:outerShdw>
              </a:effectLst>
            </a:endParaRPr>
          </a:p>
        </p:txBody>
      </p:sp>
    </p:spTree>
    <p:extLst>
      <p:ext uri="{BB962C8B-B14F-4D97-AF65-F5344CB8AC3E}">
        <p14:creationId xmlns:p14="http://schemas.microsoft.com/office/powerpoint/2010/main" val="241678851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1308" y="306510"/>
            <a:ext cx="7886700" cy="993775"/>
          </a:xfrm>
        </p:spPr>
        <p:txBody>
          <a:bodyPr>
            <a:noAutofit/>
          </a:bodyPr>
          <a:lstStyle/>
          <a:p>
            <a:r>
              <a:rPr lang="en-GB" sz="3200" b="0" dirty="0">
                <a:latin typeface="Calibri" panose="020F0502020204030204" pitchFamily="34" charset="0"/>
                <a:cs typeface="Calibri" panose="020F0502020204030204" pitchFamily="34" charset="0"/>
              </a:rPr>
              <a:t>NRW Reduction Strategy – Real Losses</a:t>
            </a:r>
            <a:endParaRPr lang="en-GB" sz="3200" dirty="0">
              <a:latin typeface="Calibri" panose="020F0502020204030204" pitchFamily="34" charset="0"/>
              <a:cs typeface="Calibri" panose="020F0502020204030204" pitchFamily="34" charset="0"/>
            </a:endParaRPr>
          </a:p>
        </p:txBody>
      </p:sp>
      <p:sp>
        <p:nvSpPr>
          <p:cNvPr id="5" name="Rectangle 4"/>
          <p:cNvSpPr/>
          <p:nvPr/>
        </p:nvSpPr>
        <p:spPr>
          <a:xfrm>
            <a:off x="3174022" y="2769423"/>
            <a:ext cx="2446849" cy="1680374"/>
          </a:xfrm>
          <a:prstGeom prst="rect">
            <a:avLst/>
          </a:prstGeom>
          <a:solidFill>
            <a:schemeClr val="tx1">
              <a:lumMod val="75000"/>
              <a:lumOff val="25000"/>
            </a:schemeClr>
          </a:solidFill>
          <a:ln w="444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b="1" dirty="0"/>
          </a:p>
          <a:p>
            <a:pPr algn="ctr"/>
            <a:r>
              <a:rPr lang="en-GB" sz="1200" b="1" dirty="0"/>
              <a:t>Potentially recoverable </a:t>
            </a:r>
          </a:p>
          <a:p>
            <a:pPr algn="ctr"/>
            <a:r>
              <a:rPr lang="en-GB" sz="1200" b="1" dirty="0"/>
              <a:t>Physical Losses</a:t>
            </a:r>
          </a:p>
        </p:txBody>
      </p:sp>
      <p:sp>
        <p:nvSpPr>
          <p:cNvPr id="7" name="Right Arrow 6"/>
          <p:cNvSpPr/>
          <p:nvPr/>
        </p:nvSpPr>
        <p:spPr>
          <a:xfrm>
            <a:off x="1412588" y="2747959"/>
            <a:ext cx="1752951" cy="168037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Speed and quality of repairs</a:t>
            </a:r>
          </a:p>
        </p:txBody>
      </p:sp>
      <p:sp>
        <p:nvSpPr>
          <p:cNvPr id="8" name="Right Arrow 7"/>
          <p:cNvSpPr/>
          <p:nvPr/>
        </p:nvSpPr>
        <p:spPr>
          <a:xfrm flipH="1">
            <a:off x="5628939" y="2771540"/>
            <a:ext cx="1890272" cy="1538811"/>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Active leakage control</a:t>
            </a:r>
          </a:p>
        </p:txBody>
      </p:sp>
      <p:sp>
        <p:nvSpPr>
          <p:cNvPr id="9" name="Right Arrow 8"/>
          <p:cNvSpPr/>
          <p:nvPr/>
        </p:nvSpPr>
        <p:spPr>
          <a:xfrm rot="5400000" flipH="1">
            <a:off x="3624698" y="3929919"/>
            <a:ext cx="1545496" cy="265527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latin typeface="Calibri" panose="020F0502020204030204" pitchFamily="34" charset="0"/>
                <a:cs typeface="Calibri" panose="020F0502020204030204" pitchFamily="34" charset="0"/>
              </a:rPr>
              <a:t>Asset management</a:t>
            </a:r>
          </a:p>
        </p:txBody>
      </p:sp>
      <p:sp>
        <p:nvSpPr>
          <p:cNvPr id="10" name="Right Arrow 9"/>
          <p:cNvSpPr/>
          <p:nvPr/>
        </p:nvSpPr>
        <p:spPr>
          <a:xfrm rot="16200000" flipH="1" flipV="1">
            <a:off x="3703423" y="758005"/>
            <a:ext cx="1315121" cy="265527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latin typeface="Calibri" panose="020F0502020204030204" pitchFamily="34" charset="0"/>
                <a:cs typeface="Calibri" panose="020F0502020204030204" pitchFamily="34" charset="0"/>
              </a:rPr>
              <a:t>Pressure management</a:t>
            </a:r>
          </a:p>
        </p:txBody>
      </p:sp>
      <p:sp>
        <p:nvSpPr>
          <p:cNvPr id="11" name="Rectangle 10"/>
          <p:cNvSpPr/>
          <p:nvPr/>
        </p:nvSpPr>
        <p:spPr>
          <a:xfrm>
            <a:off x="3445394" y="2769421"/>
            <a:ext cx="1904103" cy="135416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endParaRPr lang="en-GB" sz="1200" b="1" dirty="0"/>
          </a:p>
          <a:p>
            <a:pPr algn="ctr"/>
            <a:endParaRPr lang="en-GB" sz="1200" b="1" dirty="0"/>
          </a:p>
          <a:p>
            <a:pPr algn="ctr"/>
            <a:endParaRPr lang="en-GB" sz="1200" b="1" dirty="0"/>
          </a:p>
          <a:p>
            <a:pPr algn="ctr"/>
            <a:r>
              <a:rPr lang="en-GB" sz="1600" b="1" dirty="0">
                <a:latin typeface="Calibri" panose="020F0502020204030204" pitchFamily="34" charset="0"/>
                <a:cs typeface="Calibri" panose="020F0502020204030204" pitchFamily="34" charset="0"/>
              </a:rPr>
              <a:t>Economic level of Real Losses</a:t>
            </a:r>
          </a:p>
        </p:txBody>
      </p:sp>
      <p:sp>
        <p:nvSpPr>
          <p:cNvPr id="6" name="Rectangle 5"/>
          <p:cNvSpPr/>
          <p:nvPr/>
        </p:nvSpPr>
        <p:spPr>
          <a:xfrm>
            <a:off x="3608863" y="2834735"/>
            <a:ext cx="1577163" cy="8010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Unavoidable Annual Real Losses</a:t>
            </a:r>
          </a:p>
        </p:txBody>
      </p:sp>
      <p:cxnSp>
        <p:nvCxnSpPr>
          <p:cNvPr id="13" name="Straight Arrow Connector 12"/>
          <p:cNvCxnSpPr/>
          <p:nvPr/>
        </p:nvCxnSpPr>
        <p:spPr>
          <a:xfrm flipV="1">
            <a:off x="2243278" y="4409588"/>
            <a:ext cx="895574" cy="3350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15410" y="4629396"/>
            <a:ext cx="1179161" cy="7231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Current Real Losses</a:t>
            </a:r>
          </a:p>
        </p:txBody>
      </p:sp>
    </p:spTree>
    <p:extLst>
      <p:ext uri="{BB962C8B-B14F-4D97-AF65-F5344CB8AC3E}">
        <p14:creationId xmlns:p14="http://schemas.microsoft.com/office/powerpoint/2010/main" val="161129887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E8A8F28-F95B-4084-AA3D-9200D4373C80}"/>
              </a:ext>
            </a:extLst>
          </p:cNvPr>
          <p:cNvSpPr>
            <a:spLocks noGrp="1"/>
          </p:cNvSpPr>
          <p:nvPr>
            <p:ph type="title"/>
          </p:nvPr>
        </p:nvSpPr>
        <p:spPr>
          <a:xfrm>
            <a:off x="641386" y="231532"/>
            <a:ext cx="7765321" cy="1326321"/>
          </a:xfrm>
        </p:spPr>
        <p:txBody>
          <a:bodyPr>
            <a:noAutofit/>
          </a:bodyPr>
          <a:lstStyle/>
          <a:p>
            <a:r>
              <a:rPr lang="de-AT" sz="3200" b="0" dirty="0">
                <a:latin typeface="Calibri" panose="020F0502020204030204" pitchFamily="34" charset="0"/>
                <a:cs typeface="Calibri" panose="020F0502020204030204" pitchFamily="34" charset="0"/>
              </a:rPr>
              <a:t>How much water is lost from all urban distribution systems? </a:t>
            </a:r>
            <a:endParaRPr lang="en-US" sz="3200" b="0" dirty="0">
              <a:latin typeface="Calibri" panose="020F0502020204030204" pitchFamily="34" charset="0"/>
              <a:cs typeface="Calibri" panose="020F0502020204030204" pitchFamily="34" charset="0"/>
            </a:endParaRPr>
          </a:p>
        </p:txBody>
      </p:sp>
      <p:pic>
        <p:nvPicPr>
          <p:cNvPr id="8" name="Picture 7" descr="A picture containing water, reef, blue, riding&#10;&#10;Description automatically generated">
            <a:extLst>
              <a:ext uri="{FF2B5EF4-FFF2-40B4-BE49-F238E27FC236}">
                <a16:creationId xmlns:a16="http://schemas.microsoft.com/office/drawing/2014/main" id="{83A14669-2317-48B3-B8A9-B438EB1C57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91076"/>
            <a:ext cx="9144000" cy="2509675"/>
          </a:xfrm>
          <a:prstGeom prst="rect">
            <a:avLst/>
          </a:prstGeom>
        </p:spPr>
      </p:pic>
      <p:sp>
        <p:nvSpPr>
          <p:cNvPr id="9" name="Inhaltsplatzhalter 5">
            <a:extLst>
              <a:ext uri="{FF2B5EF4-FFF2-40B4-BE49-F238E27FC236}">
                <a16:creationId xmlns:a16="http://schemas.microsoft.com/office/drawing/2014/main" id="{14C2F663-6429-414E-B2A9-F3CDA8C2616F}"/>
              </a:ext>
            </a:extLst>
          </p:cNvPr>
          <p:cNvSpPr>
            <a:spLocks noGrp="1"/>
          </p:cNvSpPr>
          <p:nvPr>
            <p:ph idx="1"/>
          </p:nvPr>
        </p:nvSpPr>
        <p:spPr>
          <a:xfrm>
            <a:off x="267890" y="1362936"/>
            <a:ext cx="8601075" cy="1706484"/>
          </a:xfrm>
        </p:spPr>
        <p:txBody>
          <a:bodyPr>
            <a:noAutofit/>
          </a:bodyPr>
          <a:lstStyle/>
          <a:p>
            <a:pPr marL="0" indent="0" algn="ctr">
              <a:spcAft>
                <a:spcPts val="2250"/>
              </a:spcAft>
              <a:buNone/>
            </a:pPr>
            <a:r>
              <a:rPr lang="en-US" sz="4400" b="1" dirty="0">
                <a:solidFill>
                  <a:srgbClr val="FFFF00"/>
                </a:solidFill>
                <a:latin typeface="Calibri" panose="020F0502020204030204" pitchFamily="34" charset="0"/>
                <a:cs typeface="Calibri" panose="020F0502020204030204" pitchFamily="34" charset="0"/>
              </a:rPr>
              <a:t>346,000,000,000</a:t>
            </a:r>
            <a:r>
              <a:rPr lang="en-US" sz="4400" b="1" dirty="0">
                <a:solidFill>
                  <a:srgbClr val="C00000"/>
                </a:solidFill>
                <a:latin typeface="Calibri" panose="020F0502020204030204" pitchFamily="34" charset="0"/>
                <a:cs typeface="Calibri" panose="020F0502020204030204" pitchFamily="34" charset="0"/>
              </a:rPr>
              <a:t> </a:t>
            </a:r>
            <a:r>
              <a:rPr lang="en-US" sz="4400" dirty="0">
                <a:latin typeface="Calibri" panose="020F0502020204030204" pitchFamily="34" charset="0"/>
                <a:cs typeface="Calibri" panose="020F0502020204030204" pitchFamily="34" charset="0"/>
              </a:rPr>
              <a:t>litres per day</a:t>
            </a:r>
          </a:p>
          <a:p>
            <a:pPr marL="0" indent="0" algn="ctr">
              <a:spcAft>
                <a:spcPts val="2250"/>
              </a:spcAft>
              <a:buNone/>
            </a:pPr>
            <a:r>
              <a:rPr lang="en-US" sz="4400" dirty="0">
                <a:latin typeface="Calibri" panose="020F0502020204030204" pitchFamily="34" charset="0"/>
                <a:cs typeface="Calibri" panose="020F0502020204030204" pitchFamily="34" charset="0"/>
              </a:rPr>
              <a:t>Enough to supply </a:t>
            </a:r>
            <a:r>
              <a:rPr lang="en-US" sz="4400" b="1" dirty="0">
                <a:solidFill>
                  <a:srgbClr val="FFFF00"/>
                </a:solidFill>
                <a:latin typeface="Calibri" panose="020F0502020204030204" pitchFamily="34" charset="0"/>
                <a:cs typeface="Calibri" panose="020F0502020204030204" pitchFamily="34" charset="0"/>
              </a:rPr>
              <a:t>2 billion people</a:t>
            </a:r>
            <a:endParaRPr lang="en-US" sz="4400" dirty="0">
              <a:solidFill>
                <a:srgbClr val="FFFF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9A454E-67F2-4317-84AD-BBAEFB6A9DD6}"/>
              </a:ext>
            </a:extLst>
          </p:cNvPr>
          <p:cNvSpPr txBox="1"/>
          <p:nvPr/>
        </p:nvSpPr>
        <p:spPr>
          <a:xfrm>
            <a:off x="6213882" y="6046653"/>
            <a:ext cx="2930118" cy="738664"/>
          </a:xfrm>
          <a:prstGeom prst="rect">
            <a:avLst/>
          </a:prstGeom>
          <a:solidFill>
            <a:srgbClr val="7F7F7F">
              <a:alpha val="52157"/>
            </a:srgbClr>
          </a:solidFill>
        </p:spPr>
        <p:txBody>
          <a:bodyPr wrap="square" rtlCol="0">
            <a:spAutoFit/>
          </a:bodyPr>
          <a:lstStyle/>
          <a:p>
            <a:pPr defTabSz="685800">
              <a:defRPr/>
            </a:pPr>
            <a:r>
              <a:rPr lang="de-AT" sz="1050" dirty="0">
                <a:solidFill>
                  <a:prstClr val="black"/>
                </a:solidFill>
                <a:latin typeface="Calibri" panose="020F0502020204030204"/>
              </a:rPr>
              <a:t>Source: </a:t>
            </a:r>
          </a:p>
          <a:p>
            <a:pPr defTabSz="685800">
              <a:defRPr/>
            </a:pPr>
            <a:r>
              <a:rPr lang="en-US" sz="1050" dirty="0">
                <a:solidFill>
                  <a:prstClr val="black"/>
                </a:solidFill>
                <a:latin typeface="AdvOT3b24fb65.B"/>
              </a:rPr>
              <a:t>Quantifying the global non-revenue water problem</a:t>
            </a:r>
          </a:p>
          <a:p>
            <a:pPr defTabSz="685800">
              <a:defRPr/>
            </a:pPr>
            <a:r>
              <a:rPr lang="en-US" sz="1050" dirty="0">
                <a:solidFill>
                  <a:prstClr val="black"/>
                </a:solidFill>
                <a:latin typeface="AdvOT99ad3856"/>
              </a:rPr>
              <a:t>R. Liemberger and A. Wyatt, IWA Publishing 2019</a:t>
            </a: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15439533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ECA3-9506-5791-D5CF-746457F9BB75}"/>
              </a:ext>
            </a:extLst>
          </p:cNvPr>
          <p:cNvSpPr>
            <a:spLocks noGrp="1"/>
          </p:cNvSpPr>
          <p:nvPr>
            <p:ph type="title"/>
          </p:nvPr>
        </p:nvSpPr>
        <p:spPr>
          <a:xfrm>
            <a:off x="5667115" y="1551810"/>
            <a:ext cx="3072438" cy="3028983"/>
          </a:xfrm>
        </p:spPr>
        <p:txBody>
          <a:bodyPr vert="horz" lIns="91440" tIns="45720" rIns="91440" bIns="45720" rtlCol="0" anchor="b">
            <a:noAutofit/>
          </a:bodyPr>
          <a:lstStyle/>
          <a:p>
            <a:pPr algn="l">
              <a:lnSpc>
                <a:spcPct val="90000"/>
              </a:lnSpc>
            </a:pPr>
            <a:r>
              <a:rPr lang="en-US" sz="2800" b="0" cap="none" dirty="0">
                <a:latin typeface="Calibri" panose="020F0502020204030204" pitchFamily="34" charset="0"/>
                <a:cs typeface="Calibri" panose="020F0502020204030204" pitchFamily="34" charset="0"/>
              </a:rPr>
              <a:t>How does the carbon footprint reflect in decision making when planning the repair or reducing real losses?</a:t>
            </a:r>
          </a:p>
        </p:txBody>
      </p:sp>
      <p:pic>
        <p:nvPicPr>
          <p:cNvPr id="9" name="Content Placeholder 3">
            <a:extLst>
              <a:ext uri="{FF2B5EF4-FFF2-40B4-BE49-F238E27FC236}">
                <a16:creationId xmlns:a16="http://schemas.microsoft.com/office/drawing/2014/main" id="{194982EF-D7F0-B7FB-CAEA-745FF291AA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558" r="14558" b="-1"/>
          <a:stretch/>
        </p:blipFill>
        <p:spPr>
          <a:xfrm>
            <a:off x="599304" y="786117"/>
            <a:ext cx="4684014"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141587520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94A-03D5-740C-6E18-7BD39CC9ED79}"/>
              </a:ext>
            </a:extLst>
          </p:cNvPr>
          <p:cNvSpPr>
            <a:spLocks noGrp="1"/>
          </p:cNvSpPr>
          <p:nvPr>
            <p:ph type="title"/>
          </p:nvPr>
        </p:nvSpPr>
        <p:spPr>
          <a:xfrm>
            <a:off x="3130061" y="5482817"/>
            <a:ext cx="6119446" cy="1507067"/>
          </a:xfrm>
        </p:spPr>
        <p:txBody>
          <a:bodyPr vert="horz" lIns="91440" tIns="45720" rIns="91440" bIns="45720" rtlCol="0" anchor="ctr">
            <a:noAutofit/>
          </a:bodyPr>
          <a:lstStyle/>
          <a:p>
            <a:pPr>
              <a:lnSpc>
                <a:spcPct val="90000"/>
              </a:lnSpc>
            </a:pPr>
            <a:r>
              <a:rPr lang="en-US" sz="3200" b="0" dirty="0">
                <a:latin typeface="Calibri" panose="020F0502020204030204" pitchFamily="34" charset="0"/>
                <a:cs typeface="Calibri" panose="020F0502020204030204" pitchFamily="34" charset="0"/>
              </a:rPr>
              <a:t>Active leakage control</a:t>
            </a: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factors affecting Carbon</a:t>
            </a:r>
            <a:br>
              <a:rPr lang="en-US" sz="3600" b="0" dirty="0">
                <a:latin typeface="Calibri" panose="020F0502020204030204" pitchFamily="34" charset="0"/>
                <a:cs typeface="Calibri" panose="020F0502020204030204" pitchFamily="34" charset="0"/>
              </a:rPr>
            </a:br>
            <a:endParaRPr lang="en-US" sz="3600" b="0" dirty="0">
              <a:latin typeface="Calibri" panose="020F0502020204030204" pitchFamily="34" charset="0"/>
              <a:cs typeface="Calibri" panose="020F0502020204030204" pitchFamily="34" charset="0"/>
            </a:endParaRPr>
          </a:p>
        </p:txBody>
      </p:sp>
      <p:graphicFrame>
        <p:nvGraphicFramePr>
          <p:cNvPr id="90" name="Content Placeholder 2">
            <a:extLst>
              <a:ext uri="{FF2B5EF4-FFF2-40B4-BE49-F238E27FC236}">
                <a16:creationId xmlns:a16="http://schemas.microsoft.com/office/drawing/2014/main" id="{B82F7274-643A-EA07-FF2B-DAB56CE52DF7}"/>
              </a:ext>
            </a:extLst>
          </p:cNvPr>
          <p:cNvGraphicFramePr>
            <a:graphicFrameLocks noGrp="1"/>
          </p:cNvGraphicFramePr>
          <p:nvPr>
            <p:ph sz="half" idx="1"/>
            <p:extLst>
              <p:ext uri="{D42A27DB-BD31-4B8C-83A1-F6EECF244321}">
                <p14:modId xmlns:p14="http://schemas.microsoft.com/office/powerpoint/2010/main" val="3907087804"/>
              </p:ext>
            </p:extLst>
          </p:nvPr>
        </p:nvGraphicFramePr>
        <p:xfrm>
          <a:off x="3279531" y="272561"/>
          <a:ext cx="5732584" cy="5011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icture containing outdoor, road, man, person&#10;&#10;Description automatically generated">
            <a:extLst>
              <a:ext uri="{FF2B5EF4-FFF2-40B4-BE49-F238E27FC236}">
                <a16:creationId xmlns:a16="http://schemas.microsoft.com/office/drawing/2014/main" id="{F65330DA-32DB-C08C-3458-DA8FC6F550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2606" r="8475" b="-1"/>
          <a:stretch/>
        </p:blipFill>
        <p:spPr>
          <a:xfrm>
            <a:off x="334108" y="258848"/>
            <a:ext cx="2769480" cy="5483317"/>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Tree>
    <p:extLst>
      <p:ext uri="{BB962C8B-B14F-4D97-AF65-F5344CB8AC3E}">
        <p14:creationId xmlns:p14="http://schemas.microsoft.com/office/powerpoint/2010/main" val="25659996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94A-03D5-740C-6E18-7BD39CC9ED79}"/>
              </a:ext>
            </a:extLst>
          </p:cNvPr>
          <p:cNvSpPr>
            <a:spLocks noGrp="1"/>
          </p:cNvSpPr>
          <p:nvPr>
            <p:ph type="title"/>
          </p:nvPr>
        </p:nvSpPr>
        <p:spPr>
          <a:xfrm>
            <a:off x="2927839" y="5419315"/>
            <a:ext cx="6216161" cy="1851922"/>
          </a:xfrm>
        </p:spPr>
        <p:txBody>
          <a:bodyPr vert="horz" lIns="91440" tIns="45720" rIns="91440" bIns="45720" rtlCol="0" anchor="ctr">
            <a:noAutofit/>
          </a:bodyPr>
          <a:lstStyle/>
          <a:p>
            <a:pPr>
              <a:lnSpc>
                <a:spcPct val="90000"/>
              </a:lnSpc>
            </a:pPr>
            <a:r>
              <a:rPr lang="en-US" sz="2800" b="0" dirty="0">
                <a:latin typeface="Calibri" panose="020F0502020204030204" pitchFamily="34" charset="0"/>
                <a:cs typeface="Calibri" panose="020F0502020204030204" pitchFamily="34" charset="0"/>
              </a:rPr>
              <a:t>Asset Management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factors affecting Carbon</a:t>
            </a:r>
            <a:br>
              <a:rPr lang="en-US" dirty="0"/>
            </a:br>
            <a:endParaRPr lang="en-US" dirty="0"/>
          </a:p>
        </p:txBody>
      </p:sp>
      <p:graphicFrame>
        <p:nvGraphicFramePr>
          <p:cNvPr id="30" name="Content Placeholder 2">
            <a:extLst>
              <a:ext uri="{FF2B5EF4-FFF2-40B4-BE49-F238E27FC236}">
                <a16:creationId xmlns:a16="http://schemas.microsoft.com/office/drawing/2014/main" id="{D23AA7A6-33EA-8010-4AA1-FD82385C90B8}"/>
              </a:ext>
            </a:extLst>
          </p:cNvPr>
          <p:cNvGraphicFramePr>
            <a:graphicFrameLocks noGrp="1"/>
          </p:cNvGraphicFramePr>
          <p:nvPr>
            <p:ph sz="half" idx="1"/>
            <p:extLst>
              <p:ext uri="{D42A27DB-BD31-4B8C-83A1-F6EECF244321}">
                <p14:modId xmlns:p14="http://schemas.microsoft.com/office/powerpoint/2010/main" val="331025520"/>
              </p:ext>
            </p:extLst>
          </p:nvPr>
        </p:nvGraphicFramePr>
        <p:xfrm>
          <a:off x="2848709" y="448408"/>
          <a:ext cx="6128238" cy="4730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ject 3">
            <a:extLst>
              <a:ext uri="{FF2B5EF4-FFF2-40B4-BE49-F238E27FC236}">
                <a16:creationId xmlns:a16="http://schemas.microsoft.com/office/drawing/2014/main" id="{13791D53-0388-7EAA-9B0D-E9A34A4D13FA}"/>
              </a:ext>
            </a:extLst>
          </p:cNvPr>
          <p:cNvPicPr/>
          <p:nvPr/>
        </p:nvPicPr>
        <p:blipFill rotWithShape="1">
          <a:blip r:embed="rId7">
            <a:extLst>
              <a:ext uri="{28A0092B-C50C-407E-A947-70E740481C1C}">
                <a14:useLocalDpi xmlns:a14="http://schemas.microsoft.com/office/drawing/2010/main"/>
              </a:ext>
            </a:extLst>
          </a:blip>
          <a:srcRect l="9906" r="69354"/>
          <a:stretch/>
        </p:blipFill>
        <p:spPr>
          <a:xfrm>
            <a:off x="0" y="0"/>
            <a:ext cx="2528548"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140665110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18000"/>
                <a:satMod val="160000"/>
                <a:lumMod val="28000"/>
              </a:schemeClr>
              <a:schemeClr val="bg2">
                <a:tint val="95000"/>
                <a:satMod val="160000"/>
                <a:lumMod val="11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94A-03D5-740C-6E18-7BD39CC9ED79}"/>
              </a:ext>
            </a:extLst>
          </p:cNvPr>
          <p:cNvSpPr>
            <a:spLocks noGrp="1"/>
          </p:cNvSpPr>
          <p:nvPr>
            <p:ph type="title"/>
          </p:nvPr>
        </p:nvSpPr>
        <p:spPr>
          <a:xfrm>
            <a:off x="3880243" y="5311871"/>
            <a:ext cx="4755063" cy="1326321"/>
          </a:xfrm>
        </p:spPr>
        <p:txBody>
          <a:bodyPr vert="horz" lIns="91440" tIns="45720" rIns="91440" bIns="45720" rtlCol="0" anchor="ctr">
            <a:normAutofit/>
          </a:bodyPr>
          <a:lstStyle/>
          <a:p>
            <a:r>
              <a:rPr lang="en-US" sz="2800" b="0" dirty="0">
                <a:latin typeface="Calibri" panose="020F0502020204030204" pitchFamily="34" charset="0"/>
                <a:cs typeface="Calibri" panose="020F0502020204030204" pitchFamily="34" charset="0"/>
              </a:rPr>
              <a:t>Pressure Management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factors affecting Carbon</a:t>
            </a:r>
          </a:p>
        </p:txBody>
      </p:sp>
      <p:pic>
        <p:nvPicPr>
          <p:cNvPr id="4" name="Content Placeholder 9" descr="C:\Users\Sophie\Documents\All directories\BAHAMAS\PRV INSTALLATIONS\IMG-20130704-01283.jpg">
            <a:extLst>
              <a:ext uri="{FF2B5EF4-FFF2-40B4-BE49-F238E27FC236}">
                <a16:creationId xmlns:a16="http://schemas.microsoft.com/office/drawing/2014/main" id="{B1DE190F-C6F1-C113-9C24-176C33B3A5A5}"/>
              </a:ext>
            </a:extLst>
          </p:cNvPr>
          <p:cNvPicPr>
            <a:picLocks/>
          </p:cNvPicPr>
          <p:nvPr/>
        </p:nvPicPr>
        <p:blipFill rotWithShape="1">
          <a:blip r:embed="rId3" cstate="print">
            <a:extLst>
              <a:ext uri="{28A0092B-C50C-407E-A947-70E740481C1C}">
                <a14:useLocalDpi xmlns:a14="http://schemas.microsoft.com/office/drawing/2010/main"/>
              </a:ext>
            </a:extLst>
          </a:blip>
          <a:srcRect l="16487" r="22795"/>
          <a:stretch/>
        </p:blipFill>
        <p:spPr bwMode="auto">
          <a:xfrm>
            <a:off x="20" y="10"/>
            <a:ext cx="3376225" cy="6857990"/>
          </a:xfrm>
          <a:prstGeom prst="rect">
            <a:avLst/>
          </a:prstGeom>
          <a:noFill/>
        </p:spPr>
      </p:pic>
      <p:cxnSp>
        <p:nvCxnSpPr>
          <p:cNvPr id="114" name="Straight Connector 11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graphicFrame>
        <p:nvGraphicFramePr>
          <p:cNvPr id="44" name="Content Placeholder 2">
            <a:extLst>
              <a:ext uri="{FF2B5EF4-FFF2-40B4-BE49-F238E27FC236}">
                <a16:creationId xmlns:a16="http://schemas.microsoft.com/office/drawing/2014/main" id="{6AADDC9A-726A-2521-2F8D-069164CF12E5}"/>
              </a:ext>
            </a:extLst>
          </p:cNvPr>
          <p:cNvGraphicFramePr>
            <a:graphicFrameLocks noGrp="1"/>
          </p:cNvGraphicFramePr>
          <p:nvPr>
            <p:ph sz="half" idx="1"/>
            <p:extLst>
              <p:ext uri="{D42A27DB-BD31-4B8C-83A1-F6EECF244321}">
                <p14:modId xmlns:p14="http://schemas.microsoft.com/office/powerpoint/2010/main" val="365189909"/>
              </p:ext>
            </p:extLst>
          </p:nvPr>
        </p:nvGraphicFramePr>
        <p:xfrm>
          <a:off x="3748356" y="87923"/>
          <a:ext cx="5290135"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8564844"/>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94A-03D5-740C-6E18-7BD39CC9ED79}"/>
              </a:ext>
            </a:extLst>
          </p:cNvPr>
          <p:cNvSpPr>
            <a:spLocks noGrp="1"/>
          </p:cNvSpPr>
          <p:nvPr>
            <p:ph type="title"/>
          </p:nvPr>
        </p:nvSpPr>
        <p:spPr>
          <a:xfrm>
            <a:off x="3344280" y="5500403"/>
            <a:ext cx="6564649" cy="1507067"/>
          </a:xfrm>
        </p:spPr>
        <p:txBody>
          <a:bodyPr vert="horz" lIns="91440" tIns="45720" rIns="91440" bIns="45720" rtlCol="0" anchor="ctr">
            <a:normAutofit/>
          </a:bodyPr>
          <a:lstStyle/>
          <a:p>
            <a:pPr algn="l">
              <a:lnSpc>
                <a:spcPct val="90000"/>
              </a:lnSpc>
            </a:pPr>
            <a:r>
              <a:rPr lang="en-US" sz="2800" b="0" dirty="0">
                <a:latin typeface="Calibri" panose="020F0502020204030204" pitchFamily="34" charset="0"/>
                <a:cs typeface="Calibri" panose="020F0502020204030204" pitchFamily="34" charset="0"/>
              </a:rPr>
              <a:t>Speed and quality of repairs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factors affecting Carbon</a:t>
            </a:r>
            <a:br>
              <a:rPr lang="en-US" sz="2800" dirty="0"/>
            </a:br>
            <a:endParaRPr lang="en-US" sz="2800" dirty="0"/>
          </a:p>
        </p:txBody>
      </p:sp>
      <p:graphicFrame>
        <p:nvGraphicFramePr>
          <p:cNvPr id="65" name="Content Placeholder 2">
            <a:extLst>
              <a:ext uri="{FF2B5EF4-FFF2-40B4-BE49-F238E27FC236}">
                <a16:creationId xmlns:a16="http://schemas.microsoft.com/office/drawing/2014/main" id="{F72BF4E5-1283-BF7B-A303-B710C6A9F12E}"/>
              </a:ext>
            </a:extLst>
          </p:cNvPr>
          <p:cNvGraphicFramePr>
            <a:graphicFrameLocks noGrp="1"/>
          </p:cNvGraphicFramePr>
          <p:nvPr>
            <p:ph sz="half" idx="1"/>
            <p:extLst>
              <p:ext uri="{D42A27DB-BD31-4B8C-83A1-F6EECF244321}">
                <p14:modId xmlns:p14="http://schemas.microsoft.com/office/powerpoint/2010/main" val="339236074"/>
              </p:ext>
            </p:extLst>
          </p:nvPr>
        </p:nvGraphicFramePr>
        <p:xfrm>
          <a:off x="2989385" y="378069"/>
          <a:ext cx="5829300" cy="5064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a:extLst>
              <a:ext uri="{FF2B5EF4-FFF2-40B4-BE49-F238E27FC236}">
                <a16:creationId xmlns:a16="http://schemas.microsoft.com/office/drawing/2014/main" id="{F7EAF715-4937-FE74-7D90-AB85598D32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0668" r="20608"/>
          <a:stretch/>
        </p:blipFill>
        <p:spPr>
          <a:xfrm>
            <a:off x="0" y="0"/>
            <a:ext cx="2637692" cy="6887168"/>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87559432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571500" y="223715"/>
            <a:ext cx="6494463" cy="1506538"/>
          </a:xfrm>
        </p:spPr>
        <p:txBody>
          <a:bodyPr vert="horz" lIns="91440" tIns="45720" rIns="91440" bIns="45720" rtlCol="0" anchor="ctr">
            <a:normAutofit/>
          </a:bodyPr>
          <a:lstStyle/>
          <a:p>
            <a:pPr>
              <a:lnSpc>
                <a:spcPct val="90000"/>
              </a:lnSpc>
            </a:pPr>
            <a:r>
              <a:rPr lang="en-US" sz="2800" b="0" dirty="0">
                <a:latin typeface="Calibri" panose="020F0502020204030204" pitchFamily="34" charset="0"/>
                <a:cs typeface="Calibri" panose="020F0502020204030204" pitchFamily="34" charset="0"/>
              </a:rPr>
              <a:t>Other factors to consider  </a:t>
            </a:r>
            <a:br>
              <a:rPr lang="en-US" sz="2800" dirty="0"/>
            </a:br>
            <a:br>
              <a:rPr lang="en-US" sz="2800" dirty="0"/>
            </a:br>
            <a:endParaRPr lang="en-US" sz="2800" dirty="0"/>
          </a:p>
        </p:txBody>
      </p:sp>
      <p:sp>
        <p:nvSpPr>
          <p:cNvPr id="6" name="Inhaltsplatzhalter 5"/>
          <p:cNvSpPr>
            <a:spLocks noGrp="1"/>
          </p:cNvSpPr>
          <p:nvPr>
            <p:ph idx="4294967295"/>
          </p:nvPr>
        </p:nvSpPr>
        <p:spPr>
          <a:xfrm>
            <a:off x="219808" y="773722"/>
            <a:ext cx="5750170" cy="6163408"/>
          </a:xfrm>
        </p:spPr>
        <p:txBody>
          <a:bodyPr vert="horz" lIns="91440" tIns="45720" rIns="91440" bIns="45720" rtlCol="0" anchor="ctr">
            <a:normAutofit/>
          </a:bodyPr>
          <a:lstStyle/>
          <a:p>
            <a:pPr marL="0">
              <a:lnSpc>
                <a:spcPct val="90000"/>
              </a:lnSpc>
            </a:pPr>
            <a:endParaRPr lang="en-US" sz="1300" dirty="0"/>
          </a:p>
          <a:p>
            <a:pPr marL="0">
              <a:lnSpc>
                <a:spcPct val="100000"/>
              </a:lnSpc>
            </a:pPr>
            <a:r>
              <a:rPr lang="en-US" sz="2200" dirty="0">
                <a:solidFill>
                  <a:srgbClr val="FFFFFF"/>
                </a:solidFill>
                <a:latin typeface="Calibri" panose="020F0502020204030204" pitchFamily="34" charset="0"/>
                <a:cs typeface="Calibri" panose="020F0502020204030204" pitchFamily="34" charset="0"/>
              </a:rPr>
              <a:t>How is electricity produced </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Fuel Oil</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Renewable – Wind / Solar / Geothermal</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Natural Gas</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Coal</a:t>
            </a:r>
          </a:p>
          <a:p>
            <a:pPr marL="800114" lvl="2">
              <a:lnSpc>
                <a:spcPct val="100000"/>
              </a:lnSpc>
            </a:pPr>
            <a:r>
              <a:rPr lang="en-US" sz="2200" dirty="0">
                <a:solidFill>
                  <a:srgbClr val="FFFFFF"/>
                </a:solidFill>
                <a:effectLst/>
                <a:latin typeface="Calibri" panose="020F0502020204030204" pitchFamily="34" charset="0"/>
                <a:cs typeface="Calibri" panose="020F0502020204030204" pitchFamily="34" charset="0"/>
              </a:rPr>
              <a:t>Nuclear</a:t>
            </a:r>
            <a:r>
              <a:rPr lang="en-US" sz="2200" dirty="0">
                <a:solidFill>
                  <a:srgbClr val="FFFFFF"/>
                </a:solidFill>
                <a:latin typeface="Calibri" panose="020F0502020204030204" pitchFamily="34" charset="0"/>
                <a:cs typeface="Calibri" panose="020F0502020204030204" pitchFamily="34" charset="0"/>
              </a:rPr>
              <a:t> </a:t>
            </a:r>
          </a:p>
          <a:p>
            <a:pPr marL="0">
              <a:lnSpc>
                <a:spcPct val="100000"/>
              </a:lnSpc>
            </a:pPr>
            <a:r>
              <a:rPr lang="en-US" sz="2200" dirty="0">
                <a:solidFill>
                  <a:srgbClr val="FFFFFF"/>
                </a:solidFill>
                <a:latin typeface="Calibri" panose="020F0502020204030204" pitchFamily="34" charset="0"/>
                <a:cs typeface="Calibri" panose="020F0502020204030204" pitchFamily="34" charset="0"/>
              </a:rPr>
              <a:t>Increase in cost of fossil fuel</a:t>
            </a:r>
          </a:p>
          <a:p>
            <a:pPr marL="0">
              <a:lnSpc>
                <a:spcPct val="100000"/>
              </a:lnSpc>
            </a:pPr>
            <a:r>
              <a:rPr lang="en-US" sz="2200" dirty="0">
                <a:solidFill>
                  <a:srgbClr val="FFFFFF"/>
                </a:solidFill>
                <a:latin typeface="Calibri" panose="020F0502020204030204" pitchFamily="34" charset="0"/>
                <a:cs typeface="Calibri" panose="020F0502020204030204" pitchFamily="34" charset="0"/>
              </a:rPr>
              <a:t>Resilience to catastrophic failure</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Can you get fuel oil onto the island </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Storage capacity for fuel oil</a:t>
            </a:r>
          </a:p>
          <a:p>
            <a:pPr marL="0">
              <a:lnSpc>
                <a:spcPct val="100000"/>
              </a:lnSpc>
            </a:pPr>
            <a:r>
              <a:rPr lang="en-US" sz="2200" dirty="0">
                <a:solidFill>
                  <a:srgbClr val="FFFFFF"/>
                </a:solidFill>
                <a:latin typeface="Calibri" panose="020F0502020204030204" pitchFamily="34" charset="0"/>
                <a:cs typeface="Calibri" panose="020F0502020204030204" pitchFamily="34" charset="0"/>
              </a:rPr>
              <a:t>Storage capacity of water </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How long can you survive with high NRW</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Reducing Real Losses can help countries adapt to impacts of climate change</a:t>
            </a:r>
          </a:p>
          <a:p>
            <a:pPr marL="571514" lvl="2" indent="0">
              <a:lnSpc>
                <a:spcPct val="90000"/>
              </a:lnSpc>
              <a:buNone/>
            </a:pPr>
            <a:endParaRPr lang="en-US" sz="2400" dirty="0">
              <a:solidFill>
                <a:srgbClr val="FFFFFF"/>
              </a:solidFill>
              <a:latin typeface="Calibri" panose="020F0502020204030204" pitchFamily="34" charset="0"/>
              <a:cs typeface="Calibri" panose="020F0502020204030204" pitchFamily="34" charset="0"/>
            </a:endParaRPr>
          </a:p>
          <a:p>
            <a:pPr marL="571510" lvl="2" indent="0">
              <a:lnSpc>
                <a:spcPct val="90000"/>
              </a:lnSpc>
            </a:pPr>
            <a:endParaRPr lang="en-US" sz="1300" dirty="0"/>
          </a:p>
        </p:txBody>
      </p:sp>
      <p:pic>
        <p:nvPicPr>
          <p:cNvPr id="1028" name="Picture 4">
            <a:extLst>
              <a:ext uri="{FF2B5EF4-FFF2-40B4-BE49-F238E27FC236}">
                <a16:creationId xmlns:a16="http://schemas.microsoft.com/office/drawing/2014/main" id="{A6C82066-301E-CA5D-7B9B-885AAAC94BB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2139" r="-2" b="-2"/>
          <a:stretch/>
        </p:blipFill>
        <p:spPr bwMode="auto">
          <a:xfrm>
            <a:off x="6235716" y="732999"/>
            <a:ext cx="2429653"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4658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131884" y="214801"/>
            <a:ext cx="5952392" cy="1506537"/>
          </a:xfrm>
        </p:spPr>
        <p:txBody>
          <a:bodyPr vert="horz" lIns="91440" tIns="45720" rIns="91440" bIns="45720" rtlCol="0" anchor="ctr">
            <a:normAutofit fontScale="90000"/>
          </a:bodyPr>
          <a:lstStyle/>
          <a:p>
            <a:pPr>
              <a:lnSpc>
                <a:spcPct val="90000"/>
              </a:lnSpc>
            </a:pPr>
            <a:r>
              <a:rPr lang="en-US" sz="3100" b="0" dirty="0">
                <a:latin typeface="Calibri" panose="020F0502020204030204" pitchFamily="34" charset="0"/>
                <a:cs typeface="Calibri" panose="020F0502020204030204" pitchFamily="34" charset="0"/>
              </a:rPr>
              <a:t>How can I become Carbon Neutral by 2050?</a:t>
            </a:r>
            <a:br>
              <a:rPr lang="en-US" sz="2500" dirty="0"/>
            </a:br>
            <a:br>
              <a:rPr lang="en-US" sz="2500" dirty="0"/>
            </a:br>
            <a:endParaRPr lang="en-US" sz="2500" dirty="0"/>
          </a:p>
        </p:txBody>
      </p:sp>
      <p:sp>
        <p:nvSpPr>
          <p:cNvPr id="6" name="Inhaltsplatzhalter 5"/>
          <p:cNvSpPr>
            <a:spLocks noGrp="1"/>
          </p:cNvSpPr>
          <p:nvPr>
            <p:ph idx="4294967295"/>
          </p:nvPr>
        </p:nvSpPr>
        <p:spPr>
          <a:xfrm>
            <a:off x="140676" y="562707"/>
            <a:ext cx="5662858" cy="6198578"/>
          </a:xfrm>
        </p:spPr>
        <p:txBody>
          <a:bodyPr vert="horz" lIns="91440" tIns="45720" rIns="91440" bIns="45720" rtlCol="0" anchor="ctr">
            <a:normAutofit/>
          </a:bodyPr>
          <a:lstStyle/>
          <a:p>
            <a:pPr marL="457200" lvl="1" algn="just"/>
            <a:r>
              <a:rPr lang="en-US" sz="2200" dirty="0">
                <a:solidFill>
                  <a:schemeClr val="tx1"/>
                </a:solidFill>
                <a:latin typeface="Calibri" panose="020F0502020204030204" pitchFamily="34" charset="0"/>
                <a:cs typeface="Calibri" panose="020F0502020204030204" pitchFamily="34" charset="0"/>
              </a:rPr>
              <a:t>Carbon footprint must be reduced </a:t>
            </a:r>
          </a:p>
          <a:p>
            <a:pPr marL="457200" lvl="1" algn="just"/>
            <a:r>
              <a:rPr lang="en-US" sz="2200" dirty="0">
                <a:solidFill>
                  <a:schemeClr val="tx1"/>
                </a:solidFill>
                <a:latin typeface="Calibri" panose="020F0502020204030204" pitchFamily="34" charset="0"/>
                <a:cs typeface="Calibri" panose="020F0502020204030204" pitchFamily="34" charset="0"/>
              </a:rPr>
              <a:t>Increase shift away from fossil fuel</a:t>
            </a:r>
            <a:r>
              <a:rPr lang="en-US" sz="2200" dirty="0">
                <a:latin typeface="Calibri" panose="020F0502020204030204" pitchFamily="34" charset="0"/>
                <a:cs typeface="Calibri" panose="020F0502020204030204" pitchFamily="34" charset="0"/>
              </a:rPr>
              <a:t> </a:t>
            </a:r>
            <a:endParaRPr lang="en-US" sz="2200" dirty="0">
              <a:solidFill>
                <a:schemeClr val="tx1"/>
              </a:solidFill>
              <a:latin typeface="Calibri" panose="020F0502020204030204" pitchFamily="34" charset="0"/>
              <a:cs typeface="Calibri" panose="020F0502020204030204" pitchFamily="34" charset="0"/>
            </a:endParaRPr>
          </a:p>
          <a:p>
            <a:pPr marL="457200" lvl="1" algn="just"/>
            <a:r>
              <a:rPr lang="en-US" sz="2200" dirty="0">
                <a:solidFill>
                  <a:schemeClr val="tx1"/>
                </a:solidFill>
                <a:latin typeface="Calibri" panose="020F0502020204030204" pitchFamily="34" charset="0"/>
                <a:cs typeface="Calibri" panose="020F0502020204030204" pitchFamily="34" charset="0"/>
              </a:rPr>
              <a:t>Extra storage facility </a:t>
            </a:r>
          </a:p>
          <a:p>
            <a:pPr marL="457200" lvl="1" algn="just"/>
            <a:r>
              <a:rPr lang="en-US" sz="2200" dirty="0">
                <a:solidFill>
                  <a:schemeClr val="tx1"/>
                </a:solidFill>
                <a:latin typeface="Calibri" panose="020F0502020204030204" pitchFamily="34" charset="0"/>
                <a:cs typeface="Calibri" panose="020F0502020204030204" pitchFamily="34" charset="0"/>
              </a:rPr>
              <a:t>Ability to survive a catastrophic failure </a:t>
            </a:r>
          </a:p>
          <a:p>
            <a:pPr marL="457200" lvl="1" algn="just"/>
            <a:r>
              <a:rPr lang="en-US" sz="2200" dirty="0">
                <a:solidFill>
                  <a:schemeClr val="tx1"/>
                </a:solidFill>
                <a:latin typeface="Calibri" panose="020F0502020204030204" pitchFamily="34" charset="0"/>
                <a:cs typeface="Calibri" panose="020F0502020204030204" pitchFamily="34" charset="0"/>
              </a:rPr>
              <a:t>Resilience insurance needs</a:t>
            </a:r>
          </a:p>
          <a:p>
            <a:pPr marL="457200" lvl="1" algn="just"/>
            <a:r>
              <a:rPr lang="en-US" sz="2200" dirty="0">
                <a:solidFill>
                  <a:schemeClr val="tx1"/>
                </a:solidFill>
                <a:latin typeface="Calibri" panose="020F0502020204030204" pitchFamily="34" charset="0"/>
                <a:cs typeface="Calibri" panose="020F0502020204030204" pitchFamily="34" charset="0"/>
              </a:rPr>
              <a:t>Look at the bigger picture</a:t>
            </a:r>
          </a:p>
          <a:p>
            <a:pPr marL="457200" lvl="1" algn="just"/>
            <a:r>
              <a:rPr lang="en-US" sz="2200" dirty="0">
                <a:solidFill>
                  <a:schemeClr val="tx1"/>
                </a:solidFill>
                <a:latin typeface="Calibri" panose="020F0502020204030204" pitchFamily="34" charset="0"/>
                <a:cs typeface="Calibri" panose="020F0502020204030204" pitchFamily="34" charset="0"/>
              </a:rPr>
              <a:t>What is your biggest usage of Carbon?</a:t>
            </a:r>
          </a:p>
          <a:p>
            <a:pPr marL="0" indent="0"/>
            <a:endParaRPr lang="en-US" dirty="0"/>
          </a:p>
          <a:p>
            <a:pPr marL="0" indent="0"/>
            <a:endParaRPr lang="en-US" dirty="0"/>
          </a:p>
          <a:p>
            <a:pPr marL="0" indent="0"/>
            <a:endParaRPr lang="en-US" dirty="0"/>
          </a:p>
        </p:txBody>
      </p:sp>
      <p:pic>
        <p:nvPicPr>
          <p:cNvPr id="8" name="Picture 7" descr="Natural petrol fired electrical power plant">
            <a:extLst>
              <a:ext uri="{FF2B5EF4-FFF2-40B4-BE49-F238E27FC236}">
                <a16:creationId xmlns:a16="http://schemas.microsoft.com/office/drawing/2014/main" id="{A207CB0E-E14C-915D-90A2-FC2C6DE18D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533" r="43051" b="1"/>
          <a:stretch/>
        </p:blipFill>
        <p:spPr>
          <a:xfrm>
            <a:off x="6235716" y="732999"/>
            <a:ext cx="2429653"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34134737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57202" y="232263"/>
            <a:ext cx="8124092" cy="1506538"/>
          </a:xfrm>
        </p:spPr>
        <p:txBody>
          <a:bodyPr vert="horz" lIns="91440" tIns="45720" rIns="91440" bIns="45720" rtlCol="0" anchor="ctr">
            <a:noAutofit/>
          </a:bodyPr>
          <a:lstStyle/>
          <a:p>
            <a:pPr>
              <a:lnSpc>
                <a:spcPct val="90000"/>
              </a:lnSpc>
            </a:pPr>
            <a:r>
              <a:rPr lang="en-US" sz="2800" b="0" dirty="0">
                <a:latin typeface="Calibri" panose="020F0502020204030204" pitchFamily="34" charset="0"/>
                <a:cs typeface="Calibri" panose="020F0502020204030204" pitchFamily="34" charset="0"/>
              </a:rPr>
              <a:t>reducing NRW will help your utilities become carbon Neutral by 2050 </a:t>
            </a:r>
            <a:br>
              <a:rPr lang="en-US" sz="3200" b="0" dirty="0">
                <a:latin typeface="Calibri" panose="020F0502020204030204" pitchFamily="34" charset="0"/>
                <a:cs typeface="Calibri" panose="020F0502020204030204" pitchFamily="34" charset="0"/>
              </a:rPr>
            </a:br>
            <a:br>
              <a:rPr lang="en-US" sz="2400" dirty="0"/>
            </a:br>
            <a:endParaRPr lang="en-US" sz="2400" dirty="0"/>
          </a:p>
        </p:txBody>
      </p:sp>
      <p:sp>
        <p:nvSpPr>
          <p:cNvPr id="6" name="Inhaltsplatzhalter 5"/>
          <p:cNvSpPr>
            <a:spLocks noGrp="1"/>
          </p:cNvSpPr>
          <p:nvPr>
            <p:ph idx="4294967295"/>
          </p:nvPr>
        </p:nvSpPr>
        <p:spPr>
          <a:xfrm>
            <a:off x="3516922" y="1178170"/>
            <a:ext cx="5363308" cy="6295415"/>
          </a:xfrm>
        </p:spPr>
        <p:txBody>
          <a:bodyPr vert="horz" lIns="91440" tIns="45720" rIns="91440" bIns="45720" rtlCol="0" anchor="ctr">
            <a:normAutofit/>
          </a:bodyPr>
          <a:lstStyle/>
          <a:p>
            <a:pPr marL="0" indent="0">
              <a:lnSpc>
                <a:spcPct val="90000"/>
              </a:lnSpc>
            </a:pPr>
            <a:endParaRPr lang="en-US" sz="1200" dirty="0">
              <a:effectLst/>
              <a:latin typeface="Calibri" panose="020F0502020204030204" pitchFamily="34" charset="0"/>
              <a:cs typeface="Calibri" panose="020F0502020204030204" pitchFamily="34" charset="0"/>
            </a:endParaRP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Matching the carbon footprint of NRW can unlock many climate financing options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Climate funding options are widely available and currently not being used to reduce NRW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This is a widely untapped source and Govt., by necessity, must look at reducing carbon emissions</a:t>
            </a:r>
          </a:p>
          <a:p>
            <a:pPr marL="114300"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Sources of finance include </a:t>
            </a:r>
          </a:p>
          <a:p>
            <a:pPr marL="914414" lvl="2"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Green Climate Fund </a:t>
            </a:r>
          </a:p>
          <a:p>
            <a:pPr marL="914414" lvl="2"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IFI funding </a:t>
            </a:r>
          </a:p>
          <a:p>
            <a:pPr marL="914414" lvl="2"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Commercial banks </a:t>
            </a:r>
          </a:p>
          <a:p>
            <a:pPr marL="914414" lvl="2"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Private operator  </a:t>
            </a: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0" indent="0">
              <a:lnSpc>
                <a:spcPct val="90000"/>
              </a:lnSpc>
            </a:pPr>
            <a:endParaRPr lang="en-US" sz="1200" dirty="0">
              <a:effectLst/>
              <a:latin typeface="Calibri" panose="020F0502020204030204" pitchFamily="34" charset="0"/>
              <a:cs typeface="Calibri" panose="020F0502020204030204" pitchFamily="34" charset="0"/>
            </a:endParaRPr>
          </a:p>
          <a:p>
            <a:pPr marL="0" indent="0">
              <a:lnSpc>
                <a:spcPct val="90000"/>
              </a:lnSpc>
            </a:pPr>
            <a:endParaRPr lang="en-US" sz="1200" dirty="0">
              <a:effectLst/>
              <a:latin typeface="Calibri" panose="020F0502020204030204" pitchFamily="34" charset="0"/>
              <a:cs typeface="Calibri" panose="020F0502020204030204" pitchFamily="34" charset="0"/>
            </a:endParaRPr>
          </a:p>
        </p:txBody>
      </p:sp>
      <p:pic>
        <p:nvPicPr>
          <p:cNvPr id="2" name="Picture 2" descr="How an Atmanirbhar India Can Produce Green Hydrogen for the World">
            <a:extLst>
              <a:ext uri="{FF2B5EF4-FFF2-40B4-BE49-F238E27FC236}">
                <a16:creationId xmlns:a16="http://schemas.microsoft.com/office/drawing/2014/main" id="{29A2C67D-32B2-659A-38B1-10867B83DB4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157" r="19057" b="-1"/>
          <a:stretch/>
        </p:blipFill>
        <p:spPr bwMode="auto">
          <a:xfrm>
            <a:off x="492396" y="1243317"/>
            <a:ext cx="2866266" cy="4331554"/>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0802"/>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175846" y="1661381"/>
            <a:ext cx="2813539" cy="4603750"/>
          </a:xfrm>
        </p:spPr>
        <p:txBody>
          <a:bodyPr vert="horz" lIns="91440" tIns="45720" rIns="91440" bIns="45720" rtlCol="0" anchor="ctr">
            <a:normAutofit/>
          </a:bodyPr>
          <a:lstStyle/>
          <a:p>
            <a:pPr algn="l"/>
            <a:r>
              <a:rPr lang="en-US" sz="2800" b="0" i="0" dirty="0">
                <a:latin typeface="Calibri" panose="020F0502020204030204" pitchFamily="34" charset="0"/>
                <a:cs typeface="Calibri" panose="020F0502020204030204" pitchFamily="34" charset="0"/>
              </a:rPr>
              <a:t>How are you going to make a </a:t>
            </a:r>
            <a:r>
              <a:rPr lang="en-US" sz="2800" dirty="0">
                <a:latin typeface="Calibri" panose="020F0502020204030204" pitchFamily="34" charset="0"/>
                <a:cs typeface="Calibri" panose="020F0502020204030204" pitchFamily="34" charset="0"/>
              </a:rPr>
              <a:t>d</a:t>
            </a:r>
            <a:r>
              <a:rPr lang="en-US" sz="2800" b="0" i="0" dirty="0">
                <a:latin typeface="Calibri" panose="020F0502020204030204" pitchFamily="34" charset="0"/>
                <a:cs typeface="Calibri" panose="020F0502020204030204" pitchFamily="34" charset="0"/>
              </a:rPr>
              <a:t>ifference </a:t>
            </a:r>
            <a:br>
              <a:rPr lang="en-US" sz="4500" b="0" i="0" dirty="0"/>
            </a:br>
            <a:br>
              <a:rPr lang="en-US" sz="4500" b="0" i="0" dirty="0"/>
            </a:br>
            <a:endParaRPr lang="en-US" sz="4500" b="0" i="0" dirty="0"/>
          </a:p>
        </p:txBody>
      </p:sp>
      <p:sp>
        <p:nvSpPr>
          <p:cNvPr id="6" name="Inhaltsplatzhalter 5"/>
          <p:cNvSpPr>
            <a:spLocks noGrp="1"/>
          </p:cNvSpPr>
          <p:nvPr>
            <p:ph idx="4294967295"/>
          </p:nvPr>
        </p:nvSpPr>
        <p:spPr>
          <a:xfrm>
            <a:off x="2813538" y="246185"/>
            <a:ext cx="5855677" cy="6743700"/>
          </a:xfrm>
        </p:spPr>
        <p:txBody>
          <a:bodyPr vert="horz" lIns="72000" tIns="45720" rIns="91440" bIns="45720" rtlCol="0" anchor="ctr">
            <a:noAutofit/>
          </a:bodyPr>
          <a:lstStyle/>
          <a:p>
            <a:pPr marL="457200" lvl="1" algn="just">
              <a:lnSpc>
                <a:spcPct val="100000"/>
              </a:lnSpc>
            </a:pPr>
            <a:r>
              <a:rPr lang="en-US" sz="2200" dirty="0">
                <a:solidFill>
                  <a:schemeClr val="tx1"/>
                </a:solidFill>
                <a:latin typeface="Calibri" panose="020F0502020204030204" pitchFamily="34" charset="0"/>
                <a:cs typeface="Calibri" panose="020F0502020204030204" pitchFamily="34" charset="0"/>
              </a:rPr>
              <a:t>There is untapped financing potential that just requires the will from the country and utility, and now there is a commitment to abide </a:t>
            </a:r>
            <a:r>
              <a:rPr lang="en-US" sz="2200" dirty="0">
                <a:latin typeface="Calibri" panose="020F0502020204030204" pitchFamily="34" charset="0"/>
                <a:cs typeface="Calibri" panose="020F0502020204030204" pitchFamily="34" charset="0"/>
              </a:rPr>
              <a:t>to</a:t>
            </a:r>
            <a:r>
              <a:rPr lang="en-US" sz="2200" dirty="0">
                <a:solidFill>
                  <a:schemeClr val="tx1"/>
                </a:solidFill>
                <a:latin typeface="Calibri" panose="020F0502020204030204" pitchFamily="34" charset="0"/>
                <a:cs typeface="Calibri" panose="020F0502020204030204" pitchFamily="34" charset="0"/>
              </a:rPr>
              <a:t> the Paris agreement</a:t>
            </a:r>
          </a:p>
          <a:p>
            <a:pPr marL="457200" lvl="1" algn="just">
              <a:lnSpc>
                <a:spcPct val="100000"/>
              </a:lnSpc>
            </a:pPr>
            <a:r>
              <a:rPr lang="en-US" sz="2200" dirty="0">
                <a:solidFill>
                  <a:schemeClr val="tx1"/>
                </a:solidFill>
                <a:latin typeface="Calibri" panose="020F0502020204030204" pitchFamily="34" charset="0"/>
                <a:cs typeface="Calibri" panose="020F0502020204030204" pitchFamily="34" charset="0"/>
              </a:rPr>
              <a:t>Common sense is now a priority, and NRW reduction is a no-regret approach</a:t>
            </a:r>
          </a:p>
          <a:p>
            <a:pPr marL="457200" lvl="1" algn="just">
              <a:lnSpc>
                <a:spcPct val="100000"/>
              </a:lnSpc>
            </a:pPr>
            <a:r>
              <a:rPr lang="en-US" sz="2200" dirty="0">
                <a:latin typeface="Calibri" panose="020F0502020204030204" pitchFamily="34" charset="0"/>
                <a:cs typeface="Calibri" panose="020F0502020204030204" pitchFamily="34" charset="0"/>
              </a:rPr>
              <a:t>Begin</a:t>
            </a:r>
            <a:r>
              <a:rPr lang="en-US" sz="2200" dirty="0">
                <a:solidFill>
                  <a:schemeClr val="tx1"/>
                </a:solidFill>
                <a:latin typeface="Calibri" panose="020F0502020204030204" pitchFamily="34" charset="0"/>
                <a:cs typeface="Calibri" panose="020F0502020204030204" pitchFamily="34" charset="0"/>
              </a:rPr>
              <a:t> changing the way we live for not only ourselves but our children and grandchildren – we can do our bit to help correct mistakes made in the past</a:t>
            </a:r>
          </a:p>
          <a:p>
            <a:pPr marL="457200" lvl="1" algn="just">
              <a:lnSpc>
                <a:spcPct val="100000"/>
              </a:lnSpc>
            </a:pPr>
            <a:r>
              <a:rPr lang="en-US" sz="2200" dirty="0">
                <a:solidFill>
                  <a:schemeClr val="tx1"/>
                </a:solidFill>
                <a:latin typeface="Calibri" panose="020F0502020204030204" pitchFamily="34" charset="0"/>
                <a:cs typeface="Calibri" panose="020F0502020204030204" pitchFamily="34" charset="0"/>
              </a:rPr>
              <a:t>We cannot change the world, but we can change a small part of it and reduce NRW and carbon emissions </a:t>
            </a:r>
          </a:p>
          <a:p>
            <a:pPr marL="457200" lvl="1" algn="just">
              <a:lnSpc>
                <a:spcPct val="100000"/>
              </a:lnSpc>
            </a:pPr>
            <a:r>
              <a:rPr lang="en-US" sz="2200" dirty="0">
                <a:solidFill>
                  <a:schemeClr val="tx1"/>
                </a:solidFill>
                <a:latin typeface="Calibri" panose="020F0502020204030204" pitchFamily="34" charset="0"/>
                <a:cs typeface="Calibri" panose="020F0502020204030204" pitchFamily="34" charset="0"/>
              </a:rPr>
              <a:t> Where will you be on this journey:</a:t>
            </a:r>
          </a:p>
          <a:p>
            <a:pPr marL="1257314" lvl="3" algn="just">
              <a:lnSpc>
                <a:spcPct val="100000"/>
              </a:lnSpc>
            </a:pPr>
            <a:r>
              <a:rPr lang="en-US" sz="2200" dirty="0">
                <a:solidFill>
                  <a:schemeClr val="tx1"/>
                </a:solidFill>
                <a:latin typeface="Calibri" panose="020F0502020204030204" pitchFamily="34" charset="0"/>
                <a:cs typeface="Calibri" panose="020F0502020204030204" pitchFamily="34" charset="0"/>
              </a:rPr>
              <a:t>A leader?</a:t>
            </a:r>
          </a:p>
          <a:p>
            <a:pPr marL="1028714" lvl="3" indent="0" algn="just">
              <a:lnSpc>
                <a:spcPct val="100000"/>
              </a:lnSpc>
              <a:buNone/>
            </a:pPr>
            <a:r>
              <a:rPr lang="en-US" sz="2200" dirty="0">
                <a:latin typeface="Calibri" panose="020F0502020204030204" pitchFamily="34" charset="0"/>
                <a:cs typeface="Calibri" panose="020F0502020204030204" pitchFamily="34" charset="0"/>
              </a:rPr>
              <a:t>        </a:t>
            </a:r>
            <a:r>
              <a:rPr lang="en-US" sz="2200" dirty="0">
                <a:solidFill>
                  <a:schemeClr val="tx1"/>
                </a:solidFill>
                <a:latin typeface="Calibri" panose="020F0502020204030204" pitchFamily="34" charset="0"/>
                <a:cs typeface="Calibri" panose="020F0502020204030204" pitchFamily="34" charset="0"/>
              </a:rPr>
              <a:t>or</a:t>
            </a:r>
          </a:p>
          <a:p>
            <a:pPr marL="1257314" lvl="3" algn="just">
              <a:lnSpc>
                <a:spcPct val="100000"/>
              </a:lnSpc>
            </a:pPr>
            <a:r>
              <a:rPr lang="en-US" sz="2200" dirty="0">
                <a:solidFill>
                  <a:schemeClr val="tx1"/>
                </a:solidFill>
                <a:latin typeface="Calibri" panose="020F0502020204030204" pitchFamily="34" charset="0"/>
                <a:cs typeface="Calibri" panose="020F0502020204030204" pitchFamily="34" charset="0"/>
              </a:rPr>
              <a:t>A follower? </a:t>
            </a:r>
          </a:p>
          <a:p>
            <a:pPr marL="457200" lvl="1">
              <a:lnSpc>
                <a:spcPct val="90000"/>
              </a:lnSpc>
            </a:pP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499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8F1D4A-5F2E-397C-B1E8-89A13837D6EB}"/>
              </a:ext>
            </a:extLst>
          </p:cNvPr>
          <p:cNvSpPr txBox="1"/>
          <p:nvPr/>
        </p:nvSpPr>
        <p:spPr>
          <a:xfrm>
            <a:off x="606668" y="5969949"/>
            <a:ext cx="4572000" cy="369332"/>
          </a:xfrm>
          <a:prstGeom prst="rect">
            <a:avLst/>
          </a:prstGeom>
          <a:noFill/>
        </p:spPr>
        <p:txBody>
          <a:bodyPr wrap="square">
            <a:spAutoFit/>
          </a:bodyPr>
          <a:lstStyle/>
          <a:p>
            <a:r>
              <a:rPr lang="en-GB" dirty="0"/>
              <a:t>http://wacclim.org/ecam/</a:t>
            </a:r>
          </a:p>
        </p:txBody>
      </p:sp>
      <p:sp>
        <p:nvSpPr>
          <p:cNvPr id="5" name="TextBox 4">
            <a:extLst>
              <a:ext uri="{FF2B5EF4-FFF2-40B4-BE49-F238E27FC236}">
                <a16:creationId xmlns:a16="http://schemas.microsoft.com/office/drawing/2014/main" id="{9B755B9F-3D12-6086-045A-E4CE23B4A999}"/>
              </a:ext>
            </a:extLst>
          </p:cNvPr>
          <p:cNvSpPr txBox="1"/>
          <p:nvPr/>
        </p:nvSpPr>
        <p:spPr>
          <a:xfrm>
            <a:off x="615461" y="6312851"/>
            <a:ext cx="4572000" cy="369332"/>
          </a:xfrm>
          <a:prstGeom prst="rect">
            <a:avLst/>
          </a:prstGeom>
          <a:noFill/>
        </p:spPr>
        <p:txBody>
          <a:bodyPr wrap="square">
            <a:spAutoFit/>
          </a:bodyPr>
          <a:lstStyle/>
          <a:p>
            <a:r>
              <a:rPr lang="en-GB" dirty="0"/>
              <a:t>https://wacclim.org/</a:t>
            </a:r>
          </a:p>
        </p:txBody>
      </p:sp>
      <p:pic>
        <p:nvPicPr>
          <p:cNvPr id="7" name="Picture 6">
            <a:extLst>
              <a:ext uri="{FF2B5EF4-FFF2-40B4-BE49-F238E27FC236}">
                <a16:creationId xmlns:a16="http://schemas.microsoft.com/office/drawing/2014/main" id="{C3B0CA0A-8C6F-E6C7-B9B1-E5FB07877D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161" y="316524"/>
            <a:ext cx="8247185" cy="3780692"/>
          </a:xfrm>
          <a:prstGeom prst="rect">
            <a:avLst/>
          </a:prstGeom>
        </p:spPr>
      </p:pic>
      <p:pic>
        <p:nvPicPr>
          <p:cNvPr id="9" name="Picture 8">
            <a:extLst>
              <a:ext uri="{FF2B5EF4-FFF2-40B4-BE49-F238E27FC236}">
                <a16:creationId xmlns:a16="http://schemas.microsoft.com/office/drawing/2014/main" id="{7E8A41E1-3678-0E98-8306-735234EE98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46" y="4294702"/>
            <a:ext cx="8255977" cy="1574503"/>
          </a:xfrm>
          <a:prstGeom prst="rect">
            <a:avLst/>
          </a:prstGeom>
        </p:spPr>
      </p:pic>
    </p:spTree>
    <p:extLst>
      <p:ext uri="{BB962C8B-B14F-4D97-AF65-F5344CB8AC3E}">
        <p14:creationId xmlns:p14="http://schemas.microsoft.com/office/powerpoint/2010/main" val="327639391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E8A8F28-F95B-4084-AA3D-9200D4373C80}"/>
              </a:ext>
            </a:extLst>
          </p:cNvPr>
          <p:cNvSpPr>
            <a:spLocks noGrp="1"/>
          </p:cNvSpPr>
          <p:nvPr>
            <p:ph type="title"/>
          </p:nvPr>
        </p:nvSpPr>
        <p:spPr>
          <a:xfrm>
            <a:off x="685347" y="240324"/>
            <a:ext cx="7765321" cy="1326321"/>
          </a:xfrm>
        </p:spPr>
        <p:txBody>
          <a:bodyPr>
            <a:noAutofit/>
          </a:bodyPr>
          <a:lstStyle/>
          <a:p>
            <a:r>
              <a:rPr lang="de-AT" sz="3200" b="0" dirty="0">
                <a:latin typeface="Calibri" panose="020F0502020204030204" pitchFamily="34" charset="0"/>
                <a:cs typeface="Calibri" panose="020F0502020204030204" pitchFamily="34" charset="0"/>
              </a:rPr>
              <a:t>The annual cost/value of these water losses: </a:t>
            </a:r>
            <a:endParaRPr lang="en-US" sz="3200" b="0" dirty="0">
              <a:latin typeface="Calibri" panose="020F0502020204030204" pitchFamily="34" charset="0"/>
              <a:cs typeface="Calibri" panose="020F0502020204030204" pitchFamily="34" charset="0"/>
            </a:endParaRPr>
          </a:p>
        </p:txBody>
      </p:sp>
      <p:pic>
        <p:nvPicPr>
          <p:cNvPr id="8" name="Picture 7" descr="A picture containing water, reef, blue, riding&#10;&#10;Description automatically generated">
            <a:extLst>
              <a:ext uri="{FF2B5EF4-FFF2-40B4-BE49-F238E27FC236}">
                <a16:creationId xmlns:a16="http://schemas.microsoft.com/office/drawing/2014/main" id="{83A14669-2317-48B3-B8A9-B438EB1C57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91076"/>
            <a:ext cx="9144000" cy="2509675"/>
          </a:xfrm>
          <a:prstGeom prst="rect">
            <a:avLst/>
          </a:prstGeom>
        </p:spPr>
      </p:pic>
      <p:sp>
        <p:nvSpPr>
          <p:cNvPr id="9" name="Inhaltsplatzhalter 5">
            <a:extLst>
              <a:ext uri="{FF2B5EF4-FFF2-40B4-BE49-F238E27FC236}">
                <a16:creationId xmlns:a16="http://schemas.microsoft.com/office/drawing/2014/main" id="{14C2F663-6429-414E-B2A9-F3CDA8C2616F}"/>
              </a:ext>
            </a:extLst>
          </p:cNvPr>
          <p:cNvSpPr>
            <a:spLocks noGrp="1"/>
          </p:cNvSpPr>
          <p:nvPr>
            <p:ph idx="1"/>
          </p:nvPr>
        </p:nvSpPr>
        <p:spPr>
          <a:xfrm>
            <a:off x="215136" y="1776176"/>
            <a:ext cx="8601075" cy="1706484"/>
          </a:xfrm>
        </p:spPr>
        <p:txBody>
          <a:bodyPr>
            <a:normAutofit/>
          </a:bodyPr>
          <a:lstStyle/>
          <a:p>
            <a:pPr marL="0" indent="0" algn="ctr">
              <a:spcAft>
                <a:spcPts val="2250"/>
              </a:spcAft>
              <a:buNone/>
            </a:pPr>
            <a:r>
              <a:rPr lang="en-US" sz="6000" b="1" dirty="0">
                <a:solidFill>
                  <a:srgbClr val="FFFF00"/>
                </a:solidFill>
                <a:latin typeface="Calibri" panose="020F0502020204030204" pitchFamily="34" charset="0"/>
                <a:cs typeface="Calibri" panose="020F0502020204030204" pitchFamily="34" charset="0"/>
              </a:rPr>
              <a:t>USD 39 billion</a:t>
            </a:r>
            <a:endParaRPr lang="en-US" sz="6000" dirty="0">
              <a:solidFill>
                <a:srgbClr val="FFFF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FC08FBF-E522-4EF8-A9B0-97F9DFA12D6B}"/>
              </a:ext>
            </a:extLst>
          </p:cNvPr>
          <p:cNvSpPr txBox="1"/>
          <p:nvPr/>
        </p:nvSpPr>
        <p:spPr>
          <a:xfrm>
            <a:off x="6213882" y="6046654"/>
            <a:ext cx="2930118" cy="738664"/>
          </a:xfrm>
          <a:prstGeom prst="rect">
            <a:avLst/>
          </a:prstGeom>
          <a:solidFill>
            <a:srgbClr val="7F7F7F">
              <a:alpha val="52157"/>
            </a:srgbClr>
          </a:solidFill>
        </p:spPr>
        <p:txBody>
          <a:bodyPr wrap="square" rtlCol="0">
            <a:spAutoFit/>
          </a:bodyPr>
          <a:lstStyle/>
          <a:p>
            <a:pPr defTabSz="685800">
              <a:defRPr/>
            </a:pPr>
            <a:r>
              <a:rPr lang="de-AT" sz="1050" dirty="0">
                <a:solidFill>
                  <a:prstClr val="black"/>
                </a:solidFill>
                <a:latin typeface="Calibri" panose="020F0502020204030204"/>
              </a:rPr>
              <a:t>Source: </a:t>
            </a:r>
          </a:p>
          <a:p>
            <a:pPr defTabSz="685800">
              <a:defRPr/>
            </a:pPr>
            <a:r>
              <a:rPr lang="en-US" sz="1050" dirty="0">
                <a:solidFill>
                  <a:prstClr val="black"/>
                </a:solidFill>
                <a:latin typeface="AdvOT3b24fb65.B"/>
              </a:rPr>
              <a:t>Quantifying the global non-revenue water problem</a:t>
            </a:r>
          </a:p>
          <a:p>
            <a:pPr defTabSz="685800">
              <a:defRPr/>
            </a:pPr>
            <a:r>
              <a:rPr lang="en-US" sz="1050" dirty="0">
                <a:solidFill>
                  <a:prstClr val="black"/>
                </a:solidFill>
                <a:latin typeface="AdvOT99ad3856"/>
              </a:rPr>
              <a:t>R. Liemberger and A. Wyatt, IWA Publishing 2019</a:t>
            </a: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29495508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57202" y="232263"/>
            <a:ext cx="8124092" cy="1506538"/>
          </a:xfrm>
        </p:spPr>
        <p:txBody>
          <a:bodyPr vert="horz" lIns="91440" tIns="45720" rIns="91440" bIns="45720" rtlCol="0" anchor="ctr">
            <a:noAutofit/>
          </a:bodyPr>
          <a:lstStyle/>
          <a:p>
            <a:pPr>
              <a:lnSpc>
                <a:spcPct val="90000"/>
              </a:lnSpc>
            </a:pPr>
            <a:r>
              <a:rPr lang="en-US" sz="2800" b="0" dirty="0">
                <a:latin typeface="Calibri" panose="020F0502020204030204" pitchFamily="34" charset="0"/>
                <a:cs typeface="Calibri" panose="020F0502020204030204" pitchFamily="34" charset="0"/>
              </a:rPr>
              <a:t>How Microsoft &amp; Miya can get involved  </a:t>
            </a:r>
            <a:br>
              <a:rPr lang="en-US" sz="3200" b="0" dirty="0">
                <a:latin typeface="Calibri" panose="020F0502020204030204" pitchFamily="34" charset="0"/>
                <a:cs typeface="Calibri" panose="020F0502020204030204" pitchFamily="34" charset="0"/>
              </a:rPr>
            </a:br>
            <a:br>
              <a:rPr lang="en-US" sz="2400" dirty="0"/>
            </a:br>
            <a:endParaRPr lang="en-US" sz="2400" dirty="0"/>
          </a:p>
        </p:txBody>
      </p:sp>
      <p:sp>
        <p:nvSpPr>
          <p:cNvPr id="6" name="Inhaltsplatzhalter 5"/>
          <p:cNvSpPr>
            <a:spLocks noGrp="1"/>
          </p:cNvSpPr>
          <p:nvPr>
            <p:ph idx="4294967295"/>
          </p:nvPr>
        </p:nvSpPr>
        <p:spPr>
          <a:xfrm>
            <a:off x="285751" y="1219810"/>
            <a:ext cx="8551617" cy="6295415"/>
          </a:xfrm>
        </p:spPr>
        <p:txBody>
          <a:bodyPr vert="horz" lIns="91440" tIns="45720" rIns="91440" bIns="45720" rtlCol="0" anchor="ctr">
            <a:normAutofit lnSpcReduction="10000"/>
          </a:bodyPr>
          <a:lstStyle/>
          <a:p>
            <a:pPr marL="0" indent="0">
              <a:lnSpc>
                <a:spcPct val="90000"/>
              </a:lnSpc>
              <a:buNone/>
            </a:pPr>
            <a:endParaRPr lang="en-US" sz="1200" dirty="0">
              <a:effectLst/>
              <a:latin typeface="Calibri" panose="020F0502020204030204" pitchFamily="34" charset="0"/>
              <a:cs typeface="Calibri" panose="020F0502020204030204" pitchFamily="34" charset="0"/>
            </a:endParaRP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 No islands in the Caribbean have completed a Water / Carbon Balance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Microsoft grants a fund allowing Miya to deliver capacity building and completion of the Water and Carbon balance</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Concentrate on 5 smaller islands and 2 larger islands to complete the surveys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Deliver findings in worldwide conferences via presentations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Investment from Microsoft via grant would be $1m USD</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Benefits to islands that they will know where the problems are and a program to rectify issues will be developed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Capacity buildings allowing islands to complete annual balances to understand their successes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Allowance to take finding to IFI’s allowing potential funding to rectify the problems</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Climate change through NRW reduction is key and beneficial to the world </a:t>
            </a:r>
          </a:p>
          <a:p>
            <a:pPr>
              <a:lnSpc>
                <a:spcPct val="100000"/>
              </a:lnSpc>
            </a:pPr>
            <a:endParaRPr lang="en-US" sz="2200" dirty="0">
              <a:solidFill>
                <a:srgbClr val="FFFFFF"/>
              </a:solidFill>
              <a:effectLst/>
              <a:latin typeface="Calibri" panose="020F0502020204030204" pitchFamily="34" charset="0"/>
              <a:cs typeface="Calibri" panose="020F0502020204030204" pitchFamily="34" charset="0"/>
            </a:endParaRP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0" indent="0">
              <a:lnSpc>
                <a:spcPct val="90000"/>
              </a:lnSpc>
            </a:pPr>
            <a:endParaRPr lang="en-US" sz="1200" dirty="0">
              <a:effectLst/>
              <a:latin typeface="Calibri" panose="020F0502020204030204" pitchFamily="34" charset="0"/>
              <a:cs typeface="Calibri" panose="020F0502020204030204" pitchFamily="34" charset="0"/>
            </a:endParaRPr>
          </a:p>
          <a:p>
            <a:pPr marL="0" indent="0">
              <a:lnSpc>
                <a:spcPct val="90000"/>
              </a:lnSpc>
            </a:pPr>
            <a:endParaRPr lang="en-US" sz="1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0551092"/>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02839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199-0946-F547-655A-936DD96F335B}"/>
              </a:ext>
            </a:extLst>
          </p:cNvPr>
          <p:cNvSpPr>
            <a:spLocks noGrp="1"/>
          </p:cNvSpPr>
          <p:nvPr>
            <p:ph type="title"/>
          </p:nvPr>
        </p:nvSpPr>
        <p:spPr>
          <a:xfrm>
            <a:off x="641392" y="359690"/>
            <a:ext cx="7766495" cy="2717618"/>
          </a:xfrm>
        </p:spPr>
        <p:txBody>
          <a:bodyPr>
            <a:normAutofit/>
          </a:bodyPr>
          <a:lstStyle/>
          <a:p>
            <a:r>
              <a:rPr lang="en-GB" sz="7200" b="0" dirty="0">
                <a:latin typeface="Calibri" panose="020F0502020204030204" pitchFamily="34" charset="0"/>
                <a:cs typeface="Calibri" panose="020F0502020204030204" pitchFamily="34" charset="0"/>
              </a:rPr>
              <a:t>Thank you</a:t>
            </a:r>
            <a:br>
              <a:rPr lang="en-GB" sz="2000" b="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r>
              <a:rPr lang="en-GB" sz="3600" b="0" dirty="0">
                <a:latin typeface="Calibri" panose="020F0502020204030204" pitchFamily="34" charset="0"/>
                <a:cs typeface="Calibri" panose="020F0502020204030204" pitchFamily="34" charset="0"/>
              </a:rPr>
              <a:t>Stuart Hamilton</a:t>
            </a:r>
            <a:br>
              <a:rPr lang="en-GB" sz="3600" b="0" dirty="0">
                <a:latin typeface="Calibri" panose="020F0502020204030204" pitchFamily="34" charset="0"/>
                <a:cs typeface="Calibri" panose="020F0502020204030204" pitchFamily="34" charset="0"/>
              </a:rPr>
            </a:br>
            <a:r>
              <a:rPr lang="en-GB" sz="3600" b="0" dirty="0">
                <a:latin typeface="Calibri" panose="020F0502020204030204" pitchFamily="34" charset="0"/>
                <a:cs typeface="Calibri" panose="020F0502020204030204" pitchFamily="34" charset="0"/>
              </a:rPr>
              <a:t>Bambos Charalambous </a:t>
            </a:r>
          </a:p>
        </p:txBody>
      </p:sp>
      <p:sp>
        <p:nvSpPr>
          <p:cNvPr id="3" name="Text Placeholder 2">
            <a:extLst>
              <a:ext uri="{FF2B5EF4-FFF2-40B4-BE49-F238E27FC236}">
                <a16:creationId xmlns:a16="http://schemas.microsoft.com/office/drawing/2014/main" id="{2C0F72D0-ABD2-D088-84EA-B31B127D729B}"/>
              </a:ext>
            </a:extLst>
          </p:cNvPr>
          <p:cNvSpPr>
            <a:spLocks noGrp="1"/>
          </p:cNvSpPr>
          <p:nvPr>
            <p:ph type="body" sz="half" idx="2"/>
          </p:nvPr>
        </p:nvSpPr>
        <p:spPr>
          <a:xfrm>
            <a:off x="676553" y="3314127"/>
            <a:ext cx="7765322" cy="1140644"/>
          </a:xfrm>
        </p:spPr>
        <p:txBody>
          <a:bodyPr>
            <a:normAutofit fontScale="77500" lnSpcReduction="20000"/>
          </a:bodyPr>
          <a:lstStyle/>
          <a:p>
            <a:r>
              <a:rPr lang="en-GB" sz="3600" dirty="0">
                <a:solidFill>
                  <a:srgbClr val="FFFF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stuart.hamilton@miya-water.com</a:t>
            </a:r>
            <a:endParaRPr lang="en-GB" sz="3600" dirty="0">
              <a:solidFill>
                <a:srgbClr val="FFFF00"/>
              </a:solidFill>
              <a:latin typeface="Calibri" panose="020F0502020204030204" pitchFamily="34" charset="0"/>
              <a:cs typeface="Calibri" panose="020F0502020204030204" pitchFamily="34" charset="0"/>
            </a:endParaRPr>
          </a:p>
          <a:p>
            <a:r>
              <a:rPr lang="en-GB" sz="3600"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bcharalambous@cytanet.com.cy</a:t>
            </a:r>
            <a:endParaRPr lang="en-GB" sz="3600" dirty="0">
              <a:solidFill>
                <a:srgbClr val="FFFF00"/>
              </a:solidFill>
              <a:latin typeface="Calibri" panose="020F0502020204030204" pitchFamily="34" charset="0"/>
              <a:cs typeface="Calibri" panose="020F0502020204030204" pitchFamily="34" charset="0"/>
            </a:endParaRPr>
          </a:p>
          <a:p>
            <a:endParaRPr lang="en-GB" sz="3600" dirty="0">
              <a:highlight>
                <a:srgbClr val="FFFFFF"/>
              </a:highlight>
              <a:latin typeface="Calibri" panose="020F0502020204030204" pitchFamily="34" charset="0"/>
              <a:cs typeface="Calibri" panose="020F0502020204030204" pitchFamily="34" charset="0"/>
            </a:endParaRPr>
          </a:p>
          <a:p>
            <a:endParaRPr lang="en-GB" sz="3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8D885F7-D196-20EE-BD70-2DD7E12F6552}"/>
              </a:ext>
            </a:extLst>
          </p:cNvPr>
          <p:cNvSpPr txBox="1"/>
          <p:nvPr/>
        </p:nvSpPr>
        <p:spPr>
          <a:xfrm>
            <a:off x="615462" y="4624754"/>
            <a:ext cx="6189784" cy="3354765"/>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Acknowledgements:</a:t>
            </a:r>
          </a:p>
          <a:p>
            <a:r>
              <a:rPr lang="en-GB" sz="2000" dirty="0">
                <a:latin typeface="Calibri" panose="020F0502020204030204" pitchFamily="34" charset="0"/>
                <a:cs typeface="Calibri" panose="020F0502020204030204" pitchFamily="34" charset="0"/>
              </a:rPr>
              <a:t> </a:t>
            </a:r>
          </a:p>
          <a:p>
            <a:r>
              <a:rPr lang="pt-BR" sz="2000" dirty="0">
                <a:latin typeface="Calibri" panose="020F0502020204030204" pitchFamily="34" charset="0"/>
                <a:cs typeface="Calibri" panose="020F0502020204030204" pitchFamily="34" charset="0"/>
              </a:rPr>
              <a:t>Sara-Jade Govia 		</a:t>
            </a:r>
            <a:r>
              <a:rPr lang="pt-BR" sz="2000"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sarajade.govia@gmail.com</a:t>
            </a:r>
            <a:endParaRPr lang="pt-BR" sz="2000" dirty="0">
              <a:solidFill>
                <a:srgbClr val="FFFF00"/>
              </a:solidFill>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Nils Janson 			</a:t>
            </a:r>
            <a:r>
              <a:rPr lang="fr-FR" sz="2000" dirty="0">
                <a:solidFill>
                  <a:srgbClr val="FFFF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njanson@km-advisorsllc.com</a:t>
            </a:r>
            <a:endParaRPr lang="fr-FR" sz="2000" dirty="0">
              <a:solidFill>
                <a:srgbClr val="FFFF00"/>
              </a:solidFill>
              <a:latin typeface="Calibri" panose="020F0502020204030204" pitchFamily="34" charset="0"/>
              <a:cs typeface="Calibri" panose="020F0502020204030204" pitchFamily="34"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Lindsay Burkhard  	</a:t>
            </a:r>
            <a:r>
              <a:rPr lang="en-US" sz="20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lburkhard@km-advisorsllc.com</a:t>
            </a:r>
            <a:endParaRPr lang="en-US" sz="20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John Ikeda </a:t>
            </a:r>
            <a:r>
              <a:rPr lang="fr-FR" sz="2000" dirty="0">
                <a:solidFill>
                  <a:srgbClr val="FFFF00"/>
                </a:solidFill>
                <a:latin typeface="Calibri" panose="020F0502020204030204" pitchFamily="34" charset="0"/>
                <a:cs typeface="Calibri" panose="020F0502020204030204" pitchFamily="34" charset="0"/>
              </a:rPr>
              <a:t>			j</a:t>
            </a:r>
            <a:r>
              <a:rPr lang="fr-FR" sz="2000" dirty="0">
                <a:solidFill>
                  <a:srgbClr val="FFFF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ohn.ikeda@castalia-advisors.com</a:t>
            </a:r>
            <a:endParaRPr lang="fr-FR" sz="2000" dirty="0">
              <a:solidFill>
                <a:srgbClr val="FFFF00"/>
              </a:solidFill>
              <a:latin typeface="Calibri" panose="020F0502020204030204" pitchFamily="34" charset="0"/>
              <a:cs typeface="Calibri" panose="020F0502020204030204" pitchFamily="34" charset="0"/>
            </a:endParaRPr>
          </a:p>
          <a:p>
            <a:endParaRPr lang="fr-FR" sz="2000" dirty="0">
              <a:solidFill>
                <a:srgbClr val="FFFF00"/>
              </a:solidFill>
              <a:latin typeface="Calibri" panose="020F0502020204030204" pitchFamily="34" charset="0"/>
              <a:cs typeface="Calibri" panose="020F0502020204030204" pitchFamily="34" charset="0"/>
            </a:endParaRPr>
          </a:p>
          <a:p>
            <a:endParaRPr lang="fr-FR" dirty="0">
              <a:solidFill>
                <a:srgbClr val="FFFF00"/>
              </a:solidFill>
            </a:endParaRPr>
          </a:p>
          <a:p>
            <a:endParaRPr lang="fr-FR" dirty="0">
              <a:solidFill>
                <a:srgbClr val="FFFF00"/>
              </a:solidFill>
            </a:endParaRPr>
          </a:p>
          <a:p>
            <a:endParaRPr lang="pt-BR" dirty="0">
              <a:solidFill>
                <a:srgbClr val="FFFF00"/>
              </a:solidFill>
            </a:endParaRPr>
          </a:p>
          <a:p>
            <a:endParaRPr lang="en-GB" dirty="0"/>
          </a:p>
        </p:txBody>
      </p:sp>
    </p:spTree>
    <p:extLst>
      <p:ext uri="{BB962C8B-B14F-4D97-AF65-F5344CB8AC3E}">
        <p14:creationId xmlns:p14="http://schemas.microsoft.com/office/powerpoint/2010/main" val="228878636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22032" y="346074"/>
            <a:ext cx="6013938" cy="1506538"/>
          </a:xfrm>
        </p:spPr>
        <p:txBody>
          <a:bodyPr vert="horz" lIns="91440" tIns="45720" rIns="91440" bIns="45720" rtlCol="0" anchor="ctr">
            <a:noAutofit/>
          </a:bodyPr>
          <a:lstStyle/>
          <a:p>
            <a:pPr algn="l">
              <a:lnSpc>
                <a:spcPct val="90000"/>
              </a:lnSpc>
            </a:pPr>
            <a:br>
              <a:rPr lang="en-US" sz="3000" dirty="0"/>
            </a:br>
            <a:br>
              <a:rPr lang="en-US" sz="3000" dirty="0"/>
            </a:br>
            <a:r>
              <a:rPr lang="en-US" sz="3200" b="0" dirty="0">
                <a:latin typeface="Calibri" panose="020F0502020204030204" pitchFamily="34" charset="0"/>
                <a:cs typeface="Calibri" panose="020F0502020204030204" pitchFamily="34" charset="0"/>
              </a:rPr>
              <a:t>ESTIMATED GLOBAL CARBON EMISSIONS FROM TOTAL NRW</a:t>
            </a:r>
            <a:br>
              <a:rPr lang="en-US" sz="4000"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
        <p:nvSpPr>
          <p:cNvPr id="6" name="Inhaltsplatzhalter 5"/>
          <p:cNvSpPr>
            <a:spLocks noGrp="1"/>
          </p:cNvSpPr>
          <p:nvPr>
            <p:ph idx="4294967295"/>
          </p:nvPr>
        </p:nvSpPr>
        <p:spPr>
          <a:xfrm>
            <a:off x="285261" y="1946898"/>
            <a:ext cx="5863494" cy="4128911"/>
          </a:xfrm>
        </p:spPr>
        <p:txBody>
          <a:bodyPr vert="horz" lIns="91440" tIns="45720" rIns="91440" bIns="45720" rtlCol="0" anchor="ctr">
            <a:normAutofit fontScale="92500"/>
          </a:bodyPr>
          <a:lstStyle/>
          <a:p>
            <a:pPr marL="457200" lvl="1"/>
            <a:r>
              <a:rPr lang="en-US" sz="2800" dirty="0">
                <a:solidFill>
                  <a:schemeClr val="tx1"/>
                </a:solidFill>
                <a:latin typeface="Calibri" panose="020F0502020204030204" pitchFamily="34" charset="0"/>
                <a:cs typeface="Calibri" panose="020F0502020204030204" pitchFamily="34" charset="0"/>
              </a:rPr>
              <a:t>187.2 million </a:t>
            </a:r>
            <a:r>
              <a:rPr lang="en-US" sz="2800" dirty="0">
                <a:latin typeface="Calibri" panose="020F0502020204030204" pitchFamily="34" charset="0"/>
                <a:cs typeface="Calibri" panose="020F0502020204030204" pitchFamily="34" charset="0"/>
              </a:rPr>
              <a:t>metric </a:t>
            </a:r>
            <a:r>
              <a:rPr lang="en-US" sz="2800" dirty="0">
                <a:solidFill>
                  <a:schemeClr val="tx1"/>
                </a:solidFill>
                <a:latin typeface="Calibri" panose="020F0502020204030204" pitchFamily="34" charset="0"/>
                <a:cs typeface="Calibri" panose="020F0502020204030204" pitchFamily="34" charset="0"/>
              </a:rPr>
              <a:t>tonnes CO</a:t>
            </a:r>
            <a:r>
              <a:rPr lang="en-US" sz="2800" baseline="-25000" dirty="0">
                <a:solidFill>
                  <a:schemeClr val="tx1"/>
                </a:solidFill>
                <a:latin typeface="Calibri" panose="020F0502020204030204" pitchFamily="34" charset="0"/>
                <a:cs typeface="Calibri" panose="020F0502020204030204" pitchFamily="34" charset="0"/>
              </a:rPr>
              <a:t>2</a:t>
            </a:r>
            <a:r>
              <a:rPr lang="en-US" sz="2800" dirty="0">
                <a:solidFill>
                  <a:schemeClr val="tx1"/>
                </a:solidFill>
                <a:latin typeface="Calibri" panose="020F0502020204030204" pitchFamily="34" charset="0"/>
                <a:cs typeface="Calibri" panose="020F0502020204030204" pitchFamily="34" charset="0"/>
              </a:rPr>
              <a:t> / year</a:t>
            </a:r>
          </a:p>
          <a:p>
            <a:pPr marL="457200" lvl="1"/>
            <a:r>
              <a:rPr lang="en-US" sz="2800" dirty="0">
                <a:solidFill>
                  <a:schemeClr val="tx1"/>
                </a:solidFill>
                <a:latin typeface="Calibri" panose="020F0502020204030204" pitchFamily="34" charset="0"/>
                <a:cs typeface="Calibri" panose="020F0502020204030204" pitchFamily="34" charset="0"/>
              </a:rPr>
              <a:t>513 thousand metric tonnes CO</a:t>
            </a:r>
            <a:r>
              <a:rPr lang="en-US" sz="2800" baseline="-25000" dirty="0">
                <a:solidFill>
                  <a:schemeClr val="tx1"/>
                </a:solidFill>
                <a:latin typeface="Calibri" panose="020F0502020204030204" pitchFamily="34" charset="0"/>
                <a:cs typeface="Calibri" panose="020F0502020204030204" pitchFamily="34" charset="0"/>
              </a:rPr>
              <a:t>2</a:t>
            </a:r>
            <a:r>
              <a:rPr lang="en-US" sz="2800" dirty="0">
                <a:solidFill>
                  <a:schemeClr val="tx1"/>
                </a:solidFill>
                <a:latin typeface="Calibri" panose="020F0502020204030204" pitchFamily="34" charset="0"/>
                <a:cs typeface="Calibri" panose="020F0502020204030204" pitchFamily="34" charset="0"/>
              </a:rPr>
              <a:t> / day</a:t>
            </a:r>
          </a:p>
          <a:p>
            <a:pPr marL="457200" lvl="1"/>
            <a:r>
              <a:rPr lang="en-US" sz="2800" dirty="0">
                <a:solidFill>
                  <a:schemeClr val="tx1"/>
                </a:solidFill>
                <a:latin typeface="Calibri" panose="020F0502020204030204" pitchFamily="34" charset="0"/>
                <a:cs typeface="Calibri" panose="020F0502020204030204" pitchFamily="34" charset="0"/>
              </a:rPr>
              <a:t>0.6% of </a:t>
            </a:r>
            <a:r>
              <a:rPr lang="en-US" sz="2800" dirty="0">
                <a:latin typeface="Calibri" panose="020F0502020204030204" pitchFamily="34" charset="0"/>
                <a:cs typeface="Calibri" panose="020F0502020204030204" pitchFamily="34" charset="0"/>
              </a:rPr>
              <a:t>global</a:t>
            </a:r>
            <a:r>
              <a:rPr lang="en-US" sz="2800" b="0" dirty="0">
                <a:latin typeface="Calibri" panose="020F0502020204030204" pitchFamily="34" charset="0"/>
                <a:cs typeface="Calibri" panose="020F0502020204030204" pitchFamily="34" charset="0"/>
              </a:rPr>
              <a:t> CO</a:t>
            </a:r>
            <a:r>
              <a:rPr lang="en-US" sz="2800" b="0" baseline="-25000" dirty="0">
                <a:latin typeface="Calibri" panose="020F0502020204030204" pitchFamily="34" charset="0"/>
                <a:cs typeface="Calibri" panose="020F0502020204030204" pitchFamily="34" charset="0"/>
              </a:rPr>
              <a:t>2</a:t>
            </a:r>
            <a:r>
              <a:rPr lang="en-US" sz="2800" b="0" dirty="0">
                <a:latin typeface="Calibri" panose="020F0502020204030204" pitchFamily="34" charset="0"/>
                <a:cs typeface="Calibri" panose="020F0502020204030204" pitchFamily="34" charset="0"/>
              </a:rPr>
              <a:t> emissions</a:t>
            </a:r>
          </a:p>
          <a:p>
            <a:pPr marL="228600" lvl="1" indent="0">
              <a:buNone/>
            </a:pPr>
            <a:endParaRPr lang="en-US" sz="2800" b="0" dirty="0">
              <a:latin typeface="Calibri" panose="020F0502020204030204" pitchFamily="34" charset="0"/>
              <a:cs typeface="Calibri" panose="020F0502020204030204" pitchFamily="34" charset="0"/>
            </a:endParaRPr>
          </a:p>
          <a:p>
            <a:pPr marL="228600" lvl="1" indent="0">
              <a:buNone/>
            </a:pPr>
            <a:r>
              <a:rPr lang="en-US" sz="2800" b="0" dirty="0">
                <a:latin typeface="Calibri" panose="020F0502020204030204" pitchFamily="34" charset="0"/>
                <a:cs typeface="Calibri" panose="020F0502020204030204" pitchFamily="34" charset="0"/>
              </a:rPr>
              <a:t>Global CO</a:t>
            </a:r>
            <a:r>
              <a:rPr lang="en-US" sz="2800" b="0" baseline="-25000" dirty="0">
                <a:latin typeface="Calibri" panose="020F0502020204030204" pitchFamily="34" charset="0"/>
                <a:cs typeface="Calibri" panose="020F0502020204030204" pitchFamily="34" charset="0"/>
              </a:rPr>
              <a:t>2</a:t>
            </a:r>
            <a:r>
              <a:rPr lang="en-US" sz="2800" b="0" dirty="0">
                <a:latin typeface="Calibri" panose="020F0502020204030204" pitchFamily="34" charset="0"/>
                <a:cs typeface="Calibri" panose="020F0502020204030204" pitchFamily="34" charset="0"/>
              </a:rPr>
              <a:t> emissions</a:t>
            </a:r>
          </a:p>
          <a:p>
            <a:pPr marL="457200" lvl="1"/>
            <a:r>
              <a:rPr lang="en-US" sz="2800" dirty="0">
                <a:solidFill>
                  <a:schemeClr val="tx1"/>
                </a:solidFill>
                <a:latin typeface="Calibri" panose="020F0502020204030204" pitchFamily="34" charset="0"/>
                <a:cs typeface="Calibri" panose="020F0502020204030204" pitchFamily="34" charset="0"/>
              </a:rPr>
              <a:t>1.9% </a:t>
            </a:r>
            <a:r>
              <a:rPr lang="en-US" sz="2800" dirty="0">
                <a:latin typeface="Calibri" panose="020F0502020204030204" pitchFamily="34" charset="0"/>
                <a:cs typeface="Calibri" panose="020F0502020204030204" pitchFamily="34" charset="0"/>
              </a:rPr>
              <a:t>from Aviation</a:t>
            </a:r>
          </a:p>
          <a:p>
            <a:pPr marL="457200" lvl="1"/>
            <a:r>
              <a:rPr lang="en-US" sz="2800" dirty="0">
                <a:solidFill>
                  <a:schemeClr val="tx1"/>
                </a:solidFill>
                <a:latin typeface="Calibri" panose="020F0502020204030204" pitchFamily="34" charset="0"/>
                <a:cs typeface="Calibri" panose="020F0502020204030204" pitchFamily="34" charset="0"/>
              </a:rPr>
              <a:t>1.7% from Shipping </a:t>
            </a:r>
          </a:p>
          <a:p>
            <a:pPr marL="0" indent="0">
              <a:buNone/>
            </a:pPr>
            <a:endParaRPr lang="en-US" sz="2800" dirty="0">
              <a:solidFill>
                <a:schemeClr val="tx1"/>
              </a:solidFill>
              <a:latin typeface="Calibri" panose="020F0502020204030204" pitchFamily="34" charset="0"/>
              <a:cs typeface="Calibri" panose="020F0502020204030204" pitchFamily="34" charset="0"/>
            </a:endParaRPr>
          </a:p>
        </p:txBody>
      </p:sp>
      <p:pic>
        <p:nvPicPr>
          <p:cNvPr id="8" name="Picture 7" descr="Smoke from factory">
            <a:extLst>
              <a:ext uri="{FF2B5EF4-FFF2-40B4-BE49-F238E27FC236}">
                <a16:creationId xmlns:a16="http://schemas.microsoft.com/office/drawing/2014/main" id="{C41133D2-0060-2DDD-F9FA-6C7B1B08F8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4431" r="28153" b="1"/>
          <a:stretch/>
        </p:blipFill>
        <p:spPr>
          <a:xfrm>
            <a:off x="6235716" y="732999"/>
            <a:ext cx="2429653"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1509350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507A-C28C-4971-B1A2-B0ED7634BCDE}"/>
              </a:ext>
            </a:extLst>
          </p:cNvPr>
          <p:cNvSpPr>
            <a:spLocks noGrp="1"/>
          </p:cNvSpPr>
          <p:nvPr>
            <p:ph type="title"/>
          </p:nvPr>
        </p:nvSpPr>
        <p:spPr>
          <a:xfrm>
            <a:off x="632593" y="213947"/>
            <a:ext cx="7765321" cy="1326321"/>
          </a:xfrm>
        </p:spPr>
        <p:txBody>
          <a:bodyPr>
            <a:normAutofit/>
          </a:bodyPr>
          <a:lstStyle/>
          <a:p>
            <a:r>
              <a:rPr lang="de-AT" sz="3200" b="0" dirty="0">
                <a:latin typeface="Calibri" panose="020F0502020204030204" pitchFamily="34" charset="0"/>
                <a:cs typeface="Calibri" panose="020F0502020204030204" pitchFamily="34" charset="0"/>
              </a:rPr>
              <a:t>Annual cost/value of NRW (billion USD)</a:t>
            </a:r>
            <a:endParaRPr lang="en-US" sz="3200" b="0" dirty="0">
              <a:latin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DF6CC8BD-6756-4D5C-8107-181995C2FBB2}"/>
              </a:ext>
            </a:extLst>
          </p:cNvPr>
          <p:cNvGraphicFramePr>
            <a:graphicFrameLocks noGrp="1" noChangeAspect="1"/>
          </p:cNvGraphicFramePr>
          <p:nvPr>
            <p:ph idx="4294967295"/>
            <p:extLst>
              <p:ext uri="{D42A27DB-BD31-4B8C-83A1-F6EECF244321}">
                <p14:modId xmlns:p14="http://schemas.microsoft.com/office/powerpoint/2010/main" val="2223826712"/>
              </p:ext>
            </p:extLst>
          </p:nvPr>
        </p:nvGraphicFramePr>
        <p:xfrm>
          <a:off x="96714" y="1424354"/>
          <a:ext cx="8924193" cy="507316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8028E82-8164-4FCC-BD2B-FD7175E1EF1A}"/>
              </a:ext>
            </a:extLst>
          </p:cNvPr>
          <p:cNvSpPr txBox="1"/>
          <p:nvPr/>
        </p:nvSpPr>
        <p:spPr>
          <a:xfrm>
            <a:off x="88471" y="6442502"/>
            <a:ext cx="6394168" cy="415498"/>
          </a:xfrm>
          <a:prstGeom prst="rect">
            <a:avLst/>
          </a:prstGeom>
          <a:noFill/>
        </p:spPr>
        <p:txBody>
          <a:bodyPr wrap="square" rtlCol="0">
            <a:spAutoFit/>
          </a:bodyPr>
          <a:lstStyle/>
          <a:p>
            <a:pPr defTabSz="685800">
              <a:defRPr/>
            </a:pPr>
            <a:r>
              <a:rPr lang="de-AT" sz="1050" dirty="0">
                <a:latin typeface="Calibri" panose="020F0502020204030204"/>
              </a:rPr>
              <a:t>Source: </a:t>
            </a:r>
          </a:p>
          <a:p>
            <a:pPr defTabSz="685800">
              <a:defRPr/>
            </a:pPr>
            <a:r>
              <a:rPr lang="en-US" sz="1050" dirty="0">
                <a:latin typeface="AdvOT3b24fb65.B"/>
              </a:rPr>
              <a:t>Quantifying the global non-revenue water problem, </a:t>
            </a:r>
            <a:r>
              <a:rPr lang="en-US" sz="1050" dirty="0">
                <a:latin typeface="AdvOT99ad3856"/>
              </a:rPr>
              <a:t>R. Liemberger and A. Wyatt, IWA Publishing 2019</a:t>
            </a:r>
            <a:endParaRPr lang="en-US" sz="1200" dirty="0">
              <a:latin typeface="Calibri" panose="020F0502020204030204"/>
            </a:endParaRPr>
          </a:p>
        </p:txBody>
      </p:sp>
    </p:spTree>
    <p:extLst>
      <p:ext uri="{BB962C8B-B14F-4D97-AF65-F5344CB8AC3E}">
        <p14:creationId xmlns:p14="http://schemas.microsoft.com/office/powerpoint/2010/main" val="53612908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2593" y="0"/>
            <a:ext cx="7765321" cy="1326321"/>
          </a:xfrm>
        </p:spPr>
        <p:txBody>
          <a:bodyPr>
            <a:normAutofit/>
          </a:bodyPr>
          <a:lstStyle/>
          <a:p>
            <a:r>
              <a:rPr lang="en-US" sz="3200" b="0" dirty="0">
                <a:latin typeface="Calibri" panose="020F0502020204030204" pitchFamily="34" charset="0"/>
                <a:cs typeface="Calibri" panose="020F0502020204030204" pitchFamily="34" charset="0"/>
              </a:rPr>
              <a:t>Where are your losses </a:t>
            </a:r>
          </a:p>
        </p:txBody>
      </p:sp>
      <p:sp>
        <p:nvSpPr>
          <p:cNvPr id="3" name="Inhaltsplatzhalter 2"/>
          <p:cNvSpPr>
            <a:spLocks noGrp="1"/>
          </p:cNvSpPr>
          <p:nvPr>
            <p:ph idx="1"/>
          </p:nvPr>
        </p:nvSpPr>
        <p:spPr>
          <a:xfrm>
            <a:off x="237393" y="935480"/>
            <a:ext cx="8598877" cy="5641166"/>
          </a:xfrm>
        </p:spPr>
        <p:txBody>
          <a:bodyPr>
            <a:normAutofit fontScale="85000" lnSpcReduction="20000"/>
          </a:bodyPr>
          <a:lstStyle/>
          <a:p>
            <a:r>
              <a:rPr lang="en-US" sz="3100" dirty="0">
                <a:latin typeface="Calibri" panose="020F0502020204030204" pitchFamily="34" charset="0"/>
                <a:cs typeface="Calibri" panose="020F0502020204030204" pitchFamily="34" charset="0"/>
              </a:rPr>
              <a:t>Do you have real losses or apparent losses? </a:t>
            </a:r>
          </a:p>
          <a:p>
            <a:r>
              <a:rPr lang="en-US" sz="3100" b="1" dirty="0">
                <a:solidFill>
                  <a:srgbClr val="FFFF00"/>
                </a:solidFill>
                <a:latin typeface="Calibri" panose="020F0502020204030204" pitchFamily="34" charset="0"/>
                <a:cs typeface="Calibri" panose="020F0502020204030204" pitchFamily="34" charset="0"/>
              </a:rPr>
              <a:t>Apparent losses / Commercial </a:t>
            </a:r>
            <a:r>
              <a:rPr lang="en-US" sz="3100" dirty="0">
                <a:latin typeface="Calibri" panose="020F0502020204030204" pitchFamily="34" charset="0"/>
                <a:cs typeface="Calibri" panose="020F0502020204030204" pitchFamily="34" charset="0"/>
              </a:rPr>
              <a:t>are your next source of </a:t>
            </a:r>
            <a:r>
              <a:rPr lang="en-US" sz="3100" b="1" dirty="0">
                <a:solidFill>
                  <a:srgbClr val="FFFF00"/>
                </a:solidFill>
                <a:latin typeface="Calibri" panose="020F0502020204030204" pitchFamily="34" charset="0"/>
                <a:cs typeface="Calibri" panose="020F0502020204030204" pitchFamily="34" charset="0"/>
              </a:rPr>
              <a:t>income</a:t>
            </a:r>
          </a:p>
          <a:p>
            <a:pPr lvl="1"/>
            <a:r>
              <a:rPr lang="en-US" sz="3100" dirty="0">
                <a:latin typeface="Calibri" panose="020F0502020204030204" pitchFamily="34" charset="0"/>
                <a:cs typeface="Calibri" panose="020F0502020204030204" pitchFamily="34" charset="0"/>
              </a:rPr>
              <a:t>Customer census</a:t>
            </a:r>
          </a:p>
          <a:p>
            <a:pPr lvl="1"/>
            <a:r>
              <a:rPr lang="en-US" sz="3100" dirty="0">
                <a:latin typeface="Calibri" panose="020F0502020204030204" pitchFamily="34" charset="0"/>
                <a:cs typeface="Calibri" panose="020F0502020204030204" pitchFamily="34" charset="0"/>
              </a:rPr>
              <a:t>Meter installation/replacement program</a:t>
            </a:r>
          </a:p>
          <a:p>
            <a:r>
              <a:rPr lang="en-US" sz="3100" b="1" dirty="0">
                <a:solidFill>
                  <a:srgbClr val="FFFF00"/>
                </a:solidFill>
                <a:latin typeface="Calibri" panose="020F0502020204030204" pitchFamily="34" charset="0"/>
                <a:cs typeface="Calibri" panose="020F0502020204030204" pitchFamily="34" charset="0"/>
              </a:rPr>
              <a:t>Real losses / Physical Losses </a:t>
            </a:r>
            <a:r>
              <a:rPr lang="en-US" sz="3100" dirty="0">
                <a:latin typeface="Calibri" panose="020F0502020204030204" pitchFamily="34" charset="0"/>
                <a:cs typeface="Calibri" panose="020F0502020204030204" pitchFamily="34" charset="0"/>
              </a:rPr>
              <a:t>are your next source of </a:t>
            </a:r>
            <a:r>
              <a:rPr lang="en-US" sz="3100" b="1" dirty="0">
                <a:solidFill>
                  <a:srgbClr val="FFFF00"/>
                </a:solidFill>
                <a:latin typeface="Calibri" panose="020F0502020204030204" pitchFamily="34" charset="0"/>
                <a:cs typeface="Calibri" panose="020F0502020204030204" pitchFamily="34" charset="0"/>
              </a:rPr>
              <a:t>water</a:t>
            </a:r>
            <a:r>
              <a:rPr lang="en-US" sz="3100" b="1" dirty="0">
                <a:solidFill>
                  <a:srgbClr val="C00000"/>
                </a:solidFill>
                <a:latin typeface="Calibri" panose="020F0502020204030204" pitchFamily="34" charset="0"/>
                <a:cs typeface="Calibri" panose="020F0502020204030204" pitchFamily="34" charset="0"/>
              </a:rPr>
              <a:t> </a:t>
            </a:r>
          </a:p>
          <a:p>
            <a:pPr lvl="1"/>
            <a:r>
              <a:rPr lang="en-US" sz="3100" spc="23" dirty="0">
                <a:latin typeface="Calibri" panose="020F0502020204030204" pitchFamily="34" charset="0"/>
                <a:cs typeface="Calibri" panose="020F0502020204030204" pitchFamily="34" charset="0"/>
              </a:rPr>
              <a:t>Produce a plan using the 4 IWA pillars for real loss reduction </a:t>
            </a:r>
          </a:p>
          <a:p>
            <a:pPr lvl="2"/>
            <a:r>
              <a:rPr lang="en-US" sz="3100" dirty="0">
                <a:latin typeface="Calibri" panose="020F0502020204030204" pitchFamily="34" charset="0"/>
                <a:cs typeface="Calibri" panose="020F0502020204030204" pitchFamily="34" charset="0"/>
              </a:rPr>
              <a:t>Active Leakage Control (leak detection)</a:t>
            </a:r>
          </a:p>
          <a:p>
            <a:pPr lvl="2"/>
            <a:r>
              <a:rPr lang="en-US" sz="3100" dirty="0">
                <a:latin typeface="Calibri" panose="020F0502020204030204" pitchFamily="34" charset="0"/>
                <a:cs typeface="Calibri" panose="020F0502020204030204" pitchFamily="34" charset="0"/>
              </a:rPr>
              <a:t>Pressure management </a:t>
            </a:r>
          </a:p>
          <a:p>
            <a:pPr lvl="2"/>
            <a:r>
              <a:rPr lang="en-US" sz="3100" dirty="0">
                <a:latin typeface="Calibri" panose="020F0502020204030204" pitchFamily="34" charset="0"/>
                <a:cs typeface="Calibri" panose="020F0502020204030204" pitchFamily="34" charset="0"/>
              </a:rPr>
              <a:t>Speed and quality of repairs</a:t>
            </a:r>
          </a:p>
          <a:p>
            <a:pPr lvl="2"/>
            <a:r>
              <a:rPr lang="en-US" sz="3100" dirty="0">
                <a:latin typeface="Calibri" panose="020F0502020204030204" pitchFamily="34" charset="0"/>
                <a:cs typeface="Calibri" panose="020F0502020204030204" pitchFamily="34" charset="0"/>
              </a:rPr>
              <a:t>Rehabilitation / infrastructure renewal</a:t>
            </a:r>
            <a:r>
              <a:rPr lang="en-US" sz="3000" dirty="0">
                <a:latin typeface="Calibri" panose="020F0502020204030204" pitchFamily="34" charset="0"/>
                <a:cs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185520960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074"/>
            <a:ext cx="7886700" cy="994172"/>
          </a:xfrm>
        </p:spPr>
        <p:txBody>
          <a:bodyPr>
            <a:normAutofit/>
          </a:bodyPr>
          <a:lstStyle/>
          <a:p>
            <a:r>
              <a:rPr lang="en-GB" sz="3200" b="0" dirty="0">
                <a:latin typeface="Calibri" panose="020F0502020204030204" pitchFamily="34" charset="0"/>
                <a:cs typeface="Calibri" panose="020F0502020204030204" pitchFamily="34" charset="0"/>
              </a:rPr>
              <a:t>NRW Reduction Strategy </a:t>
            </a:r>
            <a:br>
              <a:rPr lang="en-GB" sz="3200" b="0" dirty="0">
                <a:latin typeface="Calibri" panose="020F0502020204030204" pitchFamily="34" charset="0"/>
                <a:cs typeface="Calibri" panose="020F0502020204030204" pitchFamily="34" charset="0"/>
              </a:rPr>
            </a:br>
            <a:r>
              <a:rPr lang="en-GB" sz="3200" b="0" dirty="0">
                <a:latin typeface="Calibri" panose="020F0502020204030204" pitchFamily="34" charset="0"/>
                <a:cs typeface="Calibri" panose="020F0502020204030204" pitchFamily="34" charset="0"/>
              </a:rPr>
              <a:t>Apparent / Commercial Losses</a:t>
            </a:r>
            <a:endParaRPr lang="en-GB" sz="3200" dirty="0">
              <a:latin typeface="Calibri" panose="020F0502020204030204" pitchFamily="34" charset="0"/>
              <a:cs typeface="Calibri" panose="020F0502020204030204" pitchFamily="34" charset="0"/>
            </a:endParaRPr>
          </a:p>
        </p:txBody>
      </p:sp>
      <p:sp>
        <p:nvSpPr>
          <p:cNvPr id="5" name="Rectangle 4"/>
          <p:cNvSpPr/>
          <p:nvPr/>
        </p:nvSpPr>
        <p:spPr>
          <a:xfrm>
            <a:off x="3341076" y="2769422"/>
            <a:ext cx="2435469" cy="190808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a:p>
            <a:pPr algn="ctr"/>
            <a:endParaRPr lang="en-GB" sz="1350" dirty="0"/>
          </a:p>
          <a:p>
            <a:pPr algn="ctr"/>
            <a:endParaRPr lang="en-GB" sz="1350" dirty="0"/>
          </a:p>
          <a:p>
            <a:pPr algn="ctr"/>
            <a:endParaRPr lang="en-GB" sz="1350" dirty="0"/>
          </a:p>
          <a:p>
            <a:pPr algn="ctr"/>
            <a:r>
              <a:rPr lang="en-GB" sz="1350" dirty="0"/>
              <a:t>Existing Commercial Losses</a:t>
            </a:r>
          </a:p>
        </p:txBody>
      </p:sp>
      <p:sp>
        <p:nvSpPr>
          <p:cNvPr id="6" name="Rectangle 5"/>
          <p:cNvSpPr/>
          <p:nvPr/>
        </p:nvSpPr>
        <p:spPr>
          <a:xfrm>
            <a:off x="3596054" y="3179868"/>
            <a:ext cx="1872760" cy="9788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cs typeface="Calibri" panose="020F0502020204030204" pitchFamily="34" charset="0"/>
              </a:rPr>
              <a:t>Economic target for Commercial Losses</a:t>
            </a:r>
          </a:p>
        </p:txBody>
      </p:sp>
      <p:sp>
        <p:nvSpPr>
          <p:cNvPr id="7" name="Right Arrow 6"/>
          <p:cNvSpPr/>
          <p:nvPr/>
        </p:nvSpPr>
        <p:spPr>
          <a:xfrm>
            <a:off x="1573823" y="2734409"/>
            <a:ext cx="1763841" cy="1776046"/>
          </a:xfrm>
          <a:prstGeom prst="rightArrow">
            <a:avLst>
              <a:gd name="adj1" fmla="val 50000"/>
              <a:gd name="adj2" fmla="val 49003"/>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Water account errors</a:t>
            </a:r>
          </a:p>
        </p:txBody>
      </p:sp>
      <p:sp>
        <p:nvSpPr>
          <p:cNvPr id="8" name="Right Arrow 7"/>
          <p:cNvSpPr/>
          <p:nvPr/>
        </p:nvSpPr>
        <p:spPr>
          <a:xfrm flipH="1">
            <a:off x="5779132" y="2760786"/>
            <a:ext cx="1870176" cy="1652952"/>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Meter under registration</a:t>
            </a:r>
          </a:p>
        </p:txBody>
      </p:sp>
      <p:sp>
        <p:nvSpPr>
          <p:cNvPr id="9" name="Right Arrow 8"/>
          <p:cNvSpPr/>
          <p:nvPr/>
        </p:nvSpPr>
        <p:spPr>
          <a:xfrm rot="5400000" flipH="1">
            <a:off x="4044329" y="4088290"/>
            <a:ext cx="1137259" cy="236234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latin typeface="Calibri" panose="020F0502020204030204" pitchFamily="34" charset="0"/>
                <a:cs typeface="Calibri" panose="020F0502020204030204" pitchFamily="34" charset="0"/>
              </a:rPr>
              <a:t>Water theft</a:t>
            </a:r>
          </a:p>
        </p:txBody>
      </p:sp>
      <p:sp>
        <p:nvSpPr>
          <p:cNvPr id="10" name="Right Arrow 9"/>
          <p:cNvSpPr/>
          <p:nvPr/>
        </p:nvSpPr>
        <p:spPr>
          <a:xfrm rot="16200000" flipH="1" flipV="1">
            <a:off x="4044325" y="956723"/>
            <a:ext cx="1106327" cy="242845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latin typeface="Calibri" panose="020F0502020204030204" pitchFamily="34" charset="0"/>
                <a:cs typeface="Calibri" panose="020F0502020204030204" pitchFamily="34" charset="0"/>
              </a:rPr>
              <a:t>Meter errors</a:t>
            </a:r>
          </a:p>
        </p:txBody>
      </p:sp>
      <p:sp>
        <p:nvSpPr>
          <p:cNvPr id="4" name="Rounded Rectangle 13">
            <a:extLst>
              <a:ext uri="{FF2B5EF4-FFF2-40B4-BE49-F238E27FC236}">
                <a16:creationId xmlns:a16="http://schemas.microsoft.com/office/drawing/2014/main" id="{B3093B36-9C7C-199E-01EB-C69611AD3560}"/>
              </a:ext>
            </a:extLst>
          </p:cNvPr>
          <p:cNvSpPr/>
          <p:nvPr/>
        </p:nvSpPr>
        <p:spPr>
          <a:xfrm>
            <a:off x="1046284" y="4972296"/>
            <a:ext cx="1717563" cy="7231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Apparent / Commercial Losses</a:t>
            </a:r>
          </a:p>
        </p:txBody>
      </p:sp>
      <p:cxnSp>
        <p:nvCxnSpPr>
          <p:cNvPr id="12" name="Straight Arrow Connector 11">
            <a:extLst>
              <a:ext uri="{FF2B5EF4-FFF2-40B4-BE49-F238E27FC236}">
                <a16:creationId xmlns:a16="http://schemas.microsoft.com/office/drawing/2014/main" id="{29F7DF3C-576E-32A8-5D63-21439F994D4E}"/>
              </a:ext>
            </a:extLst>
          </p:cNvPr>
          <p:cNvCxnSpPr>
            <a:cxnSpLocks/>
          </p:cNvCxnSpPr>
          <p:nvPr/>
        </p:nvCxnSpPr>
        <p:spPr>
          <a:xfrm flipV="1">
            <a:off x="2444261" y="4673357"/>
            <a:ext cx="896814" cy="5932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27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9">
            <a:extLst>
              <a:ext uri="{FF2B5EF4-FFF2-40B4-BE49-F238E27FC236}">
                <a16:creationId xmlns:a16="http://schemas.microsoft.com/office/drawing/2014/main" id="{49B4CA3F-EF0F-5410-A89D-8BBD86BFEBB5}"/>
              </a:ext>
            </a:extLst>
          </p:cNvPr>
          <p:cNvSpPr/>
          <p:nvPr/>
        </p:nvSpPr>
        <p:spPr>
          <a:xfrm rot="5400000" flipH="1" flipV="1">
            <a:off x="3706358" y="514750"/>
            <a:ext cx="1315121" cy="265527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600" dirty="0">
              <a:solidFill>
                <a:schemeClr val="tx1"/>
              </a:solidFill>
              <a:latin typeface="Calibri" panose="020F0502020204030204" pitchFamily="34" charset="0"/>
              <a:cs typeface="Calibri" panose="020F0502020204030204" pitchFamily="34" charset="0"/>
            </a:endParaRPr>
          </a:p>
        </p:txBody>
      </p:sp>
      <p:sp>
        <p:nvSpPr>
          <p:cNvPr id="2" name="Title 1"/>
          <p:cNvSpPr>
            <a:spLocks noGrp="1"/>
          </p:cNvSpPr>
          <p:nvPr>
            <p:ph type="title" idx="4294967295"/>
          </p:nvPr>
        </p:nvSpPr>
        <p:spPr>
          <a:xfrm>
            <a:off x="448409" y="175846"/>
            <a:ext cx="7886700" cy="993775"/>
          </a:xfrm>
        </p:spPr>
        <p:txBody>
          <a:bodyPr>
            <a:noAutofit/>
          </a:bodyPr>
          <a:lstStyle/>
          <a:p>
            <a:r>
              <a:rPr lang="en-GB" sz="3200" b="0" dirty="0">
                <a:latin typeface="Calibri" panose="020F0502020204030204" pitchFamily="34" charset="0"/>
                <a:cs typeface="Calibri" panose="020F0502020204030204" pitchFamily="34" charset="0"/>
              </a:rPr>
              <a:t>NRW Reduction Strategy  </a:t>
            </a:r>
            <a:br>
              <a:rPr lang="en-GB" sz="3200" b="0" dirty="0">
                <a:latin typeface="Calibri" panose="020F0502020204030204" pitchFamily="34" charset="0"/>
                <a:cs typeface="Calibri" panose="020F0502020204030204" pitchFamily="34" charset="0"/>
              </a:rPr>
            </a:br>
            <a:r>
              <a:rPr lang="en-GB" sz="3200" b="0" dirty="0">
                <a:latin typeface="Calibri" panose="020F0502020204030204" pitchFamily="34" charset="0"/>
                <a:cs typeface="Calibri" panose="020F0502020204030204" pitchFamily="34" charset="0"/>
              </a:rPr>
              <a:t>Real / Physical Losses</a:t>
            </a:r>
            <a:endParaRPr lang="en-GB" sz="3200" dirty="0">
              <a:latin typeface="Calibri" panose="020F0502020204030204" pitchFamily="34" charset="0"/>
              <a:cs typeface="Calibri" panose="020F0502020204030204" pitchFamily="34" charset="0"/>
            </a:endParaRPr>
          </a:p>
        </p:txBody>
      </p:sp>
      <p:sp>
        <p:nvSpPr>
          <p:cNvPr id="5" name="Rectangle 4"/>
          <p:cNvSpPr/>
          <p:nvPr/>
        </p:nvSpPr>
        <p:spPr>
          <a:xfrm>
            <a:off x="3174022" y="2769423"/>
            <a:ext cx="2446849" cy="1680374"/>
          </a:xfrm>
          <a:prstGeom prst="rect">
            <a:avLst/>
          </a:prstGeom>
          <a:solidFill>
            <a:schemeClr val="tx1">
              <a:lumMod val="75000"/>
              <a:lumOff val="25000"/>
            </a:schemeClr>
          </a:solidFill>
          <a:ln w="444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b="1" dirty="0"/>
          </a:p>
          <a:p>
            <a:pPr algn="ctr"/>
            <a:r>
              <a:rPr lang="en-GB" sz="1200" b="1" dirty="0"/>
              <a:t>Potentially recoverable </a:t>
            </a:r>
          </a:p>
          <a:p>
            <a:pPr algn="ctr"/>
            <a:r>
              <a:rPr lang="en-GB" sz="1200" b="1" dirty="0"/>
              <a:t>Physical Losses</a:t>
            </a:r>
          </a:p>
        </p:txBody>
      </p:sp>
      <p:sp>
        <p:nvSpPr>
          <p:cNvPr id="7" name="Right Arrow 6"/>
          <p:cNvSpPr/>
          <p:nvPr/>
        </p:nvSpPr>
        <p:spPr>
          <a:xfrm>
            <a:off x="1412588" y="2747959"/>
            <a:ext cx="1752951" cy="168037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Speed and quality of repairs</a:t>
            </a:r>
          </a:p>
        </p:txBody>
      </p:sp>
      <p:sp>
        <p:nvSpPr>
          <p:cNvPr id="8" name="Right Arrow 7"/>
          <p:cNvSpPr/>
          <p:nvPr/>
        </p:nvSpPr>
        <p:spPr>
          <a:xfrm flipH="1">
            <a:off x="5628939" y="2771540"/>
            <a:ext cx="1890272" cy="1538811"/>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Active leakage control</a:t>
            </a:r>
          </a:p>
        </p:txBody>
      </p:sp>
      <p:sp>
        <p:nvSpPr>
          <p:cNvPr id="9" name="Right Arrow 8"/>
          <p:cNvSpPr/>
          <p:nvPr/>
        </p:nvSpPr>
        <p:spPr>
          <a:xfrm rot="5400000" flipH="1">
            <a:off x="3777954" y="3776663"/>
            <a:ext cx="1238983" cy="265527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latin typeface="Calibri" panose="020F0502020204030204" pitchFamily="34" charset="0"/>
                <a:cs typeface="Calibri" panose="020F0502020204030204" pitchFamily="34" charset="0"/>
              </a:rPr>
              <a:t>Asset management</a:t>
            </a:r>
          </a:p>
        </p:txBody>
      </p:sp>
      <p:sp>
        <p:nvSpPr>
          <p:cNvPr id="10" name="Right Arrow 9"/>
          <p:cNvSpPr/>
          <p:nvPr/>
        </p:nvSpPr>
        <p:spPr>
          <a:xfrm rot="16200000" flipH="1" flipV="1">
            <a:off x="3930160" y="984743"/>
            <a:ext cx="861647" cy="265527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latin typeface="Calibri" panose="020F0502020204030204" pitchFamily="34" charset="0"/>
                <a:cs typeface="Calibri" panose="020F0502020204030204" pitchFamily="34" charset="0"/>
              </a:rPr>
              <a:t>Pressure management</a:t>
            </a:r>
          </a:p>
        </p:txBody>
      </p:sp>
      <p:sp>
        <p:nvSpPr>
          <p:cNvPr id="11" name="Rectangle 10"/>
          <p:cNvSpPr/>
          <p:nvPr/>
        </p:nvSpPr>
        <p:spPr>
          <a:xfrm>
            <a:off x="3472961" y="2927683"/>
            <a:ext cx="1872762" cy="13102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endParaRPr lang="en-GB" sz="1200" b="1" dirty="0"/>
          </a:p>
          <a:p>
            <a:pPr algn="ctr"/>
            <a:endParaRPr lang="en-GB" sz="1200" b="1" dirty="0"/>
          </a:p>
          <a:p>
            <a:pPr algn="ctr"/>
            <a:endParaRPr lang="en-GB" sz="1200" b="1" dirty="0"/>
          </a:p>
          <a:p>
            <a:pPr algn="ctr"/>
            <a:r>
              <a:rPr lang="en-GB" sz="1600" dirty="0">
                <a:latin typeface="Calibri" panose="020F0502020204030204" pitchFamily="34" charset="0"/>
                <a:cs typeface="Calibri" panose="020F0502020204030204" pitchFamily="34" charset="0"/>
              </a:rPr>
              <a:t>Economic level of Real Losses</a:t>
            </a:r>
          </a:p>
        </p:txBody>
      </p:sp>
      <p:sp>
        <p:nvSpPr>
          <p:cNvPr id="6" name="Rectangle 5"/>
          <p:cNvSpPr/>
          <p:nvPr/>
        </p:nvSpPr>
        <p:spPr>
          <a:xfrm>
            <a:off x="3631223" y="3028166"/>
            <a:ext cx="1519634" cy="7261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cs typeface="Calibri" panose="020F0502020204030204" pitchFamily="34" charset="0"/>
              </a:rPr>
              <a:t>Unavoidable Annual Real Losses</a:t>
            </a:r>
          </a:p>
        </p:txBody>
      </p:sp>
      <p:cxnSp>
        <p:nvCxnSpPr>
          <p:cNvPr id="13" name="Straight Arrow Connector 12"/>
          <p:cNvCxnSpPr>
            <a:cxnSpLocks/>
          </p:cNvCxnSpPr>
          <p:nvPr/>
        </p:nvCxnSpPr>
        <p:spPr>
          <a:xfrm flipV="1">
            <a:off x="2215661" y="4488719"/>
            <a:ext cx="896814" cy="5932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94593" y="4857996"/>
            <a:ext cx="1717563" cy="7231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Current Real / Physical Losses</a:t>
            </a:r>
          </a:p>
          <a:p>
            <a:pPr algn="ctr"/>
            <a:r>
              <a:rPr lang="en-GB" sz="1600" dirty="0">
                <a:solidFill>
                  <a:schemeClr val="tx1"/>
                </a:solidFill>
                <a:latin typeface="Calibri" panose="020F0502020204030204" pitchFamily="34" charset="0"/>
                <a:cs typeface="Calibri" panose="020F0502020204030204" pitchFamily="34" charset="0"/>
              </a:rPr>
              <a:t>or</a:t>
            </a:r>
          </a:p>
          <a:p>
            <a:pPr algn="ctr"/>
            <a:r>
              <a:rPr lang="en-GB" sz="1600" dirty="0">
                <a:solidFill>
                  <a:schemeClr val="tx1"/>
                </a:solidFill>
                <a:latin typeface="Calibri" panose="020F0502020204030204" pitchFamily="34" charset="0"/>
                <a:cs typeface="Calibri" panose="020F0502020204030204" pitchFamily="34" charset="0"/>
              </a:rPr>
              <a:t>Leakages </a:t>
            </a:r>
          </a:p>
        </p:txBody>
      </p:sp>
    </p:spTree>
    <p:extLst>
      <p:ext uri="{BB962C8B-B14F-4D97-AF65-F5344CB8AC3E}">
        <p14:creationId xmlns:p14="http://schemas.microsoft.com/office/powerpoint/2010/main" val="411527780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518746" y="114301"/>
            <a:ext cx="5513388" cy="1257300"/>
          </a:xfrm>
        </p:spPr>
        <p:txBody>
          <a:bodyPr vert="horz" lIns="91440" tIns="45720" rIns="91440" bIns="45720" rtlCol="0" anchor="ctr">
            <a:normAutofit/>
          </a:bodyPr>
          <a:lstStyle/>
          <a:p>
            <a:pPr algn="l"/>
            <a:r>
              <a:rPr lang="en-US" sz="3200" b="0" dirty="0">
                <a:latin typeface="Calibri" panose="020F0502020204030204" pitchFamily="34" charset="0"/>
                <a:cs typeface="Calibri" panose="020F0502020204030204" pitchFamily="34" charset="0"/>
              </a:rPr>
              <a:t>Leakage Emissions</a:t>
            </a:r>
          </a:p>
        </p:txBody>
      </p:sp>
      <p:sp>
        <p:nvSpPr>
          <p:cNvPr id="6" name="Inhaltsplatzhalter 5"/>
          <p:cNvSpPr>
            <a:spLocks noGrp="1"/>
          </p:cNvSpPr>
          <p:nvPr>
            <p:ph idx="4294967295"/>
          </p:nvPr>
        </p:nvSpPr>
        <p:spPr>
          <a:xfrm>
            <a:off x="369277" y="1328982"/>
            <a:ext cx="5511800" cy="3614738"/>
          </a:xfrm>
        </p:spPr>
        <p:txBody>
          <a:bodyPr vert="horz" lIns="91440" tIns="45720" rIns="91440" bIns="45720" rtlCol="0" anchor="ctr">
            <a:normAutofit/>
          </a:bodyPr>
          <a:lstStyle/>
          <a:p>
            <a:r>
              <a:rPr lang="en-US" sz="2800" dirty="0">
                <a:solidFill>
                  <a:srgbClr val="FFFFFF"/>
                </a:solidFill>
                <a:latin typeface="Calibri" panose="020F0502020204030204" pitchFamily="34" charset="0"/>
                <a:cs typeface="Calibri" panose="020F0502020204030204" pitchFamily="34" charset="0"/>
              </a:rPr>
              <a:t>Leakage Emissions are greenhouse gasses that are emitted as a result of Real Losses occurring in the network.</a:t>
            </a:r>
          </a:p>
          <a:p>
            <a:r>
              <a:rPr lang="en-US" sz="2800" dirty="0">
                <a:solidFill>
                  <a:srgbClr val="FFFFFF"/>
                </a:solidFill>
                <a:latin typeface="Calibri" panose="020F0502020204030204" pitchFamily="34" charset="0"/>
                <a:cs typeface="Calibri" panose="020F0502020204030204" pitchFamily="34" charset="0"/>
              </a:rPr>
              <a:t>Leakage Emissions are traceable and measurable.</a:t>
            </a:r>
          </a:p>
        </p:txBody>
      </p:sp>
      <p:pic>
        <p:nvPicPr>
          <p:cNvPr id="36" name="Picture 7" descr="Smoke from factory">
            <a:extLst>
              <a:ext uri="{FF2B5EF4-FFF2-40B4-BE49-F238E27FC236}">
                <a16:creationId xmlns:a16="http://schemas.microsoft.com/office/drawing/2014/main" id="{FEFC9AA4-4E2A-4F08-AB86-59DB4E90B8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9503" r="13081" b="1"/>
          <a:stretch/>
        </p:blipFill>
        <p:spPr>
          <a:xfrm>
            <a:off x="6235716" y="732999"/>
            <a:ext cx="2429653"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3180004554"/>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1820</TotalTime>
  <Words>1828</Words>
  <Application>Microsoft Office PowerPoint</Application>
  <PresentationFormat>On-screen Show (4:3)</PresentationFormat>
  <Paragraphs>302</Paragraphs>
  <Slides>32</Slides>
  <Notes>4</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AdvOT3b24fb65.B</vt:lpstr>
      <vt:lpstr>AdvOT99ad3856</vt:lpstr>
      <vt:lpstr>Arial</vt:lpstr>
      <vt:lpstr>Bookman Old Style</vt:lpstr>
      <vt:lpstr>Calibri</vt:lpstr>
      <vt:lpstr>Corbel</vt:lpstr>
      <vt:lpstr>Rockwell</vt:lpstr>
      <vt:lpstr>Damask</vt:lpstr>
      <vt:lpstr>PowerPoint Presentation</vt:lpstr>
      <vt:lpstr>How much water is lost from all urban distribution systems? </vt:lpstr>
      <vt:lpstr>The annual cost/value of these water losses: </vt:lpstr>
      <vt:lpstr>  ESTIMATED GLOBAL CARBON EMISSIONS FROM TOTAL NRW  </vt:lpstr>
      <vt:lpstr>Annual cost/value of NRW (billion USD)</vt:lpstr>
      <vt:lpstr>Where are your losses </vt:lpstr>
      <vt:lpstr>NRW Reduction Strategy  Apparent / Commercial Losses</vt:lpstr>
      <vt:lpstr>NRW Reduction Strategy   Real / Physical Losses</vt:lpstr>
      <vt:lpstr>Leakage Emissions</vt:lpstr>
      <vt:lpstr>How do we reduce Leakage Emissions</vt:lpstr>
      <vt:lpstr>How do we reduce Leakage Emissions</vt:lpstr>
      <vt:lpstr>GLOBAL LEAKAGE RECOVERY </vt:lpstr>
      <vt:lpstr>Estimated global water production per source</vt:lpstr>
      <vt:lpstr> CO2 in grams per m3 of water per water production source  </vt:lpstr>
      <vt:lpstr>Global CO2 emission savings from leakage reduction  This equates to 0.4% of global CO2 emissions</vt:lpstr>
      <vt:lpstr>So…. what does this look like ?</vt:lpstr>
      <vt:lpstr>PowerPoint Presentation</vt:lpstr>
      <vt:lpstr>where it all started   Paris agreement 2015 </vt:lpstr>
      <vt:lpstr>NRW Reduction Strategy – Real Losses</vt:lpstr>
      <vt:lpstr>How does the carbon footprint reflect in decision making when planning the repair or reducing real losses?</vt:lpstr>
      <vt:lpstr>Active leakage control factors affecting Carbon </vt:lpstr>
      <vt:lpstr>Asset Management  factors affecting Carbon </vt:lpstr>
      <vt:lpstr>Pressure Management  factors affecting Carbon</vt:lpstr>
      <vt:lpstr>Speed and quality of repairs  factors affecting Carbon </vt:lpstr>
      <vt:lpstr>Other factors to consider    </vt:lpstr>
      <vt:lpstr>How can I become Carbon Neutral by 2050?  </vt:lpstr>
      <vt:lpstr>reducing NRW will help your utilities become carbon Neutral by 2050   </vt:lpstr>
      <vt:lpstr>How are you going to make a difference   </vt:lpstr>
      <vt:lpstr>PowerPoint Presentation</vt:lpstr>
      <vt:lpstr>How Microsoft &amp; Miya can get involved    </vt:lpstr>
      <vt:lpstr>PowerPoint Presentation</vt:lpstr>
      <vt:lpstr>Thank you  Stuart Hamilton Bambos Charalambous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Non-Revenue Water</dc:title>
  <dc:creator>stuart hamilton</dc:creator>
  <cp:lastModifiedBy>stuart hamilton</cp:lastModifiedBy>
  <cp:revision>153</cp:revision>
  <dcterms:created xsi:type="dcterms:W3CDTF">2019-11-14T11:07:20Z</dcterms:created>
  <dcterms:modified xsi:type="dcterms:W3CDTF">2023-09-29T10:45:06Z</dcterms:modified>
</cp:coreProperties>
</file>